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xlsx" ContentType="application/vnd.openxmlformats-officedocument.spreadsheetml.sheet"/>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rts/chart1.xml" ContentType="application/vnd.openxmlformats-officedocument.drawingml.char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charts/chart2.xml" ContentType="application/vnd.openxmlformats-officedocument.drawingml.chart+xml"/>
  <Override PartName="/ppt/drawings/drawing1.xml" ContentType="application/vnd.openxmlformats-officedocument.drawingml.chartshapes+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notesMasterIdLst>
    <p:notesMasterId r:id="rId161"/>
  </p:notesMasterIdLst>
  <p:sldIdLst>
    <p:sldId id="459" r:id="rId2"/>
    <p:sldId id="437" r:id="rId3"/>
    <p:sldId id="438" r:id="rId4"/>
    <p:sldId id="439" r:id="rId5"/>
    <p:sldId id="440" r:id="rId6"/>
    <p:sldId id="441" r:id="rId7"/>
    <p:sldId id="442" r:id="rId8"/>
    <p:sldId id="443" r:id="rId9"/>
    <p:sldId id="444" r:id="rId10"/>
    <p:sldId id="445" r:id="rId11"/>
    <p:sldId id="446" r:id="rId12"/>
    <p:sldId id="447" r:id="rId13"/>
    <p:sldId id="448" r:id="rId14"/>
    <p:sldId id="449" r:id="rId15"/>
    <p:sldId id="450" r:id="rId16"/>
    <p:sldId id="451" r:id="rId17"/>
    <p:sldId id="452" r:id="rId18"/>
    <p:sldId id="453" r:id="rId19"/>
    <p:sldId id="454" r:id="rId20"/>
    <p:sldId id="331" r:id="rId21"/>
    <p:sldId id="332" r:id="rId22"/>
    <p:sldId id="333" r:id="rId23"/>
    <p:sldId id="334" r:id="rId24"/>
    <p:sldId id="335" r:id="rId25"/>
    <p:sldId id="336" r:id="rId26"/>
    <p:sldId id="337" r:id="rId27"/>
    <p:sldId id="338" r:id="rId28"/>
    <p:sldId id="339" r:id="rId29"/>
    <p:sldId id="340" r:id="rId30"/>
    <p:sldId id="341" r:id="rId31"/>
    <p:sldId id="315" r:id="rId32"/>
    <p:sldId id="256" r:id="rId33"/>
    <p:sldId id="342" r:id="rId34"/>
    <p:sldId id="343" r:id="rId35"/>
    <p:sldId id="344" r:id="rId36"/>
    <p:sldId id="345" r:id="rId37"/>
    <p:sldId id="348" r:id="rId38"/>
    <p:sldId id="350" r:id="rId39"/>
    <p:sldId id="351" r:id="rId40"/>
    <p:sldId id="352" r:id="rId41"/>
    <p:sldId id="353" r:id="rId42"/>
    <p:sldId id="354" r:id="rId43"/>
    <p:sldId id="355" r:id="rId44"/>
    <p:sldId id="327" r:id="rId45"/>
    <p:sldId id="328" r:id="rId46"/>
    <p:sldId id="316" r:id="rId47"/>
    <p:sldId id="317" r:id="rId48"/>
    <p:sldId id="319" r:id="rId49"/>
    <p:sldId id="318" r:id="rId50"/>
    <p:sldId id="321" r:id="rId51"/>
    <p:sldId id="320" r:id="rId52"/>
    <p:sldId id="323" r:id="rId53"/>
    <p:sldId id="322" r:id="rId54"/>
    <p:sldId id="326" r:id="rId55"/>
    <p:sldId id="324" r:id="rId56"/>
    <p:sldId id="325" r:id="rId57"/>
    <p:sldId id="356" r:id="rId58"/>
    <p:sldId id="357" r:id="rId59"/>
    <p:sldId id="358" r:id="rId60"/>
    <p:sldId id="359" r:id="rId61"/>
    <p:sldId id="360" r:id="rId62"/>
    <p:sldId id="361" r:id="rId63"/>
    <p:sldId id="362" r:id="rId64"/>
    <p:sldId id="363" r:id="rId65"/>
    <p:sldId id="364" r:id="rId66"/>
    <p:sldId id="365" r:id="rId67"/>
    <p:sldId id="366" r:id="rId68"/>
    <p:sldId id="367" r:id="rId69"/>
    <p:sldId id="368" r:id="rId70"/>
    <p:sldId id="369" r:id="rId71"/>
    <p:sldId id="370" r:id="rId72"/>
    <p:sldId id="371" r:id="rId73"/>
    <p:sldId id="372" r:id="rId74"/>
    <p:sldId id="373" r:id="rId75"/>
    <p:sldId id="374" r:id="rId76"/>
    <p:sldId id="375" r:id="rId77"/>
    <p:sldId id="376" r:id="rId78"/>
    <p:sldId id="377" r:id="rId79"/>
    <p:sldId id="378" r:id="rId80"/>
    <p:sldId id="379" r:id="rId81"/>
    <p:sldId id="380" r:id="rId82"/>
    <p:sldId id="381" r:id="rId83"/>
    <p:sldId id="382" r:id="rId84"/>
    <p:sldId id="383" r:id="rId85"/>
    <p:sldId id="384" r:id="rId86"/>
    <p:sldId id="385" r:id="rId87"/>
    <p:sldId id="386" r:id="rId88"/>
    <p:sldId id="387" r:id="rId89"/>
    <p:sldId id="388" r:id="rId90"/>
    <p:sldId id="389" r:id="rId91"/>
    <p:sldId id="390" r:id="rId92"/>
    <p:sldId id="391" r:id="rId93"/>
    <p:sldId id="392" r:id="rId94"/>
    <p:sldId id="393" r:id="rId95"/>
    <p:sldId id="394" r:id="rId96"/>
    <p:sldId id="395" r:id="rId97"/>
    <p:sldId id="396" r:id="rId98"/>
    <p:sldId id="397" r:id="rId99"/>
    <p:sldId id="398" r:id="rId100"/>
    <p:sldId id="399" r:id="rId101"/>
    <p:sldId id="400" r:id="rId102"/>
    <p:sldId id="401" r:id="rId103"/>
    <p:sldId id="402" r:id="rId104"/>
    <p:sldId id="403" r:id="rId105"/>
    <p:sldId id="404" r:id="rId106"/>
    <p:sldId id="405" r:id="rId107"/>
    <p:sldId id="406" r:id="rId108"/>
    <p:sldId id="407" r:id="rId109"/>
    <p:sldId id="408" r:id="rId110"/>
    <p:sldId id="409" r:id="rId111"/>
    <p:sldId id="410" r:id="rId112"/>
    <p:sldId id="411" r:id="rId113"/>
    <p:sldId id="412" r:id="rId114"/>
    <p:sldId id="413" r:id="rId115"/>
    <p:sldId id="414" r:id="rId116"/>
    <p:sldId id="415" r:id="rId117"/>
    <p:sldId id="416" r:id="rId118"/>
    <p:sldId id="417" r:id="rId119"/>
    <p:sldId id="418" r:id="rId120"/>
    <p:sldId id="419" r:id="rId121"/>
    <p:sldId id="420" r:id="rId122"/>
    <p:sldId id="421" r:id="rId123"/>
    <p:sldId id="422" r:id="rId124"/>
    <p:sldId id="423" r:id="rId125"/>
    <p:sldId id="456" r:id="rId126"/>
    <p:sldId id="457" r:id="rId127"/>
    <p:sldId id="458" r:id="rId128"/>
    <p:sldId id="425" r:id="rId129"/>
    <p:sldId id="426" r:id="rId130"/>
    <p:sldId id="427" r:id="rId131"/>
    <p:sldId id="428" r:id="rId132"/>
    <p:sldId id="429" r:id="rId133"/>
    <p:sldId id="430" r:id="rId134"/>
    <p:sldId id="431" r:id="rId135"/>
    <p:sldId id="432" r:id="rId136"/>
    <p:sldId id="433" r:id="rId137"/>
    <p:sldId id="434" r:id="rId138"/>
    <p:sldId id="435" r:id="rId139"/>
    <p:sldId id="436" r:id="rId140"/>
    <p:sldId id="460" r:id="rId141"/>
    <p:sldId id="461" r:id="rId142"/>
    <p:sldId id="462" r:id="rId143"/>
    <p:sldId id="463" r:id="rId144"/>
    <p:sldId id="464" r:id="rId145"/>
    <p:sldId id="465" r:id="rId146"/>
    <p:sldId id="466" r:id="rId147"/>
    <p:sldId id="467" r:id="rId148"/>
    <p:sldId id="468" r:id="rId149"/>
    <p:sldId id="469" r:id="rId150"/>
    <p:sldId id="470" r:id="rId151"/>
    <p:sldId id="471" r:id="rId152"/>
    <p:sldId id="472" r:id="rId153"/>
    <p:sldId id="473" r:id="rId154"/>
    <p:sldId id="474" r:id="rId155"/>
    <p:sldId id="475" r:id="rId156"/>
    <p:sldId id="476" r:id="rId157"/>
    <p:sldId id="477" r:id="rId158"/>
    <p:sldId id="478" r:id="rId159"/>
    <p:sldId id="479" r:id="rId160"/>
  </p:sldIdLst>
  <p:sldSz cx="9144000" cy="6858000" type="screen4x3"/>
  <p:notesSz cx="6858000" cy="9144000"/>
  <p:defaultTextStyle>
    <a:defPPr>
      <a:defRPr lang="es-CO"/>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16" autoAdjust="0"/>
    <p:restoredTop sz="94627" autoAdjust="0"/>
  </p:normalViewPr>
  <p:slideViewPr>
    <p:cSldViewPr>
      <p:cViewPr varScale="1">
        <p:scale>
          <a:sx n="88" d="100"/>
          <a:sy n="88" d="100"/>
        </p:scale>
        <p:origin x="190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42" Type="http://schemas.openxmlformats.org/officeDocument/2006/relationships/slide" Target="slides/slide141.xml"/><Relationship Id="rId143" Type="http://schemas.openxmlformats.org/officeDocument/2006/relationships/slide" Target="slides/slide142.xml"/><Relationship Id="rId144" Type="http://schemas.openxmlformats.org/officeDocument/2006/relationships/slide" Target="slides/slide143.xml"/><Relationship Id="rId145" Type="http://schemas.openxmlformats.org/officeDocument/2006/relationships/slide" Target="slides/slide144.xml"/><Relationship Id="rId146" Type="http://schemas.openxmlformats.org/officeDocument/2006/relationships/slide" Target="slides/slide145.xml"/><Relationship Id="rId147" Type="http://schemas.openxmlformats.org/officeDocument/2006/relationships/slide" Target="slides/slide146.xml"/><Relationship Id="rId148" Type="http://schemas.openxmlformats.org/officeDocument/2006/relationships/slide" Target="slides/slide147.xml"/><Relationship Id="rId149" Type="http://schemas.openxmlformats.org/officeDocument/2006/relationships/slide" Target="slides/slide14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 Id="rId110" Type="http://schemas.openxmlformats.org/officeDocument/2006/relationships/slide" Target="slides/slide109.xml"/><Relationship Id="rId111" Type="http://schemas.openxmlformats.org/officeDocument/2006/relationships/slide" Target="slides/slide110.xml"/><Relationship Id="rId112" Type="http://schemas.openxmlformats.org/officeDocument/2006/relationships/slide" Target="slides/slide111.xml"/><Relationship Id="rId113" Type="http://schemas.openxmlformats.org/officeDocument/2006/relationships/slide" Target="slides/slide112.xml"/><Relationship Id="rId114" Type="http://schemas.openxmlformats.org/officeDocument/2006/relationships/slide" Target="slides/slide113.xml"/><Relationship Id="rId115" Type="http://schemas.openxmlformats.org/officeDocument/2006/relationships/slide" Target="slides/slide114.xml"/><Relationship Id="rId116" Type="http://schemas.openxmlformats.org/officeDocument/2006/relationships/slide" Target="slides/slide115.xml"/><Relationship Id="rId117" Type="http://schemas.openxmlformats.org/officeDocument/2006/relationships/slide" Target="slides/slide116.xml"/><Relationship Id="rId118" Type="http://schemas.openxmlformats.org/officeDocument/2006/relationships/slide" Target="slides/slide117.xml"/><Relationship Id="rId119" Type="http://schemas.openxmlformats.org/officeDocument/2006/relationships/slide" Target="slides/slide118.xml"/><Relationship Id="rId150" Type="http://schemas.openxmlformats.org/officeDocument/2006/relationships/slide" Target="slides/slide149.xml"/><Relationship Id="rId151" Type="http://schemas.openxmlformats.org/officeDocument/2006/relationships/slide" Target="slides/slide150.xml"/><Relationship Id="rId152" Type="http://schemas.openxmlformats.org/officeDocument/2006/relationships/slide" Target="slides/slide15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53" Type="http://schemas.openxmlformats.org/officeDocument/2006/relationships/slide" Target="slides/slide152.xml"/><Relationship Id="rId154" Type="http://schemas.openxmlformats.org/officeDocument/2006/relationships/slide" Target="slides/slide153.xml"/><Relationship Id="rId155" Type="http://schemas.openxmlformats.org/officeDocument/2006/relationships/slide" Target="slides/slide154.xml"/><Relationship Id="rId156" Type="http://schemas.openxmlformats.org/officeDocument/2006/relationships/slide" Target="slides/slide155.xml"/><Relationship Id="rId157" Type="http://schemas.openxmlformats.org/officeDocument/2006/relationships/slide" Target="slides/slide156.xml"/><Relationship Id="rId158" Type="http://schemas.openxmlformats.org/officeDocument/2006/relationships/slide" Target="slides/slide157.xml"/><Relationship Id="rId159" Type="http://schemas.openxmlformats.org/officeDocument/2006/relationships/slide" Target="slides/slide15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120" Type="http://schemas.openxmlformats.org/officeDocument/2006/relationships/slide" Target="slides/slide119.xml"/><Relationship Id="rId121" Type="http://schemas.openxmlformats.org/officeDocument/2006/relationships/slide" Target="slides/slide120.xml"/><Relationship Id="rId122" Type="http://schemas.openxmlformats.org/officeDocument/2006/relationships/slide" Target="slides/slide121.xml"/><Relationship Id="rId123" Type="http://schemas.openxmlformats.org/officeDocument/2006/relationships/slide" Target="slides/slide122.xml"/><Relationship Id="rId124" Type="http://schemas.openxmlformats.org/officeDocument/2006/relationships/slide" Target="slides/slide123.xml"/><Relationship Id="rId125" Type="http://schemas.openxmlformats.org/officeDocument/2006/relationships/slide" Target="slides/slide124.xml"/><Relationship Id="rId126" Type="http://schemas.openxmlformats.org/officeDocument/2006/relationships/slide" Target="slides/slide125.xml"/><Relationship Id="rId127" Type="http://schemas.openxmlformats.org/officeDocument/2006/relationships/slide" Target="slides/slide126.xml"/><Relationship Id="rId128" Type="http://schemas.openxmlformats.org/officeDocument/2006/relationships/slide" Target="slides/slide127.xml"/><Relationship Id="rId129" Type="http://schemas.openxmlformats.org/officeDocument/2006/relationships/slide" Target="slides/slide128.xml"/><Relationship Id="rId160" Type="http://schemas.openxmlformats.org/officeDocument/2006/relationships/slide" Target="slides/slide159.xml"/><Relationship Id="rId161" Type="http://schemas.openxmlformats.org/officeDocument/2006/relationships/notesMaster" Target="notesMasters/notesMaster1.xml"/><Relationship Id="rId162" Type="http://schemas.openxmlformats.org/officeDocument/2006/relationships/presProps" Target="pres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63" Type="http://schemas.openxmlformats.org/officeDocument/2006/relationships/viewProps" Target="viewProps.xml"/><Relationship Id="rId164" Type="http://schemas.openxmlformats.org/officeDocument/2006/relationships/theme" Target="theme/theme1.xml"/><Relationship Id="rId165" Type="http://schemas.openxmlformats.org/officeDocument/2006/relationships/tableStyles" Target="tableStyles.xml"/><Relationship Id="rId166" Type="http://schemas.microsoft.com/office/2015/10/relationships/revisionInfo" Target="revisionInfo.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130" Type="http://schemas.openxmlformats.org/officeDocument/2006/relationships/slide" Target="slides/slide129.xml"/><Relationship Id="rId131" Type="http://schemas.openxmlformats.org/officeDocument/2006/relationships/slide" Target="slides/slide130.xml"/><Relationship Id="rId132" Type="http://schemas.openxmlformats.org/officeDocument/2006/relationships/slide" Target="slides/slide131.xml"/><Relationship Id="rId133" Type="http://schemas.openxmlformats.org/officeDocument/2006/relationships/slide" Target="slides/slide132.xml"/><Relationship Id="rId134" Type="http://schemas.openxmlformats.org/officeDocument/2006/relationships/slide" Target="slides/slide133.xml"/><Relationship Id="rId135" Type="http://schemas.openxmlformats.org/officeDocument/2006/relationships/slide" Target="slides/slide134.xml"/><Relationship Id="rId136" Type="http://schemas.openxmlformats.org/officeDocument/2006/relationships/slide" Target="slides/slide135.xml"/><Relationship Id="rId137" Type="http://schemas.openxmlformats.org/officeDocument/2006/relationships/slide" Target="slides/slide136.xml"/><Relationship Id="rId138" Type="http://schemas.openxmlformats.org/officeDocument/2006/relationships/slide" Target="slides/slide137.xml"/><Relationship Id="rId139" Type="http://schemas.openxmlformats.org/officeDocument/2006/relationships/slide" Target="slides/slide13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100" Type="http://schemas.openxmlformats.org/officeDocument/2006/relationships/slide" Target="slides/slide99.xml"/><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 Id="rId106" Type="http://schemas.openxmlformats.org/officeDocument/2006/relationships/slide" Target="slides/slide105.xml"/><Relationship Id="rId107" Type="http://schemas.openxmlformats.org/officeDocument/2006/relationships/slide" Target="slides/slide106.xml"/><Relationship Id="rId108" Type="http://schemas.openxmlformats.org/officeDocument/2006/relationships/slide" Target="slides/slide107.xml"/><Relationship Id="rId109" Type="http://schemas.openxmlformats.org/officeDocument/2006/relationships/slide" Target="slides/slide108.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40" Type="http://schemas.openxmlformats.org/officeDocument/2006/relationships/slide" Target="slides/slide139.xml"/><Relationship Id="rId141" Type="http://schemas.openxmlformats.org/officeDocument/2006/relationships/slide" Target="slides/slide140.xml"/></Relationships>
</file>

<file path=ppt/charts/_rels/chart1.xml.rels><?xml version="1.0" encoding="UTF-8" standalone="yes"?>
<Relationships xmlns="http://schemas.openxmlformats.org/package/2006/relationships"><Relationship Id="rId1" Type="http://schemas.openxmlformats.org/officeDocument/2006/relationships/package" Target="../embeddings/Hoja_de_c_lculo_de_Microsoft_Excel1.xlsx"/></Relationships>
</file>

<file path=ppt/charts/_rels/chart2.xml.rels><?xml version="1.0" encoding="UTF-8" standalone="yes"?>
<Relationships xmlns="http://schemas.openxmlformats.org/package/2006/relationships"><Relationship Id="rId1" Type="http://schemas.openxmlformats.org/officeDocument/2006/relationships/package" Target="../embeddings/Hoja_de_c_lculo_de_Microsoft_Excel2.xlsx"/><Relationship Id="rId2"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s-CO"/>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s-ES_tradnl"/>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0171874922442848"/>
          <c:y val="0.104652876844327"/>
          <c:w val="0.965625"/>
          <c:h val="0.812045471699959"/>
        </c:manualLayout>
      </c:layout>
      <c:pie3DChart>
        <c:varyColors val="1"/>
        <c:ser>
          <c:idx val="0"/>
          <c:order val="0"/>
          <c:tx>
            <c:strRef>
              <c:f>Hoja1!$B$1</c:f>
              <c:strCache>
                <c:ptCount val="1"/>
                <c:pt idx="0">
                  <c:v>ESTUDIANTES BENEFICIADOS</c:v>
                </c:pt>
              </c:strCache>
            </c:strRef>
          </c:tx>
          <c:dPt>
            <c:idx val="0"/>
            <c:bubble3D val="0"/>
            <c:spPr>
              <a:solidFill>
                <a:schemeClr val="accent1"/>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1-8459-45BC-864E-3303464C0DF4}"/>
              </c:ext>
            </c:extLst>
          </c:dPt>
          <c:dPt>
            <c:idx val="1"/>
            <c:bubble3D val="0"/>
            <c:spPr>
              <a:solidFill>
                <a:schemeClr val="accent2"/>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3-8459-45BC-864E-3303464C0DF4}"/>
              </c:ext>
            </c:extLst>
          </c:dPt>
          <c:dPt>
            <c:idx val="2"/>
            <c:bubble3D val="0"/>
            <c:spPr>
              <a:solidFill>
                <a:schemeClr val="accent3"/>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5-8459-45BC-864E-3303464C0DF4}"/>
              </c:ext>
            </c:extLst>
          </c:dPt>
          <c:dPt>
            <c:idx val="3"/>
            <c:bubble3D val="0"/>
            <c:spPr>
              <a:solidFill>
                <a:schemeClr val="accent4"/>
              </a:solidFill>
              <a:ln w="25400">
                <a:solidFill>
                  <a:schemeClr val="lt1"/>
                </a:solidFill>
              </a:ln>
              <a:effectLst/>
              <a:sp3d contourW="25400">
                <a:contourClr>
                  <a:schemeClr val="lt1"/>
                </a:contourClr>
              </a:sp3d>
            </c:spPr>
            <c:extLst xmlns:c16r2="http://schemas.microsoft.com/office/drawing/2015/06/chart">
              <c:ext xmlns:c16="http://schemas.microsoft.com/office/drawing/2014/chart" uri="{C3380CC4-5D6E-409C-BE32-E72D297353CC}">
                <c16:uniqueId val="{00000007-8459-45BC-864E-3303464C0DF4}"/>
              </c:ext>
            </c:extLst>
          </c:dPt>
          <c:dLbls>
            <c:dLbl>
              <c:idx val="0"/>
              <c:layout>
                <c:manualLayout>
                  <c:x val="-0.203631478592477"/>
                  <c:y val="0.000156705051148664"/>
                </c:manualLayout>
              </c:layout>
              <c:tx>
                <c:rich>
                  <a:bodyPr rot="0" spcFirstLastPara="1" vertOverflow="ellipsis" vert="horz" wrap="square" lIns="38100" tIns="19050" rIns="38100" bIns="19050" anchor="ctr" anchorCtr="1">
                    <a:noAutofit/>
                  </a:bodyPr>
                  <a:lstStyle/>
                  <a:p>
                    <a:pPr>
                      <a:defRPr sz="1197" b="0" i="0" u="none" strike="noStrike" kern="1200" baseline="0">
                        <a:solidFill>
                          <a:schemeClr val="tx1">
                            <a:lumMod val="75000"/>
                            <a:lumOff val="25000"/>
                          </a:schemeClr>
                        </a:solidFill>
                        <a:latin typeface="+mn-lt"/>
                        <a:ea typeface="+mn-ea"/>
                        <a:cs typeface="+mn-cs"/>
                      </a:defRPr>
                    </a:pPr>
                    <a:fld id="{6F705EC6-5379-4BB6-B8C6-3B195252D081}" type="VALUE">
                      <a:rPr lang="is-IS" sz="2400" b="1"/>
                      <a:pPr>
                        <a:defRPr sz="1197" b="0" i="0" u="none" strike="noStrike" kern="1200" baseline="0">
                          <a:solidFill>
                            <a:schemeClr val="tx1">
                              <a:lumMod val="75000"/>
                              <a:lumOff val="25000"/>
                            </a:schemeClr>
                          </a:solidFill>
                          <a:latin typeface="+mn-lt"/>
                          <a:ea typeface="+mn-ea"/>
                          <a:cs typeface="+mn-cs"/>
                        </a:defRPr>
                      </a:pPr>
                      <a:t>[VALOR]</a:t>
                    </a:fld>
                    <a:endParaRPr lang="es-ES_tradnl"/>
                  </a:p>
                </c:rich>
              </c:tx>
              <c:spPr>
                <a:noFill/>
                <a:ln>
                  <a:noFill/>
                </a:ln>
                <a:effectLst/>
              </c:spP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8459-45BC-864E-3303464C0DF4}"/>
                </c:ext>
                <c:ext xmlns:c15="http://schemas.microsoft.com/office/drawing/2012/chart" uri="{CE6537A1-D6FC-4f65-9D91-7224C49458BB}">
                  <c15:layout>
                    <c:manualLayout>
                      <c:w val="0.173340266944011"/>
                      <c:h val="0.0893567775497499"/>
                    </c:manualLayout>
                  </c15:layout>
                  <c15:dlblFieldTable/>
                  <c15:showDataLabelsRange val="0"/>
                </c:ext>
              </c:extLst>
            </c:dLbl>
            <c:dLbl>
              <c:idx val="1"/>
              <c:layout>
                <c:manualLayout>
                  <c:x val="0.164673253596811"/>
                  <c:y val="-0.345243742774062"/>
                </c:manualLayout>
              </c:layout>
              <c:tx>
                <c:rich>
                  <a:bodyPr rot="0" spcFirstLastPara="1" vertOverflow="ellipsis" vert="horz" wrap="square" lIns="38100" tIns="19050" rIns="38100" bIns="19050" anchor="ctr" anchorCtr="1">
                    <a:noAutofit/>
                  </a:bodyPr>
                  <a:lstStyle/>
                  <a:p>
                    <a:pPr>
                      <a:defRPr sz="1197" b="0" i="0" u="none" strike="noStrike" kern="1200" baseline="0">
                        <a:solidFill>
                          <a:schemeClr val="tx1">
                            <a:lumMod val="75000"/>
                            <a:lumOff val="25000"/>
                          </a:schemeClr>
                        </a:solidFill>
                        <a:latin typeface="+mn-lt"/>
                        <a:ea typeface="+mn-ea"/>
                        <a:cs typeface="+mn-cs"/>
                      </a:defRPr>
                    </a:pPr>
                    <a:fld id="{4E0FEB6E-2205-48FB-A527-712B6070791E}" type="VALUE">
                      <a:rPr lang="en-US" sz="2400" b="1"/>
                      <a:pPr>
                        <a:defRPr sz="1197" b="0" i="0" u="none" strike="noStrike" kern="1200" baseline="0">
                          <a:solidFill>
                            <a:schemeClr val="tx1">
                              <a:lumMod val="75000"/>
                              <a:lumOff val="25000"/>
                            </a:schemeClr>
                          </a:solidFill>
                          <a:latin typeface="+mn-lt"/>
                          <a:ea typeface="+mn-ea"/>
                          <a:cs typeface="+mn-cs"/>
                        </a:defRPr>
                      </a:pPr>
                      <a:t>[VALOR]</a:t>
                    </a:fld>
                    <a:endParaRPr lang="es-ES_tradnl"/>
                  </a:p>
                </c:rich>
              </c:tx>
              <c:spPr>
                <a:noFill/>
                <a:ln>
                  <a:noFill/>
                </a:ln>
                <a:effectLst/>
              </c:spP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8459-45BC-864E-3303464C0DF4}"/>
                </c:ext>
                <c:ext xmlns:c15="http://schemas.microsoft.com/office/drawing/2012/chart" uri="{CE6537A1-D6FC-4f65-9D91-7224C49458BB}">
                  <c15:layout>
                    <c:manualLayout>
                      <c:w val="0.15817299358641"/>
                      <c:h val="0.0943607570925359"/>
                    </c:manualLayout>
                  </c15:layout>
                  <c15:dlblFieldTable/>
                  <c15:showDataLabelsRange val="0"/>
                </c:ext>
              </c:extLst>
            </c:dLbl>
            <c:dLbl>
              <c:idx val="2"/>
              <c:tx>
                <c:rich>
                  <a:bodyPr rot="0" spcFirstLastPara="1" vertOverflow="ellipsis" vert="horz" wrap="square" lIns="38100" tIns="19050" rIns="38100" bIns="19050" anchor="ctr" anchorCtr="1">
                    <a:noAutofit/>
                  </a:bodyPr>
                  <a:lstStyle/>
                  <a:p>
                    <a:pPr>
                      <a:defRPr sz="1197" b="0" i="0" u="none" strike="noStrike" kern="1200" baseline="0">
                        <a:solidFill>
                          <a:schemeClr val="tx1">
                            <a:lumMod val="75000"/>
                            <a:lumOff val="25000"/>
                          </a:schemeClr>
                        </a:solidFill>
                        <a:latin typeface="+mn-lt"/>
                        <a:ea typeface="+mn-ea"/>
                        <a:cs typeface="+mn-cs"/>
                      </a:defRPr>
                    </a:pPr>
                    <a:fld id="{35E3569E-3031-4E1D-95D5-8AB5292BECA6}" type="VALUE">
                      <a:rPr lang="fi-FI" sz="2400" b="1"/>
                      <a:pPr>
                        <a:defRPr sz="1197" b="0" i="0" u="none" strike="noStrike" kern="1200" baseline="0">
                          <a:solidFill>
                            <a:schemeClr val="tx1">
                              <a:lumMod val="75000"/>
                              <a:lumOff val="25000"/>
                            </a:schemeClr>
                          </a:solidFill>
                          <a:latin typeface="+mn-lt"/>
                          <a:ea typeface="+mn-ea"/>
                          <a:cs typeface="+mn-cs"/>
                        </a:defRPr>
                      </a:pPr>
                      <a:t>[VALOR]</a:t>
                    </a:fld>
                    <a:endParaRPr lang="es-ES_tradnl"/>
                  </a:p>
                </c:rich>
              </c:tx>
              <c:spPr>
                <a:noFill/>
                <a:ln>
                  <a:noFill/>
                </a:ln>
                <a:effectLst/>
              </c:spP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8459-45BC-864E-3303464C0DF4}"/>
                </c:ext>
                <c:ext xmlns:c15="http://schemas.microsoft.com/office/drawing/2012/chart" uri="{CE6537A1-D6FC-4f65-9D91-7224C49458BB}">
                  <c15:spPr xmlns:c15="http://schemas.microsoft.com/office/drawing/2012/chart">
                    <a:prstGeom prst="rect">
                      <a:avLst/>
                    </a:prstGeom>
                  </c15:spPr>
                  <c15:dlblFieldTable/>
                  <c15:showDataLabelsRange val="0"/>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s-ES_tradnl"/>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Hoja1!$A$2:$A$5</c:f>
              <c:strCache>
                <c:ptCount val="3"/>
                <c:pt idx="0">
                  <c:v>MEGA COLEGIO CEMED</c:v>
                </c:pt>
                <c:pt idx="1">
                  <c:v>I. TECNICO INDUSTRIAL</c:v>
                </c:pt>
                <c:pt idx="2">
                  <c:v>I. BOLIVARIANO</c:v>
                </c:pt>
              </c:strCache>
            </c:strRef>
          </c:cat>
          <c:val>
            <c:numRef>
              <c:f>Hoja1!$B$2:$B$5</c:f>
              <c:numCache>
                <c:formatCode>General</c:formatCode>
                <c:ptCount val="4"/>
                <c:pt idx="0">
                  <c:v>1200.0</c:v>
                </c:pt>
                <c:pt idx="1">
                  <c:v>760.0</c:v>
                </c:pt>
                <c:pt idx="2">
                  <c:v>1013.0</c:v>
                </c:pt>
              </c:numCache>
            </c:numRef>
          </c:val>
          <c:extLst xmlns:c16r2="http://schemas.microsoft.com/office/drawing/2015/06/chart">
            <c:ext xmlns:c16="http://schemas.microsoft.com/office/drawing/2014/chart" uri="{C3380CC4-5D6E-409C-BE32-E72D297353CC}">
              <c16:uniqueId val="{00000008-8459-45BC-864E-3303464C0DF4}"/>
            </c:ext>
          </c:extLst>
        </c:ser>
        <c:dLbls>
          <c:showLegendKey val="0"/>
          <c:showVal val="0"/>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s-ES_tradnl"/>
        </a:p>
      </c:txPr>
    </c:legend>
    <c:plotVisOnly val="1"/>
    <c:dispBlanksAs val="gap"/>
    <c:showDLblsOverMax val="0"/>
  </c:chart>
  <c:spPr>
    <a:noFill/>
    <a:ln>
      <a:noFill/>
    </a:ln>
    <a:effectLst/>
  </c:spPr>
  <c:txPr>
    <a:bodyPr/>
    <a:lstStyle/>
    <a:p>
      <a:pPr>
        <a:defRPr/>
      </a:pPr>
      <a:endParaRPr lang="es-ES_tradnl"/>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s-C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0171874922442848"/>
          <c:y val="0.104652876844327"/>
          <c:w val="0.965625"/>
          <c:h val="0.812045471699959"/>
        </c:manualLayout>
      </c:layout>
      <c:pie3DChart>
        <c:varyColors val="1"/>
        <c:dLbls>
          <c:showLegendKey val="0"/>
          <c:showVal val="0"/>
          <c:showCatName val="0"/>
          <c:showSerName val="0"/>
          <c:showPercent val="0"/>
          <c:showBubbleSize val="0"/>
          <c:showLeaderLines val="0"/>
        </c:dLbls>
      </c:pie3D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s-ES_tradnl"/>
        </a:p>
      </c:txPr>
    </c:legend>
    <c:plotVisOnly val="1"/>
    <c:dispBlanksAs val="gap"/>
    <c:showDLblsOverMax val="0"/>
  </c:chart>
  <c:spPr>
    <a:noFill/>
    <a:ln>
      <a:noFill/>
    </a:ln>
    <a:effectLst/>
  </c:spPr>
  <c:txPr>
    <a:bodyPr/>
    <a:lstStyle/>
    <a:p>
      <a:pPr>
        <a:defRPr/>
      </a:pPr>
      <a:endParaRPr lang="es-ES_tradnl"/>
    </a:p>
  </c:txPr>
  <c:externalData r:id="rId1">
    <c:autoUpdate val="0"/>
  </c:externalData>
  <c:userShapes r:id="rId2"/>
</c:chartSpace>
</file>

<file path=ppt/diagrams/_rels/data1.xml.rels><?xml version="1.0" encoding="UTF-8" standalone="yes"?>
<Relationships xmlns="http://schemas.openxmlformats.org/package/2006/relationships"><Relationship Id="rId3" Type="http://schemas.openxmlformats.org/officeDocument/2006/relationships/image" Target="../media/image83.png"/><Relationship Id="rId4" Type="http://schemas.openxmlformats.org/officeDocument/2006/relationships/image" Target="../media/image84.png"/><Relationship Id="rId1" Type="http://schemas.openxmlformats.org/officeDocument/2006/relationships/image" Target="../media/image81.png"/><Relationship Id="rId2" Type="http://schemas.openxmlformats.org/officeDocument/2006/relationships/image" Target="../media/image82.png"/></Relationships>
</file>

<file path=ppt/diagrams/_rels/data2.xml.rels><?xml version="1.0" encoding="UTF-8" standalone="yes"?>
<Relationships xmlns="http://schemas.openxmlformats.org/package/2006/relationships"><Relationship Id="rId3" Type="http://schemas.openxmlformats.org/officeDocument/2006/relationships/image" Target="../media/image87.png"/><Relationship Id="rId4" Type="http://schemas.openxmlformats.org/officeDocument/2006/relationships/image" Target="../media/image88.png"/><Relationship Id="rId1" Type="http://schemas.openxmlformats.org/officeDocument/2006/relationships/image" Target="../media/image85.png"/><Relationship Id="rId2" Type="http://schemas.openxmlformats.org/officeDocument/2006/relationships/image" Target="../media/image8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3.png"/><Relationship Id="rId4" Type="http://schemas.openxmlformats.org/officeDocument/2006/relationships/image" Target="../media/image84.png"/><Relationship Id="rId1" Type="http://schemas.openxmlformats.org/officeDocument/2006/relationships/image" Target="../media/image81.png"/><Relationship Id="rId2" Type="http://schemas.openxmlformats.org/officeDocument/2006/relationships/image" Target="../media/image8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7.png"/><Relationship Id="rId4" Type="http://schemas.openxmlformats.org/officeDocument/2006/relationships/image" Target="../media/image88.png"/><Relationship Id="rId1" Type="http://schemas.openxmlformats.org/officeDocument/2006/relationships/image" Target="../media/image85.png"/><Relationship Id="rId2" Type="http://schemas.openxmlformats.org/officeDocument/2006/relationships/image" Target="../media/image8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21CDD2-A937-4B42-9517-DC705880827C}" type="doc">
      <dgm:prSet loTypeId="urn:microsoft.com/office/officeart/2005/8/layout/vList3" loCatId="picture" qsTypeId="urn:microsoft.com/office/officeart/2005/8/quickstyle/simple1" qsCatId="simple" csTypeId="urn:microsoft.com/office/officeart/2005/8/colors/accent1_2" csCatId="accent1" phldr="1"/>
      <dgm:spPr/>
      <dgm:t>
        <a:bodyPr/>
        <a:lstStyle/>
        <a:p>
          <a:endParaRPr lang="es-CO"/>
        </a:p>
      </dgm:t>
    </dgm:pt>
    <dgm:pt modelId="{5B1E7C5B-C319-4A61-88A2-012F1A087355}">
      <dgm:prSet phldrT="[Texto]"/>
      <dgm:spPr/>
      <dgm:t>
        <a:bodyPr/>
        <a:lstStyle/>
        <a:p>
          <a:r>
            <a:rPr lang="es-CO" dirty="0"/>
            <a:t>Cobertura Total bruta 70.52%</a:t>
          </a:r>
        </a:p>
      </dgm:t>
    </dgm:pt>
    <dgm:pt modelId="{8A07AFAE-3639-4B14-9124-BEF594BD5AD9}" type="parTrans" cxnId="{5EDAD88C-D1AC-4A12-8474-4BA14345CF77}">
      <dgm:prSet/>
      <dgm:spPr/>
      <dgm:t>
        <a:bodyPr/>
        <a:lstStyle/>
        <a:p>
          <a:endParaRPr lang="es-CO"/>
        </a:p>
      </dgm:t>
    </dgm:pt>
    <dgm:pt modelId="{D3061E8E-3707-4821-85BF-BEDDE78CAC68}" type="sibTrans" cxnId="{5EDAD88C-D1AC-4A12-8474-4BA14345CF77}">
      <dgm:prSet/>
      <dgm:spPr/>
      <dgm:t>
        <a:bodyPr/>
        <a:lstStyle/>
        <a:p>
          <a:endParaRPr lang="es-CO"/>
        </a:p>
      </dgm:t>
    </dgm:pt>
    <dgm:pt modelId="{A18B79AD-448E-446D-B0D6-29FF23D8EF3E}">
      <dgm:prSet phldrT="[Texto]"/>
      <dgm:spPr/>
      <dgm:t>
        <a:bodyPr/>
        <a:lstStyle/>
        <a:p>
          <a:r>
            <a:rPr lang="es-CO" dirty="0"/>
            <a:t>Educ. Primaria 76.36%</a:t>
          </a:r>
        </a:p>
      </dgm:t>
    </dgm:pt>
    <dgm:pt modelId="{B7368EA9-97D0-42FB-9535-AEF04C92458A}" type="parTrans" cxnId="{E514B68C-4BD2-4246-A405-4388E0CCE812}">
      <dgm:prSet/>
      <dgm:spPr/>
      <dgm:t>
        <a:bodyPr/>
        <a:lstStyle/>
        <a:p>
          <a:endParaRPr lang="es-CO"/>
        </a:p>
      </dgm:t>
    </dgm:pt>
    <dgm:pt modelId="{E8717896-178F-4D84-A26E-7651AC7A8C37}" type="sibTrans" cxnId="{E514B68C-4BD2-4246-A405-4388E0CCE812}">
      <dgm:prSet/>
      <dgm:spPr/>
      <dgm:t>
        <a:bodyPr/>
        <a:lstStyle/>
        <a:p>
          <a:endParaRPr lang="es-CO"/>
        </a:p>
      </dgm:t>
    </dgm:pt>
    <dgm:pt modelId="{7DFC38FF-6FC3-4602-BD7E-E9740C17ED25}">
      <dgm:prSet phldrT="[Texto]"/>
      <dgm:spPr/>
      <dgm:t>
        <a:bodyPr/>
        <a:lstStyle/>
        <a:p>
          <a:r>
            <a:rPr lang="es-CO" dirty="0"/>
            <a:t>Educ. Secundaria 73.39%</a:t>
          </a:r>
        </a:p>
      </dgm:t>
    </dgm:pt>
    <dgm:pt modelId="{10438D27-B33B-43C9-A7B9-877DD3D59DEC}" type="parTrans" cxnId="{787CF381-567D-46D2-BC33-FDE74FBF3B0C}">
      <dgm:prSet/>
      <dgm:spPr/>
      <dgm:t>
        <a:bodyPr/>
        <a:lstStyle/>
        <a:p>
          <a:endParaRPr lang="es-CO"/>
        </a:p>
      </dgm:t>
    </dgm:pt>
    <dgm:pt modelId="{81D1A64D-71EF-4EF5-8A98-3CB51F8B7F6C}" type="sibTrans" cxnId="{787CF381-567D-46D2-BC33-FDE74FBF3B0C}">
      <dgm:prSet/>
      <dgm:spPr/>
      <dgm:t>
        <a:bodyPr/>
        <a:lstStyle/>
        <a:p>
          <a:endParaRPr lang="es-CO"/>
        </a:p>
      </dgm:t>
    </dgm:pt>
    <dgm:pt modelId="{8CFFA01E-DB81-4BDE-85EC-F8A5EED9A797}">
      <dgm:prSet phldrT="[Texto]"/>
      <dgm:spPr/>
      <dgm:t>
        <a:bodyPr/>
        <a:lstStyle/>
        <a:p>
          <a:r>
            <a:rPr lang="es-CO" dirty="0"/>
            <a:t>Educ. Media 52.63%</a:t>
          </a:r>
        </a:p>
      </dgm:t>
    </dgm:pt>
    <dgm:pt modelId="{E5F2F069-4165-4703-A7A1-E13B58F974E2}" type="parTrans" cxnId="{F7E1551E-97AF-4464-98C6-1EA62B52A0A8}">
      <dgm:prSet/>
      <dgm:spPr/>
      <dgm:t>
        <a:bodyPr/>
        <a:lstStyle/>
        <a:p>
          <a:endParaRPr lang="es-CO"/>
        </a:p>
      </dgm:t>
    </dgm:pt>
    <dgm:pt modelId="{176F263E-B572-4B55-909C-12C51D5C886F}" type="sibTrans" cxnId="{F7E1551E-97AF-4464-98C6-1EA62B52A0A8}">
      <dgm:prSet/>
      <dgm:spPr/>
      <dgm:t>
        <a:bodyPr/>
        <a:lstStyle/>
        <a:p>
          <a:endParaRPr lang="es-CO"/>
        </a:p>
      </dgm:t>
    </dgm:pt>
    <dgm:pt modelId="{8AB4DCB5-81EA-4F93-9B46-D259652DD849}" type="pres">
      <dgm:prSet presAssocID="{6821CDD2-A937-4B42-9517-DC705880827C}" presName="linearFlow" presStyleCnt="0">
        <dgm:presLayoutVars>
          <dgm:dir/>
          <dgm:resizeHandles val="exact"/>
        </dgm:presLayoutVars>
      </dgm:prSet>
      <dgm:spPr/>
      <dgm:t>
        <a:bodyPr/>
        <a:lstStyle/>
        <a:p>
          <a:endParaRPr lang="es-CO"/>
        </a:p>
      </dgm:t>
    </dgm:pt>
    <dgm:pt modelId="{B3110B8A-610D-4160-BCD0-C354BFEFBC27}" type="pres">
      <dgm:prSet presAssocID="{5B1E7C5B-C319-4A61-88A2-012F1A087355}" presName="composite" presStyleCnt="0"/>
      <dgm:spPr/>
    </dgm:pt>
    <dgm:pt modelId="{314EED2F-F07C-49B9-A2AD-3801A181A208}" type="pres">
      <dgm:prSet presAssocID="{5B1E7C5B-C319-4A61-88A2-012F1A087355}" presName="imgShp" presStyleLbl="fgImgPlace1" presStyleIdx="0" presStyleCnt="4" custScaleX="111807"/>
      <dgm:spPr>
        <a:blipFill rotWithShape="1">
          <a:blip xmlns:r="http://schemas.openxmlformats.org/officeDocument/2006/relationships" r:embed="rId1"/>
          <a:stretch>
            <a:fillRect/>
          </a:stretch>
        </a:blipFill>
      </dgm:spPr>
      <dgm:t>
        <a:bodyPr/>
        <a:lstStyle/>
        <a:p>
          <a:endParaRPr lang="es-CO"/>
        </a:p>
      </dgm:t>
    </dgm:pt>
    <dgm:pt modelId="{02B5F67D-DE98-46CE-8685-2FBE7118C49F}" type="pres">
      <dgm:prSet presAssocID="{5B1E7C5B-C319-4A61-88A2-012F1A087355}" presName="txShp" presStyleLbl="node1" presStyleIdx="0" presStyleCnt="4">
        <dgm:presLayoutVars>
          <dgm:bulletEnabled val="1"/>
        </dgm:presLayoutVars>
      </dgm:prSet>
      <dgm:spPr/>
      <dgm:t>
        <a:bodyPr/>
        <a:lstStyle/>
        <a:p>
          <a:endParaRPr lang="es-CO"/>
        </a:p>
      </dgm:t>
    </dgm:pt>
    <dgm:pt modelId="{9D3284AE-FC72-41C7-80BF-FAB55A01BC61}" type="pres">
      <dgm:prSet presAssocID="{D3061E8E-3707-4821-85BF-BEDDE78CAC68}" presName="spacing" presStyleCnt="0"/>
      <dgm:spPr/>
    </dgm:pt>
    <dgm:pt modelId="{26D5A9A0-38D8-47B7-A11E-2220EDF19C49}" type="pres">
      <dgm:prSet presAssocID="{A18B79AD-448E-446D-B0D6-29FF23D8EF3E}" presName="composite" presStyleCnt="0"/>
      <dgm:spPr/>
    </dgm:pt>
    <dgm:pt modelId="{52565F77-F9E5-41B3-B355-DC66C7AD3C6B}" type="pres">
      <dgm:prSet presAssocID="{A18B79AD-448E-446D-B0D6-29FF23D8EF3E}" presName="imgShp" presStyleLbl="fgImgPlace1" presStyleIdx="1" presStyleCnt="4"/>
      <dgm:spPr>
        <a:blipFill rotWithShape="1">
          <a:blip xmlns:r="http://schemas.openxmlformats.org/officeDocument/2006/relationships" r:embed="rId2"/>
          <a:stretch>
            <a:fillRect/>
          </a:stretch>
        </a:blipFill>
      </dgm:spPr>
      <dgm:t>
        <a:bodyPr/>
        <a:lstStyle/>
        <a:p>
          <a:endParaRPr lang="es-CO"/>
        </a:p>
      </dgm:t>
    </dgm:pt>
    <dgm:pt modelId="{C4EF5BE7-5861-40F4-9B37-339A311DA4EC}" type="pres">
      <dgm:prSet presAssocID="{A18B79AD-448E-446D-B0D6-29FF23D8EF3E}" presName="txShp" presStyleLbl="node1" presStyleIdx="1" presStyleCnt="4">
        <dgm:presLayoutVars>
          <dgm:bulletEnabled val="1"/>
        </dgm:presLayoutVars>
      </dgm:prSet>
      <dgm:spPr/>
      <dgm:t>
        <a:bodyPr/>
        <a:lstStyle/>
        <a:p>
          <a:endParaRPr lang="es-CO"/>
        </a:p>
      </dgm:t>
    </dgm:pt>
    <dgm:pt modelId="{C8A7994E-ED87-414F-8CF4-E97A298C9F00}" type="pres">
      <dgm:prSet presAssocID="{E8717896-178F-4D84-A26E-7651AC7A8C37}" presName="spacing" presStyleCnt="0"/>
      <dgm:spPr/>
    </dgm:pt>
    <dgm:pt modelId="{AA75ED2C-9045-45FA-B6E9-C9D683F379EB}" type="pres">
      <dgm:prSet presAssocID="{7DFC38FF-6FC3-4602-BD7E-E9740C17ED25}" presName="composite" presStyleCnt="0"/>
      <dgm:spPr/>
    </dgm:pt>
    <dgm:pt modelId="{472D71B8-B9F3-460F-9010-B40CCDCCBE16}" type="pres">
      <dgm:prSet presAssocID="{7DFC38FF-6FC3-4602-BD7E-E9740C17ED25}" presName="imgShp" presStyleLbl="fgImgPlace1" presStyleIdx="2" presStyleCnt="4"/>
      <dgm:spPr>
        <a:blipFill rotWithShape="1">
          <a:blip xmlns:r="http://schemas.openxmlformats.org/officeDocument/2006/relationships" r:embed="rId3"/>
          <a:stretch>
            <a:fillRect/>
          </a:stretch>
        </a:blipFill>
      </dgm:spPr>
      <dgm:t>
        <a:bodyPr/>
        <a:lstStyle/>
        <a:p>
          <a:endParaRPr lang="es-CO"/>
        </a:p>
      </dgm:t>
    </dgm:pt>
    <dgm:pt modelId="{D6308A15-0AFC-4F0F-A691-CAA6E757DC3A}" type="pres">
      <dgm:prSet presAssocID="{7DFC38FF-6FC3-4602-BD7E-E9740C17ED25}" presName="txShp" presStyleLbl="node1" presStyleIdx="2" presStyleCnt="4">
        <dgm:presLayoutVars>
          <dgm:bulletEnabled val="1"/>
        </dgm:presLayoutVars>
      </dgm:prSet>
      <dgm:spPr/>
      <dgm:t>
        <a:bodyPr/>
        <a:lstStyle/>
        <a:p>
          <a:endParaRPr lang="es-CO"/>
        </a:p>
      </dgm:t>
    </dgm:pt>
    <dgm:pt modelId="{0D1FAD0C-95CA-4434-9454-AD68461B4BDB}" type="pres">
      <dgm:prSet presAssocID="{81D1A64D-71EF-4EF5-8A98-3CB51F8B7F6C}" presName="spacing" presStyleCnt="0"/>
      <dgm:spPr/>
    </dgm:pt>
    <dgm:pt modelId="{88194BF2-B0BA-4749-8D79-2F9BB3037374}" type="pres">
      <dgm:prSet presAssocID="{8CFFA01E-DB81-4BDE-85EC-F8A5EED9A797}" presName="composite" presStyleCnt="0"/>
      <dgm:spPr/>
    </dgm:pt>
    <dgm:pt modelId="{1178986F-4CF7-4A4A-BB96-5D9025315F67}" type="pres">
      <dgm:prSet presAssocID="{8CFFA01E-DB81-4BDE-85EC-F8A5EED9A797}" presName="imgShp" presStyleLbl="fgImgPlace1" presStyleIdx="3" presStyleCnt="4"/>
      <dgm:spPr>
        <a:blipFill rotWithShape="1">
          <a:blip xmlns:r="http://schemas.openxmlformats.org/officeDocument/2006/relationships" r:embed="rId4"/>
          <a:stretch>
            <a:fillRect/>
          </a:stretch>
        </a:blipFill>
      </dgm:spPr>
      <dgm:t>
        <a:bodyPr/>
        <a:lstStyle/>
        <a:p>
          <a:endParaRPr lang="es-CO"/>
        </a:p>
      </dgm:t>
    </dgm:pt>
    <dgm:pt modelId="{54E02D24-943F-4ED8-B260-749BF021FCC9}" type="pres">
      <dgm:prSet presAssocID="{8CFFA01E-DB81-4BDE-85EC-F8A5EED9A797}" presName="txShp" presStyleLbl="node1" presStyleIdx="3" presStyleCnt="4">
        <dgm:presLayoutVars>
          <dgm:bulletEnabled val="1"/>
        </dgm:presLayoutVars>
      </dgm:prSet>
      <dgm:spPr/>
      <dgm:t>
        <a:bodyPr/>
        <a:lstStyle/>
        <a:p>
          <a:endParaRPr lang="es-CO"/>
        </a:p>
      </dgm:t>
    </dgm:pt>
  </dgm:ptLst>
  <dgm:cxnLst>
    <dgm:cxn modelId="{5EDAD88C-D1AC-4A12-8474-4BA14345CF77}" srcId="{6821CDD2-A937-4B42-9517-DC705880827C}" destId="{5B1E7C5B-C319-4A61-88A2-012F1A087355}" srcOrd="0" destOrd="0" parTransId="{8A07AFAE-3639-4B14-9124-BEF594BD5AD9}" sibTransId="{D3061E8E-3707-4821-85BF-BEDDE78CAC68}"/>
    <dgm:cxn modelId="{2B76FE50-9D8B-7F43-AEAE-0DAE5C7E64CD}" type="presOf" srcId="{A18B79AD-448E-446D-B0D6-29FF23D8EF3E}" destId="{C4EF5BE7-5861-40F4-9B37-339A311DA4EC}" srcOrd="0" destOrd="0" presId="urn:microsoft.com/office/officeart/2005/8/layout/vList3"/>
    <dgm:cxn modelId="{E514B68C-4BD2-4246-A405-4388E0CCE812}" srcId="{6821CDD2-A937-4B42-9517-DC705880827C}" destId="{A18B79AD-448E-446D-B0D6-29FF23D8EF3E}" srcOrd="1" destOrd="0" parTransId="{B7368EA9-97D0-42FB-9535-AEF04C92458A}" sibTransId="{E8717896-178F-4D84-A26E-7651AC7A8C37}"/>
    <dgm:cxn modelId="{804AFBC9-49E7-A24C-A8BF-3D2C05D9C380}" type="presOf" srcId="{6821CDD2-A937-4B42-9517-DC705880827C}" destId="{8AB4DCB5-81EA-4F93-9B46-D259652DD849}" srcOrd="0" destOrd="0" presId="urn:microsoft.com/office/officeart/2005/8/layout/vList3"/>
    <dgm:cxn modelId="{1ED4FE22-0251-2B4E-B065-22D0B87CD29E}" type="presOf" srcId="{8CFFA01E-DB81-4BDE-85EC-F8A5EED9A797}" destId="{54E02D24-943F-4ED8-B260-749BF021FCC9}" srcOrd="0" destOrd="0" presId="urn:microsoft.com/office/officeart/2005/8/layout/vList3"/>
    <dgm:cxn modelId="{584656E2-90FF-8A48-B749-41EA3352AF1D}" type="presOf" srcId="{7DFC38FF-6FC3-4602-BD7E-E9740C17ED25}" destId="{D6308A15-0AFC-4F0F-A691-CAA6E757DC3A}" srcOrd="0" destOrd="0" presId="urn:microsoft.com/office/officeart/2005/8/layout/vList3"/>
    <dgm:cxn modelId="{B5B34753-815A-8240-8C7C-B0B1C73027AD}" type="presOf" srcId="{5B1E7C5B-C319-4A61-88A2-012F1A087355}" destId="{02B5F67D-DE98-46CE-8685-2FBE7118C49F}" srcOrd="0" destOrd="0" presId="urn:microsoft.com/office/officeart/2005/8/layout/vList3"/>
    <dgm:cxn modelId="{F7E1551E-97AF-4464-98C6-1EA62B52A0A8}" srcId="{6821CDD2-A937-4B42-9517-DC705880827C}" destId="{8CFFA01E-DB81-4BDE-85EC-F8A5EED9A797}" srcOrd="3" destOrd="0" parTransId="{E5F2F069-4165-4703-A7A1-E13B58F974E2}" sibTransId="{176F263E-B572-4B55-909C-12C51D5C886F}"/>
    <dgm:cxn modelId="{787CF381-567D-46D2-BC33-FDE74FBF3B0C}" srcId="{6821CDD2-A937-4B42-9517-DC705880827C}" destId="{7DFC38FF-6FC3-4602-BD7E-E9740C17ED25}" srcOrd="2" destOrd="0" parTransId="{10438D27-B33B-43C9-A7B9-877DD3D59DEC}" sibTransId="{81D1A64D-71EF-4EF5-8A98-3CB51F8B7F6C}"/>
    <dgm:cxn modelId="{F041840E-B58C-4943-9A72-9B8697906F28}" type="presParOf" srcId="{8AB4DCB5-81EA-4F93-9B46-D259652DD849}" destId="{B3110B8A-610D-4160-BCD0-C354BFEFBC27}" srcOrd="0" destOrd="0" presId="urn:microsoft.com/office/officeart/2005/8/layout/vList3"/>
    <dgm:cxn modelId="{A50DD4B3-1978-AF40-9DC8-0AA7EA2793DE}" type="presParOf" srcId="{B3110B8A-610D-4160-BCD0-C354BFEFBC27}" destId="{314EED2F-F07C-49B9-A2AD-3801A181A208}" srcOrd="0" destOrd="0" presId="urn:microsoft.com/office/officeart/2005/8/layout/vList3"/>
    <dgm:cxn modelId="{322E6308-4B07-2441-B438-39FBA7A54589}" type="presParOf" srcId="{B3110B8A-610D-4160-BCD0-C354BFEFBC27}" destId="{02B5F67D-DE98-46CE-8685-2FBE7118C49F}" srcOrd="1" destOrd="0" presId="urn:microsoft.com/office/officeart/2005/8/layout/vList3"/>
    <dgm:cxn modelId="{F4A71AF8-A447-1046-8D75-D69B8BF49EB9}" type="presParOf" srcId="{8AB4DCB5-81EA-4F93-9B46-D259652DD849}" destId="{9D3284AE-FC72-41C7-80BF-FAB55A01BC61}" srcOrd="1" destOrd="0" presId="urn:microsoft.com/office/officeart/2005/8/layout/vList3"/>
    <dgm:cxn modelId="{BC98A693-1555-1147-AA26-8BAF8F91626D}" type="presParOf" srcId="{8AB4DCB5-81EA-4F93-9B46-D259652DD849}" destId="{26D5A9A0-38D8-47B7-A11E-2220EDF19C49}" srcOrd="2" destOrd="0" presId="urn:microsoft.com/office/officeart/2005/8/layout/vList3"/>
    <dgm:cxn modelId="{91E26A86-89E8-CF46-98CA-EF065A280395}" type="presParOf" srcId="{26D5A9A0-38D8-47B7-A11E-2220EDF19C49}" destId="{52565F77-F9E5-41B3-B355-DC66C7AD3C6B}" srcOrd="0" destOrd="0" presId="urn:microsoft.com/office/officeart/2005/8/layout/vList3"/>
    <dgm:cxn modelId="{352A933C-2C06-BD46-BD7E-8A290F42C6B3}" type="presParOf" srcId="{26D5A9A0-38D8-47B7-A11E-2220EDF19C49}" destId="{C4EF5BE7-5861-40F4-9B37-339A311DA4EC}" srcOrd="1" destOrd="0" presId="urn:microsoft.com/office/officeart/2005/8/layout/vList3"/>
    <dgm:cxn modelId="{504E818E-B477-3A4E-A223-2F71785D3DD0}" type="presParOf" srcId="{8AB4DCB5-81EA-4F93-9B46-D259652DD849}" destId="{C8A7994E-ED87-414F-8CF4-E97A298C9F00}" srcOrd="3" destOrd="0" presId="urn:microsoft.com/office/officeart/2005/8/layout/vList3"/>
    <dgm:cxn modelId="{57CF0186-9F0F-3F42-8F2B-0A53C6D31CD2}" type="presParOf" srcId="{8AB4DCB5-81EA-4F93-9B46-D259652DD849}" destId="{AA75ED2C-9045-45FA-B6E9-C9D683F379EB}" srcOrd="4" destOrd="0" presId="urn:microsoft.com/office/officeart/2005/8/layout/vList3"/>
    <dgm:cxn modelId="{A02BABBB-213B-8C45-AE3D-F8ACAD2311D3}" type="presParOf" srcId="{AA75ED2C-9045-45FA-B6E9-C9D683F379EB}" destId="{472D71B8-B9F3-460F-9010-B40CCDCCBE16}" srcOrd="0" destOrd="0" presId="urn:microsoft.com/office/officeart/2005/8/layout/vList3"/>
    <dgm:cxn modelId="{01575705-C741-7B4D-A62F-C2E9C1C8AF55}" type="presParOf" srcId="{AA75ED2C-9045-45FA-B6E9-C9D683F379EB}" destId="{D6308A15-0AFC-4F0F-A691-CAA6E757DC3A}" srcOrd="1" destOrd="0" presId="urn:microsoft.com/office/officeart/2005/8/layout/vList3"/>
    <dgm:cxn modelId="{47341C2D-4364-9247-96AE-8FDB18065AA9}" type="presParOf" srcId="{8AB4DCB5-81EA-4F93-9B46-D259652DD849}" destId="{0D1FAD0C-95CA-4434-9454-AD68461B4BDB}" srcOrd="5" destOrd="0" presId="urn:microsoft.com/office/officeart/2005/8/layout/vList3"/>
    <dgm:cxn modelId="{9D717461-AF52-9547-B497-89D162F58890}" type="presParOf" srcId="{8AB4DCB5-81EA-4F93-9B46-D259652DD849}" destId="{88194BF2-B0BA-4749-8D79-2F9BB3037374}" srcOrd="6" destOrd="0" presId="urn:microsoft.com/office/officeart/2005/8/layout/vList3"/>
    <dgm:cxn modelId="{57F5CD8E-2454-1A45-BE0B-E45703613905}" type="presParOf" srcId="{88194BF2-B0BA-4749-8D79-2F9BB3037374}" destId="{1178986F-4CF7-4A4A-BB96-5D9025315F67}" srcOrd="0" destOrd="0" presId="urn:microsoft.com/office/officeart/2005/8/layout/vList3"/>
    <dgm:cxn modelId="{E1BF3EF9-19AF-484C-820A-37E918EC0BE3}" type="presParOf" srcId="{88194BF2-B0BA-4749-8D79-2F9BB3037374}" destId="{54E02D24-943F-4ED8-B260-749BF021FCC9}"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21CDD2-A937-4B42-9517-DC705880827C}" type="doc">
      <dgm:prSet loTypeId="urn:microsoft.com/office/officeart/2005/8/layout/vList3" loCatId="picture" qsTypeId="urn:microsoft.com/office/officeart/2005/8/quickstyle/simple1" qsCatId="simple" csTypeId="urn:microsoft.com/office/officeart/2005/8/colors/accent1_2" csCatId="accent1" phldr="1"/>
      <dgm:spPr/>
      <dgm:t>
        <a:bodyPr/>
        <a:lstStyle/>
        <a:p>
          <a:endParaRPr lang="es-CO"/>
        </a:p>
      </dgm:t>
    </dgm:pt>
    <dgm:pt modelId="{5B1E7C5B-C319-4A61-88A2-012F1A087355}">
      <dgm:prSet phldrT="[Texto]"/>
      <dgm:spPr/>
      <dgm:t>
        <a:bodyPr/>
        <a:lstStyle/>
        <a:p>
          <a:r>
            <a:rPr lang="es-CO" dirty="0"/>
            <a:t>Tasa de Deserción 3.7%</a:t>
          </a:r>
        </a:p>
      </dgm:t>
    </dgm:pt>
    <dgm:pt modelId="{8A07AFAE-3639-4B14-9124-BEF594BD5AD9}" type="parTrans" cxnId="{5EDAD88C-D1AC-4A12-8474-4BA14345CF77}">
      <dgm:prSet/>
      <dgm:spPr/>
      <dgm:t>
        <a:bodyPr/>
        <a:lstStyle/>
        <a:p>
          <a:endParaRPr lang="es-CO"/>
        </a:p>
      </dgm:t>
    </dgm:pt>
    <dgm:pt modelId="{D3061E8E-3707-4821-85BF-BEDDE78CAC68}" type="sibTrans" cxnId="{5EDAD88C-D1AC-4A12-8474-4BA14345CF77}">
      <dgm:prSet/>
      <dgm:spPr/>
      <dgm:t>
        <a:bodyPr/>
        <a:lstStyle/>
        <a:p>
          <a:endParaRPr lang="es-CO"/>
        </a:p>
      </dgm:t>
    </dgm:pt>
    <dgm:pt modelId="{7DFC38FF-6FC3-4602-BD7E-E9740C17ED25}">
      <dgm:prSet phldrT="[Texto]"/>
      <dgm:spPr/>
      <dgm:t>
        <a:bodyPr/>
        <a:lstStyle/>
        <a:p>
          <a:r>
            <a:rPr lang="es-CO" dirty="0"/>
            <a:t>Analfabetismo 1.9 % de 15 años  y más</a:t>
          </a:r>
        </a:p>
      </dgm:t>
    </dgm:pt>
    <dgm:pt modelId="{10438D27-B33B-43C9-A7B9-877DD3D59DEC}" type="parTrans" cxnId="{787CF381-567D-46D2-BC33-FDE74FBF3B0C}">
      <dgm:prSet/>
      <dgm:spPr/>
      <dgm:t>
        <a:bodyPr/>
        <a:lstStyle/>
        <a:p>
          <a:endParaRPr lang="es-CO"/>
        </a:p>
      </dgm:t>
    </dgm:pt>
    <dgm:pt modelId="{81D1A64D-71EF-4EF5-8A98-3CB51F8B7F6C}" type="sibTrans" cxnId="{787CF381-567D-46D2-BC33-FDE74FBF3B0C}">
      <dgm:prSet/>
      <dgm:spPr/>
      <dgm:t>
        <a:bodyPr/>
        <a:lstStyle/>
        <a:p>
          <a:endParaRPr lang="es-CO"/>
        </a:p>
      </dgm:t>
    </dgm:pt>
    <dgm:pt modelId="{F5A34B13-3111-4654-881B-53D6374E4030}">
      <dgm:prSet/>
      <dgm:spPr/>
      <dgm:t>
        <a:bodyPr/>
        <a:lstStyle/>
        <a:p>
          <a:r>
            <a:rPr lang="es-CO" dirty="0"/>
            <a:t>Analfabetismo 3.0 % de 5 años – 14 años</a:t>
          </a:r>
        </a:p>
      </dgm:t>
    </dgm:pt>
    <dgm:pt modelId="{CE71EEB5-E00C-44FB-93A0-FF5AB0D02962}" type="parTrans" cxnId="{035D4CED-072E-4480-8D26-8DDE5C143ACB}">
      <dgm:prSet/>
      <dgm:spPr/>
      <dgm:t>
        <a:bodyPr/>
        <a:lstStyle/>
        <a:p>
          <a:endParaRPr lang="es-CO"/>
        </a:p>
      </dgm:t>
    </dgm:pt>
    <dgm:pt modelId="{0EAC7B47-B59D-487A-AE99-5EDB34F40392}" type="sibTrans" cxnId="{035D4CED-072E-4480-8D26-8DDE5C143ACB}">
      <dgm:prSet/>
      <dgm:spPr/>
      <dgm:t>
        <a:bodyPr/>
        <a:lstStyle/>
        <a:p>
          <a:endParaRPr lang="es-CO"/>
        </a:p>
      </dgm:t>
    </dgm:pt>
    <dgm:pt modelId="{E35DBCDC-7BC5-4428-B4A6-35476DF5E221}">
      <dgm:prSet phldrT="[Texto]"/>
      <dgm:spPr/>
      <dgm:t>
        <a:bodyPr/>
        <a:lstStyle/>
        <a:p>
          <a:r>
            <a:rPr lang="es-CO" dirty="0"/>
            <a:t>Total estudiantes beneficiados con la educación 8.810</a:t>
          </a:r>
        </a:p>
      </dgm:t>
    </dgm:pt>
    <dgm:pt modelId="{F6F89117-D72B-47ED-8AAF-16C2803D073E}" type="parTrans" cxnId="{BBA02422-77C4-4131-86C8-0B722EA57B58}">
      <dgm:prSet/>
      <dgm:spPr/>
      <dgm:t>
        <a:bodyPr/>
        <a:lstStyle/>
        <a:p>
          <a:endParaRPr lang="es-CO"/>
        </a:p>
      </dgm:t>
    </dgm:pt>
    <dgm:pt modelId="{D22337A1-0929-4EAB-A9C0-C37F9D010AA0}" type="sibTrans" cxnId="{BBA02422-77C4-4131-86C8-0B722EA57B58}">
      <dgm:prSet/>
      <dgm:spPr/>
      <dgm:t>
        <a:bodyPr/>
        <a:lstStyle/>
        <a:p>
          <a:endParaRPr lang="es-CO"/>
        </a:p>
      </dgm:t>
    </dgm:pt>
    <dgm:pt modelId="{8AB4DCB5-81EA-4F93-9B46-D259652DD849}" type="pres">
      <dgm:prSet presAssocID="{6821CDD2-A937-4B42-9517-DC705880827C}" presName="linearFlow" presStyleCnt="0">
        <dgm:presLayoutVars>
          <dgm:dir/>
          <dgm:resizeHandles val="exact"/>
        </dgm:presLayoutVars>
      </dgm:prSet>
      <dgm:spPr/>
      <dgm:t>
        <a:bodyPr/>
        <a:lstStyle/>
        <a:p>
          <a:endParaRPr lang="es-CO"/>
        </a:p>
      </dgm:t>
    </dgm:pt>
    <dgm:pt modelId="{B3110B8A-610D-4160-BCD0-C354BFEFBC27}" type="pres">
      <dgm:prSet presAssocID="{5B1E7C5B-C319-4A61-88A2-012F1A087355}" presName="composite" presStyleCnt="0"/>
      <dgm:spPr/>
    </dgm:pt>
    <dgm:pt modelId="{314EED2F-F07C-49B9-A2AD-3801A181A208}" type="pres">
      <dgm:prSet presAssocID="{5B1E7C5B-C319-4A61-88A2-012F1A087355}" presName="imgShp" presStyleLbl="fgImgPlace1" presStyleIdx="0" presStyleCnt="4"/>
      <dgm:spPr>
        <a:blipFill rotWithShape="1">
          <a:blip xmlns:r="http://schemas.openxmlformats.org/officeDocument/2006/relationships" r:embed="rId1"/>
          <a:stretch>
            <a:fillRect/>
          </a:stretch>
        </a:blipFill>
      </dgm:spPr>
      <dgm:t>
        <a:bodyPr/>
        <a:lstStyle/>
        <a:p>
          <a:endParaRPr lang="es-CO"/>
        </a:p>
      </dgm:t>
    </dgm:pt>
    <dgm:pt modelId="{02B5F67D-DE98-46CE-8685-2FBE7118C49F}" type="pres">
      <dgm:prSet presAssocID="{5B1E7C5B-C319-4A61-88A2-012F1A087355}" presName="txShp" presStyleLbl="node1" presStyleIdx="0" presStyleCnt="4">
        <dgm:presLayoutVars>
          <dgm:bulletEnabled val="1"/>
        </dgm:presLayoutVars>
      </dgm:prSet>
      <dgm:spPr/>
      <dgm:t>
        <a:bodyPr/>
        <a:lstStyle/>
        <a:p>
          <a:endParaRPr lang="es-CO"/>
        </a:p>
      </dgm:t>
    </dgm:pt>
    <dgm:pt modelId="{9D3284AE-FC72-41C7-80BF-FAB55A01BC61}" type="pres">
      <dgm:prSet presAssocID="{D3061E8E-3707-4821-85BF-BEDDE78CAC68}" presName="spacing" presStyleCnt="0"/>
      <dgm:spPr/>
    </dgm:pt>
    <dgm:pt modelId="{23A2141C-682A-49CE-B105-DD5E72461144}" type="pres">
      <dgm:prSet presAssocID="{F5A34B13-3111-4654-881B-53D6374E4030}" presName="composite" presStyleCnt="0"/>
      <dgm:spPr/>
    </dgm:pt>
    <dgm:pt modelId="{8C957189-C965-4B11-B06E-B42AB97EA476}" type="pres">
      <dgm:prSet presAssocID="{F5A34B13-3111-4654-881B-53D6374E4030}" presName="imgShp" presStyleLbl="fgImgPlace1" presStyleIdx="1" presStyleCnt="4"/>
      <dgm:spPr>
        <a:blipFill rotWithShape="1">
          <a:blip xmlns:r="http://schemas.openxmlformats.org/officeDocument/2006/relationships" r:embed="rId2"/>
          <a:stretch>
            <a:fillRect/>
          </a:stretch>
        </a:blipFill>
      </dgm:spPr>
      <dgm:t>
        <a:bodyPr/>
        <a:lstStyle/>
        <a:p>
          <a:endParaRPr lang="es-CO"/>
        </a:p>
      </dgm:t>
    </dgm:pt>
    <dgm:pt modelId="{93FAB20B-BFCA-41F0-94DF-4C955879976B}" type="pres">
      <dgm:prSet presAssocID="{F5A34B13-3111-4654-881B-53D6374E4030}" presName="txShp" presStyleLbl="node1" presStyleIdx="1" presStyleCnt="4">
        <dgm:presLayoutVars>
          <dgm:bulletEnabled val="1"/>
        </dgm:presLayoutVars>
      </dgm:prSet>
      <dgm:spPr/>
      <dgm:t>
        <a:bodyPr/>
        <a:lstStyle/>
        <a:p>
          <a:endParaRPr lang="es-CO"/>
        </a:p>
      </dgm:t>
    </dgm:pt>
    <dgm:pt modelId="{20051497-1F8B-4E45-8105-931C98578491}" type="pres">
      <dgm:prSet presAssocID="{0EAC7B47-B59D-487A-AE99-5EDB34F40392}" presName="spacing" presStyleCnt="0"/>
      <dgm:spPr/>
    </dgm:pt>
    <dgm:pt modelId="{AA75ED2C-9045-45FA-B6E9-C9D683F379EB}" type="pres">
      <dgm:prSet presAssocID="{7DFC38FF-6FC3-4602-BD7E-E9740C17ED25}" presName="composite" presStyleCnt="0"/>
      <dgm:spPr/>
    </dgm:pt>
    <dgm:pt modelId="{472D71B8-B9F3-460F-9010-B40CCDCCBE16}" type="pres">
      <dgm:prSet presAssocID="{7DFC38FF-6FC3-4602-BD7E-E9740C17ED25}" presName="imgShp" presStyleLbl="fgImgPlace1" presStyleIdx="2" presStyleCnt="4"/>
      <dgm:spPr>
        <a:blipFill rotWithShape="1">
          <a:blip xmlns:r="http://schemas.openxmlformats.org/officeDocument/2006/relationships" r:embed="rId3"/>
          <a:stretch>
            <a:fillRect/>
          </a:stretch>
        </a:blipFill>
      </dgm:spPr>
      <dgm:t>
        <a:bodyPr/>
        <a:lstStyle/>
        <a:p>
          <a:endParaRPr lang="es-CO"/>
        </a:p>
      </dgm:t>
    </dgm:pt>
    <dgm:pt modelId="{D6308A15-0AFC-4F0F-A691-CAA6E757DC3A}" type="pres">
      <dgm:prSet presAssocID="{7DFC38FF-6FC3-4602-BD7E-E9740C17ED25}" presName="txShp" presStyleLbl="node1" presStyleIdx="2" presStyleCnt="4">
        <dgm:presLayoutVars>
          <dgm:bulletEnabled val="1"/>
        </dgm:presLayoutVars>
      </dgm:prSet>
      <dgm:spPr/>
      <dgm:t>
        <a:bodyPr/>
        <a:lstStyle/>
        <a:p>
          <a:endParaRPr lang="es-CO"/>
        </a:p>
      </dgm:t>
    </dgm:pt>
    <dgm:pt modelId="{1B007B21-924C-424D-8BD2-EB6569A02415}" type="pres">
      <dgm:prSet presAssocID="{81D1A64D-71EF-4EF5-8A98-3CB51F8B7F6C}" presName="spacing" presStyleCnt="0"/>
      <dgm:spPr/>
    </dgm:pt>
    <dgm:pt modelId="{D6778D2E-B72F-45BD-BCC3-31DB8068900B}" type="pres">
      <dgm:prSet presAssocID="{E35DBCDC-7BC5-4428-B4A6-35476DF5E221}" presName="composite" presStyleCnt="0"/>
      <dgm:spPr/>
    </dgm:pt>
    <dgm:pt modelId="{7F58EF97-3172-4484-B922-A96FD5E79A87}" type="pres">
      <dgm:prSet presAssocID="{E35DBCDC-7BC5-4428-B4A6-35476DF5E221}" presName="imgShp" presStyleLbl="fgImgPlace1" presStyleIdx="3" presStyleCnt="4"/>
      <dgm:spPr>
        <a:blipFill rotWithShape="1">
          <a:blip xmlns:r="http://schemas.openxmlformats.org/officeDocument/2006/relationships" r:embed="rId4"/>
          <a:stretch>
            <a:fillRect/>
          </a:stretch>
        </a:blipFill>
      </dgm:spPr>
      <dgm:t>
        <a:bodyPr/>
        <a:lstStyle/>
        <a:p>
          <a:endParaRPr lang="es-CO"/>
        </a:p>
      </dgm:t>
    </dgm:pt>
    <dgm:pt modelId="{2808D527-BAC4-467D-96E0-B888301638C1}" type="pres">
      <dgm:prSet presAssocID="{E35DBCDC-7BC5-4428-B4A6-35476DF5E221}" presName="txShp" presStyleLbl="node1" presStyleIdx="3" presStyleCnt="4">
        <dgm:presLayoutVars>
          <dgm:bulletEnabled val="1"/>
        </dgm:presLayoutVars>
      </dgm:prSet>
      <dgm:spPr/>
      <dgm:t>
        <a:bodyPr/>
        <a:lstStyle/>
        <a:p>
          <a:endParaRPr lang="es-CO"/>
        </a:p>
      </dgm:t>
    </dgm:pt>
  </dgm:ptLst>
  <dgm:cxnLst>
    <dgm:cxn modelId="{5EDAD88C-D1AC-4A12-8474-4BA14345CF77}" srcId="{6821CDD2-A937-4B42-9517-DC705880827C}" destId="{5B1E7C5B-C319-4A61-88A2-012F1A087355}" srcOrd="0" destOrd="0" parTransId="{8A07AFAE-3639-4B14-9124-BEF594BD5AD9}" sibTransId="{D3061E8E-3707-4821-85BF-BEDDE78CAC68}"/>
    <dgm:cxn modelId="{035D4CED-072E-4480-8D26-8DDE5C143ACB}" srcId="{6821CDD2-A937-4B42-9517-DC705880827C}" destId="{F5A34B13-3111-4654-881B-53D6374E4030}" srcOrd="1" destOrd="0" parTransId="{CE71EEB5-E00C-44FB-93A0-FF5AB0D02962}" sibTransId="{0EAC7B47-B59D-487A-AE99-5EDB34F40392}"/>
    <dgm:cxn modelId="{BBA02422-77C4-4131-86C8-0B722EA57B58}" srcId="{6821CDD2-A937-4B42-9517-DC705880827C}" destId="{E35DBCDC-7BC5-4428-B4A6-35476DF5E221}" srcOrd="3" destOrd="0" parTransId="{F6F89117-D72B-47ED-8AAF-16C2803D073E}" sibTransId="{D22337A1-0929-4EAB-A9C0-C37F9D010AA0}"/>
    <dgm:cxn modelId="{DED977BA-31D2-7542-A34D-C79B11402316}" type="presOf" srcId="{7DFC38FF-6FC3-4602-BD7E-E9740C17ED25}" destId="{D6308A15-0AFC-4F0F-A691-CAA6E757DC3A}" srcOrd="0" destOrd="0" presId="urn:microsoft.com/office/officeart/2005/8/layout/vList3"/>
    <dgm:cxn modelId="{60DCCB43-93F2-6440-ACF8-FB9B9381E80B}" type="presOf" srcId="{6821CDD2-A937-4B42-9517-DC705880827C}" destId="{8AB4DCB5-81EA-4F93-9B46-D259652DD849}" srcOrd="0" destOrd="0" presId="urn:microsoft.com/office/officeart/2005/8/layout/vList3"/>
    <dgm:cxn modelId="{536FDDE1-DFB5-3042-92C7-3679C51ACDB8}" type="presOf" srcId="{E35DBCDC-7BC5-4428-B4A6-35476DF5E221}" destId="{2808D527-BAC4-467D-96E0-B888301638C1}" srcOrd="0" destOrd="0" presId="urn:microsoft.com/office/officeart/2005/8/layout/vList3"/>
    <dgm:cxn modelId="{E166B9FB-8F5F-9F41-AC09-2E1B0FDA5EC4}" type="presOf" srcId="{F5A34B13-3111-4654-881B-53D6374E4030}" destId="{93FAB20B-BFCA-41F0-94DF-4C955879976B}" srcOrd="0" destOrd="0" presId="urn:microsoft.com/office/officeart/2005/8/layout/vList3"/>
    <dgm:cxn modelId="{934FC37F-EFAE-8047-ABA5-01467EAA66C0}" type="presOf" srcId="{5B1E7C5B-C319-4A61-88A2-012F1A087355}" destId="{02B5F67D-DE98-46CE-8685-2FBE7118C49F}" srcOrd="0" destOrd="0" presId="urn:microsoft.com/office/officeart/2005/8/layout/vList3"/>
    <dgm:cxn modelId="{787CF381-567D-46D2-BC33-FDE74FBF3B0C}" srcId="{6821CDD2-A937-4B42-9517-DC705880827C}" destId="{7DFC38FF-6FC3-4602-BD7E-E9740C17ED25}" srcOrd="2" destOrd="0" parTransId="{10438D27-B33B-43C9-A7B9-877DD3D59DEC}" sibTransId="{81D1A64D-71EF-4EF5-8A98-3CB51F8B7F6C}"/>
    <dgm:cxn modelId="{EAF026F9-2E54-884A-9AAB-9AFD37EDFFFD}" type="presParOf" srcId="{8AB4DCB5-81EA-4F93-9B46-D259652DD849}" destId="{B3110B8A-610D-4160-BCD0-C354BFEFBC27}" srcOrd="0" destOrd="0" presId="urn:microsoft.com/office/officeart/2005/8/layout/vList3"/>
    <dgm:cxn modelId="{FC694162-0E1C-B94C-B47E-62CCC729E281}" type="presParOf" srcId="{B3110B8A-610D-4160-BCD0-C354BFEFBC27}" destId="{314EED2F-F07C-49B9-A2AD-3801A181A208}" srcOrd="0" destOrd="0" presId="urn:microsoft.com/office/officeart/2005/8/layout/vList3"/>
    <dgm:cxn modelId="{27957364-8978-E545-9FAF-F64708675D8E}" type="presParOf" srcId="{B3110B8A-610D-4160-BCD0-C354BFEFBC27}" destId="{02B5F67D-DE98-46CE-8685-2FBE7118C49F}" srcOrd="1" destOrd="0" presId="urn:microsoft.com/office/officeart/2005/8/layout/vList3"/>
    <dgm:cxn modelId="{B620B960-600E-364F-A56E-380AB5B39A6D}" type="presParOf" srcId="{8AB4DCB5-81EA-4F93-9B46-D259652DD849}" destId="{9D3284AE-FC72-41C7-80BF-FAB55A01BC61}" srcOrd="1" destOrd="0" presId="urn:microsoft.com/office/officeart/2005/8/layout/vList3"/>
    <dgm:cxn modelId="{84336636-B953-EC4A-BEFD-EB11A91D3688}" type="presParOf" srcId="{8AB4DCB5-81EA-4F93-9B46-D259652DD849}" destId="{23A2141C-682A-49CE-B105-DD5E72461144}" srcOrd="2" destOrd="0" presId="urn:microsoft.com/office/officeart/2005/8/layout/vList3"/>
    <dgm:cxn modelId="{548719EC-211D-6A45-A35E-A43031E1F023}" type="presParOf" srcId="{23A2141C-682A-49CE-B105-DD5E72461144}" destId="{8C957189-C965-4B11-B06E-B42AB97EA476}" srcOrd="0" destOrd="0" presId="urn:microsoft.com/office/officeart/2005/8/layout/vList3"/>
    <dgm:cxn modelId="{B3E7C41D-DF59-8748-BC5F-AA3DFE3C97C3}" type="presParOf" srcId="{23A2141C-682A-49CE-B105-DD5E72461144}" destId="{93FAB20B-BFCA-41F0-94DF-4C955879976B}" srcOrd="1" destOrd="0" presId="urn:microsoft.com/office/officeart/2005/8/layout/vList3"/>
    <dgm:cxn modelId="{A1DF189A-80EF-5F4F-A05A-868E26EA611E}" type="presParOf" srcId="{8AB4DCB5-81EA-4F93-9B46-D259652DD849}" destId="{20051497-1F8B-4E45-8105-931C98578491}" srcOrd="3" destOrd="0" presId="urn:microsoft.com/office/officeart/2005/8/layout/vList3"/>
    <dgm:cxn modelId="{0EBE9B5D-6600-934E-A845-C806076487D3}" type="presParOf" srcId="{8AB4DCB5-81EA-4F93-9B46-D259652DD849}" destId="{AA75ED2C-9045-45FA-B6E9-C9D683F379EB}" srcOrd="4" destOrd="0" presId="urn:microsoft.com/office/officeart/2005/8/layout/vList3"/>
    <dgm:cxn modelId="{CB04A23C-645F-EE48-84EF-BB6DF1CB927E}" type="presParOf" srcId="{AA75ED2C-9045-45FA-B6E9-C9D683F379EB}" destId="{472D71B8-B9F3-460F-9010-B40CCDCCBE16}" srcOrd="0" destOrd="0" presId="urn:microsoft.com/office/officeart/2005/8/layout/vList3"/>
    <dgm:cxn modelId="{220DED63-560E-0A4F-9701-758E78EA3C0B}" type="presParOf" srcId="{AA75ED2C-9045-45FA-B6E9-C9D683F379EB}" destId="{D6308A15-0AFC-4F0F-A691-CAA6E757DC3A}" srcOrd="1" destOrd="0" presId="urn:microsoft.com/office/officeart/2005/8/layout/vList3"/>
    <dgm:cxn modelId="{04407F95-795C-514D-AF8D-A99ADE2A929C}" type="presParOf" srcId="{8AB4DCB5-81EA-4F93-9B46-D259652DD849}" destId="{1B007B21-924C-424D-8BD2-EB6569A02415}" srcOrd="5" destOrd="0" presId="urn:microsoft.com/office/officeart/2005/8/layout/vList3"/>
    <dgm:cxn modelId="{B0FF6351-74A4-5140-956F-04EC797C2DE0}" type="presParOf" srcId="{8AB4DCB5-81EA-4F93-9B46-D259652DD849}" destId="{D6778D2E-B72F-45BD-BCC3-31DB8068900B}" srcOrd="6" destOrd="0" presId="urn:microsoft.com/office/officeart/2005/8/layout/vList3"/>
    <dgm:cxn modelId="{98B5EFBD-9A71-6C41-92E6-F216C6D45516}" type="presParOf" srcId="{D6778D2E-B72F-45BD-BCC3-31DB8068900B}" destId="{7F58EF97-3172-4484-B922-A96FD5E79A87}" srcOrd="0" destOrd="0" presId="urn:microsoft.com/office/officeart/2005/8/layout/vList3"/>
    <dgm:cxn modelId="{33B55422-07CD-8D48-B749-6D798935756C}" type="presParOf" srcId="{D6778D2E-B72F-45BD-BCC3-31DB8068900B}" destId="{2808D527-BAC4-467D-96E0-B888301638C1}" srcOrd="1" destOrd="0" presId="urn:microsoft.com/office/officeart/2005/8/layout/v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5F67D-DE98-46CE-8685-2FBE7118C49F}">
      <dsp:nvSpPr>
        <dsp:cNvPr id="0" name=""/>
        <dsp:cNvSpPr/>
      </dsp:nvSpPr>
      <dsp:spPr>
        <a:xfrm rot="10800000">
          <a:off x="703044" y="770"/>
          <a:ext cx="2094744" cy="62758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747" tIns="64770" rIns="120904" bIns="64770" numCol="1" spcCol="1270" anchor="ctr" anchorCtr="0">
          <a:noAutofit/>
        </a:bodyPr>
        <a:lstStyle/>
        <a:p>
          <a:pPr lvl="0" algn="ctr" defTabSz="755650">
            <a:lnSpc>
              <a:spcPct val="90000"/>
            </a:lnSpc>
            <a:spcBef>
              <a:spcPct val="0"/>
            </a:spcBef>
            <a:spcAft>
              <a:spcPct val="35000"/>
            </a:spcAft>
          </a:pPr>
          <a:r>
            <a:rPr lang="es-CO" sz="1700" kern="1200" dirty="0"/>
            <a:t>Cobertura Total bruta 70.52%</a:t>
          </a:r>
        </a:p>
      </dsp:txBody>
      <dsp:txXfrm rot="10800000">
        <a:off x="859940" y="770"/>
        <a:ext cx="1937848" cy="627583"/>
      </dsp:txXfrm>
    </dsp:sp>
    <dsp:sp modelId="{314EED2F-F07C-49B9-A2AD-3801A181A208}">
      <dsp:nvSpPr>
        <dsp:cNvPr id="0" name=""/>
        <dsp:cNvSpPr/>
      </dsp:nvSpPr>
      <dsp:spPr>
        <a:xfrm>
          <a:off x="352202" y="770"/>
          <a:ext cx="701682" cy="627583"/>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EF5BE7-5861-40F4-9B37-339A311DA4EC}">
      <dsp:nvSpPr>
        <dsp:cNvPr id="0" name=""/>
        <dsp:cNvSpPr/>
      </dsp:nvSpPr>
      <dsp:spPr>
        <a:xfrm rot="10800000">
          <a:off x="684519" y="815691"/>
          <a:ext cx="2094744" cy="62758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747" tIns="64770" rIns="120904" bIns="64770" numCol="1" spcCol="1270" anchor="ctr" anchorCtr="0">
          <a:noAutofit/>
        </a:bodyPr>
        <a:lstStyle/>
        <a:p>
          <a:pPr lvl="0" algn="ctr" defTabSz="755650">
            <a:lnSpc>
              <a:spcPct val="90000"/>
            </a:lnSpc>
            <a:spcBef>
              <a:spcPct val="0"/>
            </a:spcBef>
            <a:spcAft>
              <a:spcPct val="35000"/>
            </a:spcAft>
          </a:pPr>
          <a:r>
            <a:rPr lang="es-CO" sz="1700" kern="1200" dirty="0"/>
            <a:t>Educ. Primaria 76.36%</a:t>
          </a:r>
        </a:p>
      </dsp:txBody>
      <dsp:txXfrm rot="10800000">
        <a:off x="841415" y="815691"/>
        <a:ext cx="1937848" cy="627583"/>
      </dsp:txXfrm>
    </dsp:sp>
    <dsp:sp modelId="{52565F77-F9E5-41B3-B355-DC66C7AD3C6B}">
      <dsp:nvSpPr>
        <dsp:cNvPr id="0" name=""/>
        <dsp:cNvSpPr/>
      </dsp:nvSpPr>
      <dsp:spPr>
        <a:xfrm>
          <a:off x="370727" y="815691"/>
          <a:ext cx="627583" cy="62758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308A15-0AFC-4F0F-A691-CAA6E757DC3A}">
      <dsp:nvSpPr>
        <dsp:cNvPr id="0" name=""/>
        <dsp:cNvSpPr/>
      </dsp:nvSpPr>
      <dsp:spPr>
        <a:xfrm rot="10800000">
          <a:off x="684519" y="1630613"/>
          <a:ext cx="2094744" cy="62758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747" tIns="64770" rIns="120904" bIns="64770" numCol="1" spcCol="1270" anchor="ctr" anchorCtr="0">
          <a:noAutofit/>
        </a:bodyPr>
        <a:lstStyle/>
        <a:p>
          <a:pPr lvl="0" algn="ctr" defTabSz="755650">
            <a:lnSpc>
              <a:spcPct val="90000"/>
            </a:lnSpc>
            <a:spcBef>
              <a:spcPct val="0"/>
            </a:spcBef>
            <a:spcAft>
              <a:spcPct val="35000"/>
            </a:spcAft>
          </a:pPr>
          <a:r>
            <a:rPr lang="es-CO" sz="1700" kern="1200" dirty="0"/>
            <a:t>Educ. Secundaria 73.39%</a:t>
          </a:r>
        </a:p>
      </dsp:txBody>
      <dsp:txXfrm rot="10800000">
        <a:off x="841415" y="1630613"/>
        <a:ext cx="1937848" cy="627583"/>
      </dsp:txXfrm>
    </dsp:sp>
    <dsp:sp modelId="{472D71B8-B9F3-460F-9010-B40CCDCCBE16}">
      <dsp:nvSpPr>
        <dsp:cNvPr id="0" name=""/>
        <dsp:cNvSpPr/>
      </dsp:nvSpPr>
      <dsp:spPr>
        <a:xfrm>
          <a:off x="370727" y="1630613"/>
          <a:ext cx="627583" cy="627583"/>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E02D24-943F-4ED8-B260-749BF021FCC9}">
      <dsp:nvSpPr>
        <dsp:cNvPr id="0" name=""/>
        <dsp:cNvSpPr/>
      </dsp:nvSpPr>
      <dsp:spPr>
        <a:xfrm rot="10800000">
          <a:off x="684519" y="2445535"/>
          <a:ext cx="2094744" cy="62758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747" tIns="64770" rIns="120904" bIns="64770" numCol="1" spcCol="1270" anchor="ctr" anchorCtr="0">
          <a:noAutofit/>
        </a:bodyPr>
        <a:lstStyle/>
        <a:p>
          <a:pPr lvl="0" algn="ctr" defTabSz="755650">
            <a:lnSpc>
              <a:spcPct val="90000"/>
            </a:lnSpc>
            <a:spcBef>
              <a:spcPct val="0"/>
            </a:spcBef>
            <a:spcAft>
              <a:spcPct val="35000"/>
            </a:spcAft>
          </a:pPr>
          <a:r>
            <a:rPr lang="es-CO" sz="1700" kern="1200" dirty="0"/>
            <a:t>Educ. Media 52.63%</a:t>
          </a:r>
        </a:p>
      </dsp:txBody>
      <dsp:txXfrm rot="10800000">
        <a:off x="841415" y="2445535"/>
        <a:ext cx="1937848" cy="627583"/>
      </dsp:txXfrm>
    </dsp:sp>
    <dsp:sp modelId="{1178986F-4CF7-4A4A-BB96-5D9025315F67}">
      <dsp:nvSpPr>
        <dsp:cNvPr id="0" name=""/>
        <dsp:cNvSpPr/>
      </dsp:nvSpPr>
      <dsp:spPr>
        <a:xfrm>
          <a:off x="370727" y="2445535"/>
          <a:ext cx="627583" cy="627583"/>
        </a:xfrm>
        <a:prstGeom prst="ellipse">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5F67D-DE98-46CE-8685-2FBE7118C49F}">
      <dsp:nvSpPr>
        <dsp:cNvPr id="0" name=""/>
        <dsp:cNvSpPr/>
      </dsp:nvSpPr>
      <dsp:spPr>
        <a:xfrm rot="10800000">
          <a:off x="757709" y="342"/>
          <a:ext cx="2385147" cy="62775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824" tIns="45720" rIns="85344" bIns="45720" numCol="1" spcCol="1270" anchor="ctr" anchorCtr="0">
          <a:noAutofit/>
        </a:bodyPr>
        <a:lstStyle/>
        <a:p>
          <a:pPr lvl="0" algn="ctr" defTabSz="533400">
            <a:lnSpc>
              <a:spcPct val="90000"/>
            </a:lnSpc>
            <a:spcBef>
              <a:spcPct val="0"/>
            </a:spcBef>
            <a:spcAft>
              <a:spcPct val="35000"/>
            </a:spcAft>
          </a:pPr>
          <a:r>
            <a:rPr lang="es-CO" sz="1200" kern="1200" dirty="0"/>
            <a:t>Tasa de Deserción 3.7%</a:t>
          </a:r>
        </a:p>
      </dsp:txBody>
      <dsp:txXfrm rot="10800000">
        <a:off x="914648" y="342"/>
        <a:ext cx="2228208" cy="627757"/>
      </dsp:txXfrm>
    </dsp:sp>
    <dsp:sp modelId="{314EED2F-F07C-49B9-A2AD-3801A181A208}">
      <dsp:nvSpPr>
        <dsp:cNvPr id="0" name=""/>
        <dsp:cNvSpPr/>
      </dsp:nvSpPr>
      <dsp:spPr>
        <a:xfrm>
          <a:off x="443830" y="342"/>
          <a:ext cx="627757" cy="627757"/>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AB20B-BFCA-41F0-94DF-4C955879976B}">
      <dsp:nvSpPr>
        <dsp:cNvPr id="0" name=""/>
        <dsp:cNvSpPr/>
      </dsp:nvSpPr>
      <dsp:spPr>
        <a:xfrm rot="10800000">
          <a:off x="757709" y="815491"/>
          <a:ext cx="2385147" cy="62775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824" tIns="45720" rIns="85344" bIns="45720" numCol="1" spcCol="1270" anchor="ctr" anchorCtr="0">
          <a:noAutofit/>
        </a:bodyPr>
        <a:lstStyle/>
        <a:p>
          <a:pPr lvl="0" algn="ctr" defTabSz="533400">
            <a:lnSpc>
              <a:spcPct val="90000"/>
            </a:lnSpc>
            <a:spcBef>
              <a:spcPct val="0"/>
            </a:spcBef>
            <a:spcAft>
              <a:spcPct val="35000"/>
            </a:spcAft>
          </a:pPr>
          <a:r>
            <a:rPr lang="es-CO" sz="1200" kern="1200" dirty="0"/>
            <a:t>Analfabetismo 3.0 % de 5 años – 14 años</a:t>
          </a:r>
        </a:p>
      </dsp:txBody>
      <dsp:txXfrm rot="10800000">
        <a:off x="914648" y="815491"/>
        <a:ext cx="2228208" cy="627757"/>
      </dsp:txXfrm>
    </dsp:sp>
    <dsp:sp modelId="{8C957189-C965-4B11-B06E-B42AB97EA476}">
      <dsp:nvSpPr>
        <dsp:cNvPr id="0" name=""/>
        <dsp:cNvSpPr/>
      </dsp:nvSpPr>
      <dsp:spPr>
        <a:xfrm>
          <a:off x="443830" y="815491"/>
          <a:ext cx="627757" cy="627757"/>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308A15-0AFC-4F0F-A691-CAA6E757DC3A}">
      <dsp:nvSpPr>
        <dsp:cNvPr id="0" name=""/>
        <dsp:cNvSpPr/>
      </dsp:nvSpPr>
      <dsp:spPr>
        <a:xfrm rot="10800000">
          <a:off x="757709" y="1630639"/>
          <a:ext cx="2385147" cy="62775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824" tIns="45720" rIns="85344" bIns="45720" numCol="1" spcCol="1270" anchor="ctr" anchorCtr="0">
          <a:noAutofit/>
        </a:bodyPr>
        <a:lstStyle/>
        <a:p>
          <a:pPr lvl="0" algn="ctr" defTabSz="533400">
            <a:lnSpc>
              <a:spcPct val="90000"/>
            </a:lnSpc>
            <a:spcBef>
              <a:spcPct val="0"/>
            </a:spcBef>
            <a:spcAft>
              <a:spcPct val="35000"/>
            </a:spcAft>
          </a:pPr>
          <a:r>
            <a:rPr lang="es-CO" sz="1200" kern="1200" dirty="0"/>
            <a:t>Analfabetismo 1.9 % de 15 años  y más</a:t>
          </a:r>
        </a:p>
      </dsp:txBody>
      <dsp:txXfrm rot="10800000">
        <a:off x="914648" y="1630639"/>
        <a:ext cx="2228208" cy="627757"/>
      </dsp:txXfrm>
    </dsp:sp>
    <dsp:sp modelId="{472D71B8-B9F3-460F-9010-B40CCDCCBE16}">
      <dsp:nvSpPr>
        <dsp:cNvPr id="0" name=""/>
        <dsp:cNvSpPr/>
      </dsp:nvSpPr>
      <dsp:spPr>
        <a:xfrm>
          <a:off x="443830" y="1630639"/>
          <a:ext cx="627757" cy="627757"/>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08D527-BAC4-467D-96E0-B888301638C1}">
      <dsp:nvSpPr>
        <dsp:cNvPr id="0" name=""/>
        <dsp:cNvSpPr/>
      </dsp:nvSpPr>
      <dsp:spPr>
        <a:xfrm rot="10800000">
          <a:off x="757709" y="2445788"/>
          <a:ext cx="2385147" cy="62775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6824" tIns="45720" rIns="85344" bIns="45720" numCol="1" spcCol="1270" anchor="ctr" anchorCtr="0">
          <a:noAutofit/>
        </a:bodyPr>
        <a:lstStyle/>
        <a:p>
          <a:pPr lvl="0" algn="ctr" defTabSz="533400">
            <a:lnSpc>
              <a:spcPct val="90000"/>
            </a:lnSpc>
            <a:spcBef>
              <a:spcPct val="0"/>
            </a:spcBef>
            <a:spcAft>
              <a:spcPct val="35000"/>
            </a:spcAft>
          </a:pPr>
          <a:r>
            <a:rPr lang="es-CO" sz="1200" kern="1200" dirty="0"/>
            <a:t>Total estudiantes beneficiados con la educación 8.810</a:t>
          </a:r>
        </a:p>
      </dsp:txBody>
      <dsp:txXfrm rot="10800000">
        <a:off x="914648" y="2445788"/>
        <a:ext cx="2228208" cy="627757"/>
      </dsp:txXfrm>
    </dsp:sp>
    <dsp:sp modelId="{7F58EF97-3172-4484-B922-A96FD5E79A87}">
      <dsp:nvSpPr>
        <dsp:cNvPr id="0" name=""/>
        <dsp:cNvSpPr/>
      </dsp:nvSpPr>
      <dsp:spPr>
        <a:xfrm>
          <a:off x="443830" y="2445788"/>
          <a:ext cx="627757" cy="627757"/>
        </a:xfrm>
        <a:prstGeom prst="ellipse">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190.png"/></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pic>
      <cdr:nvPicPr>
        <cdr:cNvPr id="2"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0"/>
          <a:ext cx="4234376" cy="3488787"/>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Marcador de encabezado 1">
            <a:extLst>
              <a:ext uri="{FF2B5EF4-FFF2-40B4-BE49-F238E27FC236}">
                <a16:creationId xmlns="" xmlns:a16="http://schemas.microsoft.com/office/drawing/2014/main" id="{F7C16AC3-D318-48A0-9BCD-8DFB1EEDAE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s-CO"/>
          </a:p>
        </p:txBody>
      </p:sp>
      <p:sp>
        <p:nvSpPr>
          <p:cNvPr id="3" name="Marcador de fecha 2">
            <a:extLst>
              <a:ext uri="{FF2B5EF4-FFF2-40B4-BE49-F238E27FC236}">
                <a16:creationId xmlns="" xmlns:a16="http://schemas.microsoft.com/office/drawing/2014/main" id="{DC7F27D9-FCA5-4BA5-9F80-423C842AF949}"/>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698B1998-B804-4F87-BFA5-E7B5220CFD55}" type="datetimeFigureOut">
              <a:rPr lang="es-CO"/>
              <a:pPr>
                <a:defRPr/>
              </a:pPr>
              <a:t>31/01/18</a:t>
            </a:fld>
            <a:endParaRPr lang="es-CO"/>
          </a:p>
        </p:txBody>
      </p:sp>
      <p:sp>
        <p:nvSpPr>
          <p:cNvPr id="4" name="Marcador de imagen de diapositiva 3">
            <a:extLst>
              <a:ext uri="{FF2B5EF4-FFF2-40B4-BE49-F238E27FC236}">
                <a16:creationId xmlns="" xmlns:a16="http://schemas.microsoft.com/office/drawing/2014/main" id="{4041FDB8-E55C-4C1E-B7E2-E4E4B4D4FB93}"/>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s-CO" noProof="0"/>
          </a:p>
        </p:txBody>
      </p:sp>
      <p:sp>
        <p:nvSpPr>
          <p:cNvPr id="5" name="Marcador de notas 4">
            <a:extLst>
              <a:ext uri="{FF2B5EF4-FFF2-40B4-BE49-F238E27FC236}">
                <a16:creationId xmlns="" xmlns:a16="http://schemas.microsoft.com/office/drawing/2014/main" id="{51CFD878-681E-4CA3-9E85-0A2E95DDC30D}"/>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noProof="0"/>
              <a:t>Haga clic para modificar el estilo de texto del patrón</a:t>
            </a:r>
          </a:p>
          <a:p>
            <a:pPr lvl="1"/>
            <a:r>
              <a:rPr lang="es-ES" noProof="0"/>
              <a:t>Segundo nivel</a:t>
            </a:r>
          </a:p>
          <a:p>
            <a:pPr lvl="2"/>
            <a:r>
              <a:rPr lang="es-ES" noProof="0"/>
              <a:t>Tercer nivel</a:t>
            </a:r>
          </a:p>
          <a:p>
            <a:pPr lvl="3"/>
            <a:r>
              <a:rPr lang="es-ES" noProof="0"/>
              <a:t>Cuarto nivel</a:t>
            </a:r>
          </a:p>
          <a:p>
            <a:pPr lvl="4"/>
            <a:r>
              <a:rPr lang="es-ES" noProof="0"/>
              <a:t>Quinto nivel</a:t>
            </a:r>
            <a:endParaRPr lang="es-CO" noProof="0"/>
          </a:p>
        </p:txBody>
      </p:sp>
      <p:sp>
        <p:nvSpPr>
          <p:cNvPr id="6" name="Marcador de pie de página 5">
            <a:extLst>
              <a:ext uri="{FF2B5EF4-FFF2-40B4-BE49-F238E27FC236}">
                <a16:creationId xmlns="" xmlns:a16="http://schemas.microsoft.com/office/drawing/2014/main" id="{F4C66E5B-FD34-4C93-9493-B6E54380B4B4}"/>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s-CO"/>
          </a:p>
        </p:txBody>
      </p:sp>
      <p:sp>
        <p:nvSpPr>
          <p:cNvPr id="7" name="Marcador de número de diapositiva 6">
            <a:extLst>
              <a:ext uri="{FF2B5EF4-FFF2-40B4-BE49-F238E27FC236}">
                <a16:creationId xmlns="" xmlns:a16="http://schemas.microsoft.com/office/drawing/2014/main" id="{D6D0B548-0E3F-4822-840A-B4F856764C19}"/>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BBBA0D6-7C01-4F9D-91F1-08F9BA40D092}" type="slidenum">
              <a:rPr lang="es-CO" altLang="es-ES"/>
              <a:pPr/>
              <a:t>‹Nr.›</a:t>
            </a:fld>
            <a:endParaRPr lang="es-CO" altLang="es-E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9.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2.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3.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4.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5.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6.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7.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8.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9.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0.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2.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3.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4.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5.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6.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7.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8.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9.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0.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2.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3.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4.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5.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6.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7.xm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8.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9.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0.xml"/></Relationships>
</file>

<file path=ppt/notesSlides/_rels/notesSlide7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1.xml"/></Relationships>
</file>

<file path=ppt/notesSlides/_rels/notesSlide7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2.xml"/></Relationships>
</file>

<file path=ppt/notesSlides/_rels/notesSlide7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3.xml"/></Relationships>
</file>

<file path=ppt/notesSlides/_rels/notesSlide7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4.xml"/></Relationships>
</file>

<file path=ppt/notesSlides/_rels/notesSlide7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5.xml"/></Relationships>
</file>

<file path=ppt/notesSlides/_rels/notesSlide7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6.xml"/></Relationships>
</file>

<file path=ppt/notesSlides/_rels/notesSlide7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7.xml"/></Relationships>
</file>

<file path=ppt/notesSlides/_rels/notesSlide7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8.xml"/></Relationships>
</file>

<file path=ppt/notesSlides/_rels/notesSlide7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9.xml"/></Relationships>
</file>

<file path=ppt/notesSlides/_rels/notesSlide7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0.xml"/></Relationships>
</file>

<file path=ppt/notesSlides/_rels/notesSlide8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1.xml"/></Relationships>
</file>

<file path=ppt/notesSlides/_rels/notesSlide8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2.xml"/></Relationships>
</file>

<file path=ppt/notesSlides/_rels/notesSlide8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3.xml"/></Relationships>
</file>

<file path=ppt/notesSlides/_rels/notesSlide8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4.xml"/></Relationships>
</file>

<file path=ppt/notesSlides/_rels/notesSlide8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5.xml"/></Relationships>
</file>

<file path=ppt/notesSlides/_rels/notesSlide8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7.xml"/></Relationships>
</file>

<file path=ppt/notesSlides/_rels/notesSlide8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8.xml"/></Relationships>
</file>

<file path=ppt/notesSlides/_rels/notesSlide8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9.xml"/></Relationships>
</file>

<file path=ppt/notesSlides/_rels/notesSlide8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0.xml"/></Relationships>
</file>

<file path=ppt/notesSlides/_rels/notesSlide8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1.xml"/></Relationships>
</file>

<file path=ppt/notesSlides/_rels/notesSlide9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2.xml"/></Relationships>
</file>

<file path=ppt/notesSlides/_rels/notesSlide9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3.xml"/></Relationships>
</file>

<file path=ppt/notesSlides/_rels/notesSlide9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4.xml"/></Relationships>
</file>

<file path=ppt/notesSlides/_rels/notesSlide9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5.xml"/></Relationships>
</file>

<file path=ppt/notesSlides/_rels/notesSlide9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6.xml"/></Relationships>
</file>

<file path=ppt/notesSlides/_rels/notesSlide9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7.xml"/></Relationships>
</file>

<file path=ppt/notesSlides/_rels/notesSlide9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2.xml"/></Relationships>
</file>

<file path=ppt/notesSlides/_rels/notesSlide9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3.xml"/></Relationships>
</file>

<file path=ppt/notesSlides/_rels/notesSlide9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4.xml"/></Relationships>
</file>

<file path=ppt/notesSlides/_rels/notesSlide9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5.xml"/></Relationships>
</file>

<file path=ppt/notesSlides/_rels/notesSlide10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6.xml"/></Relationships>
</file>

<file path=ppt/notesSlides/_rels/notesSlide10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7.xml"/></Relationships>
</file>

<file path=ppt/notesSlides/_rels/notesSlide10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8.xml"/></Relationships>
</file>

<file path=ppt/notesSlides/_rels/notesSlide10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813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813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59EAC344-08A1-3742-B062-413898D82079}" type="slidenum">
              <a:rPr lang="es-CO" altLang="es-CO"/>
              <a:pPr/>
              <a:t>3</a:t>
            </a:fld>
            <a:endParaRPr lang="es-CO" altLang="es-CO"/>
          </a:p>
        </p:txBody>
      </p:sp>
    </p:spTree>
    <p:extLst>
      <p:ext uri="{BB962C8B-B14F-4D97-AF65-F5344CB8AC3E}">
        <p14:creationId xmlns:p14="http://schemas.microsoft.com/office/powerpoint/2010/main" val="1019544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915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915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CF33542-4907-3F43-8449-BB2D75D0317E}" type="slidenum">
              <a:rPr lang="es-CO" altLang="es-CO"/>
              <a:pPr/>
              <a:t>4</a:t>
            </a:fld>
            <a:endParaRPr lang="es-CO" altLang="es-CO"/>
          </a:p>
        </p:txBody>
      </p:sp>
    </p:spTree>
    <p:extLst>
      <p:ext uri="{BB962C8B-B14F-4D97-AF65-F5344CB8AC3E}">
        <p14:creationId xmlns:p14="http://schemas.microsoft.com/office/powerpoint/2010/main" val="1894684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017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018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4FA397E-1C58-B845-8675-0832DC3A8700}" type="slidenum">
              <a:rPr lang="es-CO" altLang="es-CO"/>
              <a:pPr/>
              <a:t>5</a:t>
            </a:fld>
            <a:endParaRPr lang="es-CO" altLang="es-CO"/>
          </a:p>
        </p:txBody>
      </p:sp>
    </p:spTree>
    <p:extLst>
      <p:ext uri="{BB962C8B-B14F-4D97-AF65-F5344CB8AC3E}">
        <p14:creationId xmlns:p14="http://schemas.microsoft.com/office/powerpoint/2010/main" val="445109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120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120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5EBBD5E6-DC32-974E-9F87-099E70B10FF3}" type="slidenum">
              <a:rPr lang="es-CO" altLang="es-CO"/>
              <a:pPr/>
              <a:t>6</a:t>
            </a:fld>
            <a:endParaRPr lang="es-CO" altLang="es-CO"/>
          </a:p>
        </p:txBody>
      </p:sp>
    </p:spTree>
    <p:extLst>
      <p:ext uri="{BB962C8B-B14F-4D97-AF65-F5344CB8AC3E}">
        <p14:creationId xmlns:p14="http://schemas.microsoft.com/office/powerpoint/2010/main" val="2132085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222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222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AAC76AD5-4845-3742-8FB9-DA6AA929DCBC}" type="slidenum">
              <a:rPr lang="es-CO" altLang="es-CO"/>
              <a:pPr/>
              <a:t>7</a:t>
            </a:fld>
            <a:endParaRPr lang="es-CO" altLang="es-CO"/>
          </a:p>
        </p:txBody>
      </p:sp>
    </p:spTree>
    <p:extLst>
      <p:ext uri="{BB962C8B-B14F-4D97-AF65-F5344CB8AC3E}">
        <p14:creationId xmlns:p14="http://schemas.microsoft.com/office/powerpoint/2010/main" val="891900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325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325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C816EC8-46EF-494F-9F18-43B7D9517456}" type="slidenum">
              <a:rPr lang="es-CO" altLang="es-CO"/>
              <a:pPr/>
              <a:t>8</a:t>
            </a:fld>
            <a:endParaRPr lang="es-CO" altLang="es-CO"/>
          </a:p>
        </p:txBody>
      </p:sp>
    </p:spTree>
    <p:extLst>
      <p:ext uri="{BB962C8B-B14F-4D97-AF65-F5344CB8AC3E}">
        <p14:creationId xmlns:p14="http://schemas.microsoft.com/office/powerpoint/2010/main" val="703511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427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427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007403D-9035-214E-B231-EF16DD9ADF46}" type="slidenum">
              <a:rPr lang="es-CO" altLang="es-CO"/>
              <a:pPr/>
              <a:t>9</a:t>
            </a:fld>
            <a:endParaRPr lang="es-CO" altLang="es-CO"/>
          </a:p>
        </p:txBody>
      </p:sp>
    </p:spTree>
    <p:extLst>
      <p:ext uri="{BB962C8B-B14F-4D97-AF65-F5344CB8AC3E}">
        <p14:creationId xmlns:p14="http://schemas.microsoft.com/office/powerpoint/2010/main" val="6005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529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530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2742675-DC53-3343-8F68-C228EE9B83BF}" type="slidenum">
              <a:rPr lang="es-CO" altLang="es-CO"/>
              <a:pPr/>
              <a:t>10</a:t>
            </a:fld>
            <a:endParaRPr lang="es-CO" altLang="es-CO"/>
          </a:p>
        </p:txBody>
      </p:sp>
    </p:spTree>
    <p:extLst>
      <p:ext uri="{BB962C8B-B14F-4D97-AF65-F5344CB8AC3E}">
        <p14:creationId xmlns:p14="http://schemas.microsoft.com/office/powerpoint/2010/main" val="591970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632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632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06F7EE0-1CCB-C14A-9022-83F2F28A5A66}" type="slidenum">
              <a:rPr lang="es-CO" altLang="es-CO"/>
              <a:pPr/>
              <a:t>11</a:t>
            </a:fld>
            <a:endParaRPr lang="es-CO" altLang="es-CO"/>
          </a:p>
        </p:txBody>
      </p:sp>
    </p:spTree>
    <p:extLst>
      <p:ext uri="{BB962C8B-B14F-4D97-AF65-F5344CB8AC3E}">
        <p14:creationId xmlns:p14="http://schemas.microsoft.com/office/powerpoint/2010/main" val="21318467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734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734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6C41E4F4-311C-9648-959B-3C807C4B84E7}" type="slidenum">
              <a:rPr lang="es-CO" altLang="es-CO"/>
              <a:pPr/>
              <a:t>12</a:t>
            </a:fld>
            <a:endParaRPr lang="es-CO" altLang="es-CO"/>
          </a:p>
        </p:txBody>
      </p:sp>
    </p:spTree>
    <p:extLst>
      <p:ext uri="{BB962C8B-B14F-4D97-AF65-F5344CB8AC3E}">
        <p14:creationId xmlns:p14="http://schemas.microsoft.com/office/powerpoint/2010/main" val="217606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837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837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D92B783-51C8-6244-8F0E-D79663E7948D}" type="slidenum">
              <a:rPr lang="es-CO" altLang="es-CO"/>
              <a:pPr/>
              <a:t>13</a:t>
            </a:fld>
            <a:endParaRPr lang="es-CO" altLang="es-CO"/>
          </a:p>
        </p:txBody>
      </p:sp>
    </p:spTree>
    <p:extLst>
      <p:ext uri="{BB962C8B-B14F-4D97-AF65-F5344CB8AC3E}">
        <p14:creationId xmlns:p14="http://schemas.microsoft.com/office/powerpoint/2010/main" val="190606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939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939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742E451-48C9-C242-96F0-41F68359DAA3}" type="slidenum">
              <a:rPr lang="es-CO" altLang="es-CO"/>
              <a:pPr/>
              <a:t>14</a:t>
            </a:fld>
            <a:endParaRPr lang="es-CO" altLang="es-CO"/>
          </a:p>
        </p:txBody>
      </p:sp>
    </p:spTree>
    <p:extLst>
      <p:ext uri="{BB962C8B-B14F-4D97-AF65-F5344CB8AC3E}">
        <p14:creationId xmlns:p14="http://schemas.microsoft.com/office/powerpoint/2010/main" val="697845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041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042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8A6A25E1-81DB-1244-B65E-E65B741987E7}" type="slidenum">
              <a:rPr lang="es-CO" altLang="es-CO"/>
              <a:pPr/>
              <a:t>15</a:t>
            </a:fld>
            <a:endParaRPr lang="es-CO" altLang="es-CO"/>
          </a:p>
        </p:txBody>
      </p:sp>
    </p:spTree>
    <p:extLst>
      <p:ext uri="{BB962C8B-B14F-4D97-AF65-F5344CB8AC3E}">
        <p14:creationId xmlns:p14="http://schemas.microsoft.com/office/powerpoint/2010/main" val="1527585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144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144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E376647-FA53-604A-AFC3-972FED897DC9}" type="slidenum">
              <a:rPr lang="es-CO" altLang="es-CO"/>
              <a:pPr/>
              <a:t>16</a:t>
            </a:fld>
            <a:endParaRPr lang="es-CO" altLang="es-CO"/>
          </a:p>
        </p:txBody>
      </p:sp>
    </p:spTree>
    <p:extLst>
      <p:ext uri="{BB962C8B-B14F-4D97-AF65-F5344CB8AC3E}">
        <p14:creationId xmlns:p14="http://schemas.microsoft.com/office/powerpoint/2010/main" val="1074447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246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246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A954ADA-D9A3-FE48-924E-9685000D08DA}" type="slidenum">
              <a:rPr lang="es-CO" altLang="es-CO"/>
              <a:pPr/>
              <a:t>17</a:t>
            </a:fld>
            <a:endParaRPr lang="es-CO" altLang="es-CO"/>
          </a:p>
        </p:txBody>
      </p:sp>
    </p:spTree>
    <p:extLst>
      <p:ext uri="{BB962C8B-B14F-4D97-AF65-F5344CB8AC3E}">
        <p14:creationId xmlns:p14="http://schemas.microsoft.com/office/powerpoint/2010/main" val="5848690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349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349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EDCED26-04D7-8242-BFC7-5265EBC60326}" type="slidenum">
              <a:rPr lang="es-CO" altLang="es-CO"/>
              <a:pPr/>
              <a:t>18</a:t>
            </a:fld>
            <a:endParaRPr lang="es-CO" altLang="es-CO"/>
          </a:p>
        </p:txBody>
      </p:sp>
    </p:spTree>
    <p:extLst>
      <p:ext uri="{BB962C8B-B14F-4D97-AF65-F5344CB8AC3E}">
        <p14:creationId xmlns:p14="http://schemas.microsoft.com/office/powerpoint/2010/main" val="10861387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451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451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A37F0E5-A90D-7947-8FC2-BA1D4527C528}" type="slidenum">
              <a:rPr lang="es-CO" altLang="es-CO"/>
              <a:pPr/>
              <a:t>19</a:t>
            </a:fld>
            <a:endParaRPr lang="es-CO" altLang="es-CO"/>
          </a:p>
        </p:txBody>
      </p:sp>
    </p:spTree>
    <p:extLst>
      <p:ext uri="{BB962C8B-B14F-4D97-AF65-F5344CB8AC3E}">
        <p14:creationId xmlns:p14="http://schemas.microsoft.com/office/powerpoint/2010/main" val="11316031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21</a:t>
            </a:fld>
            <a:endParaRPr lang="es-CO" altLang="es-CO"/>
          </a:p>
        </p:txBody>
      </p:sp>
    </p:spTree>
    <p:extLst>
      <p:ext uri="{BB962C8B-B14F-4D97-AF65-F5344CB8AC3E}">
        <p14:creationId xmlns:p14="http://schemas.microsoft.com/office/powerpoint/2010/main" val="36788717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23</a:t>
            </a:fld>
            <a:endParaRPr lang="es-CO" altLang="es-CO"/>
          </a:p>
        </p:txBody>
      </p:sp>
    </p:spTree>
    <p:extLst>
      <p:ext uri="{BB962C8B-B14F-4D97-AF65-F5344CB8AC3E}">
        <p14:creationId xmlns:p14="http://schemas.microsoft.com/office/powerpoint/2010/main" val="37262580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25</a:t>
            </a:fld>
            <a:endParaRPr lang="es-CO" altLang="es-CO"/>
          </a:p>
        </p:txBody>
      </p:sp>
    </p:spTree>
    <p:extLst>
      <p:ext uri="{BB962C8B-B14F-4D97-AF65-F5344CB8AC3E}">
        <p14:creationId xmlns:p14="http://schemas.microsoft.com/office/powerpoint/2010/main" val="20693570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26</a:t>
            </a:fld>
            <a:endParaRPr lang="es-CO" altLang="es-CO"/>
          </a:p>
        </p:txBody>
      </p:sp>
    </p:spTree>
    <p:extLst>
      <p:ext uri="{BB962C8B-B14F-4D97-AF65-F5344CB8AC3E}">
        <p14:creationId xmlns:p14="http://schemas.microsoft.com/office/powerpoint/2010/main" val="38745911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28</a:t>
            </a:fld>
            <a:endParaRPr lang="es-CO" altLang="es-CO"/>
          </a:p>
        </p:txBody>
      </p:sp>
    </p:spTree>
    <p:extLst>
      <p:ext uri="{BB962C8B-B14F-4D97-AF65-F5344CB8AC3E}">
        <p14:creationId xmlns:p14="http://schemas.microsoft.com/office/powerpoint/2010/main" val="35958007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30</a:t>
            </a:fld>
            <a:endParaRPr lang="es-CO" altLang="es-CO"/>
          </a:p>
        </p:txBody>
      </p:sp>
    </p:spTree>
    <p:extLst>
      <p:ext uri="{BB962C8B-B14F-4D97-AF65-F5344CB8AC3E}">
        <p14:creationId xmlns:p14="http://schemas.microsoft.com/office/powerpoint/2010/main" val="17044847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32</a:t>
            </a:fld>
            <a:endParaRPr lang="es-CO" altLang="es-CO"/>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33</a:t>
            </a:fld>
            <a:endParaRPr lang="es-CO" altLang="es-CO"/>
          </a:p>
        </p:txBody>
      </p:sp>
    </p:spTree>
    <p:extLst>
      <p:ext uri="{BB962C8B-B14F-4D97-AF65-F5344CB8AC3E}">
        <p14:creationId xmlns:p14="http://schemas.microsoft.com/office/powerpoint/2010/main" val="15693006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35</a:t>
            </a:fld>
            <a:endParaRPr lang="es-CO" altLang="es-CO"/>
          </a:p>
        </p:txBody>
      </p:sp>
    </p:spTree>
    <p:extLst>
      <p:ext uri="{BB962C8B-B14F-4D97-AF65-F5344CB8AC3E}">
        <p14:creationId xmlns:p14="http://schemas.microsoft.com/office/powerpoint/2010/main" val="13313634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37</a:t>
            </a:fld>
            <a:endParaRPr lang="es-CO" altLang="es-CO"/>
          </a:p>
        </p:txBody>
      </p:sp>
    </p:spTree>
    <p:extLst>
      <p:ext uri="{BB962C8B-B14F-4D97-AF65-F5344CB8AC3E}">
        <p14:creationId xmlns:p14="http://schemas.microsoft.com/office/powerpoint/2010/main" val="35205353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39</a:t>
            </a:fld>
            <a:endParaRPr lang="es-CO" altLang="es-CO"/>
          </a:p>
        </p:txBody>
      </p:sp>
    </p:spTree>
    <p:extLst>
      <p:ext uri="{BB962C8B-B14F-4D97-AF65-F5344CB8AC3E}">
        <p14:creationId xmlns:p14="http://schemas.microsoft.com/office/powerpoint/2010/main" val="4094036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dirty="0"/>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41</a:t>
            </a:fld>
            <a:endParaRPr lang="es-CO" altLang="es-CO"/>
          </a:p>
        </p:txBody>
      </p:sp>
    </p:spTree>
    <p:extLst>
      <p:ext uri="{BB962C8B-B14F-4D97-AF65-F5344CB8AC3E}">
        <p14:creationId xmlns:p14="http://schemas.microsoft.com/office/powerpoint/2010/main" val="3310649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43</a:t>
            </a:fld>
            <a:endParaRPr lang="es-CO" altLang="es-CO"/>
          </a:p>
        </p:txBody>
      </p:sp>
    </p:spTree>
    <p:extLst>
      <p:ext uri="{BB962C8B-B14F-4D97-AF65-F5344CB8AC3E}">
        <p14:creationId xmlns:p14="http://schemas.microsoft.com/office/powerpoint/2010/main" val="33437188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45</a:t>
            </a:fld>
            <a:endParaRPr lang="es-CO" altLang="es-CO"/>
          </a:p>
        </p:txBody>
      </p:sp>
    </p:spTree>
    <p:extLst>
      <p:ext uri="{BB962C8B-B14F-4D97-AF65-F5344CB8AC3E}">
        <p14:creationId xmlns:p14="http://schemas.microsoft.com/office/powerpoint/2010/main" val="35151571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47</a:t>
            </a:fld>
            <a:endParaRPr lang="es-CO" altLang="es-CO"/>
          </a:p>
        </p:txBody>
      </p:sp>
    </p:spTree>
    <p:extLst>
      <p:ext uri="{BB962C8B-B14F-4D97-AF65-F5344CB8AC3E}">
        <p14:creationId xmlns:p14="http://schemas.microsoft.com/office/powerpoint/2010/main" val="16830315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49</a:t>
            </a:fld>
            <a:endParaRPr lang="es-CO" altLang="es-CO"/>
          </a:p>
        </p:txBody>
      </p:sp>
    </p:spTree>
    <p:extLst>
      <p:ext uri="{BB962C8B-B14F-4D97-AF65-F5344CB8AC3E}">
        <p14:creationId xmlns:p14="http://schemas.microsoft.com/office/powerpoint/2010/main" val="15069826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51</a:t>
            </a:fld>
            <a:endParaRPr lang="es-CO" altLang="es-CO"/>
          </a:p>
        </p:txBody>
      </p:sp>
    </p:spTree>
    <p:extLst>
      <p:ext uri="{BB962C8B-B14F-4D97-AF65-F5344CB8AC3E}">
        <p14:creationId xmlns:p14="http://schemas.microsoft.com/office/powerpoint/2010/main" val="35887654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53</a:t>
            </a:fld>
            <a:endParaRPr lang="es-CO" altLang="es-CO"/>
          </a:p>
        </p:txBody>
      </p:sp>
    </p:spTree>
    <p:extLst>
      <p:ext uri="{BB962C8B-B14F-4D97-AF65-F5344CB8AC3E}">
        <p14:creationId xmlns:p14="http://schemas.microsoft.com/office/powerpoint/2010/main" val="32175618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54</a:t>
            </a:fld>
            <a:endParaRPr lang="es-CO" altLang="es-CO"/>
          </a:p>
        </p:txBody>
      </p:sp>
    </p:spTree>
    <p:extLst>
      <p:ext uri="{BB962C8B-B14F-4D97-AF65-F5344CB8AC3E}">
        <p14:creationId xmlns:p14="http://schemas.microsoft.com/office/powerpoint/2010/main" val="929264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a:extLst>
              <a:ext uri="{FF2B5EF4-FFF2-40B4-BE49-F238E27FC236}">
                <a16:creationId xmlns="" xmlns:a16="http://schemas.microsoft.com/office/drawing/2014/main" id="{97838B41-EB32-494A-8778-6A2A65BF7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Marcador de notas 2">
            <a:extLst>
              <a:ext uri="{FF2B5EF4-FFF2-40B4-BE49-F238E27FC236}">
                <a16:creationId xmlns="" xmlns:a16="http://schemas.microsoft.com/office/drawing/2014/main" id="{6B764D6A-1E9E-4A77-A3D1-C9AABA28D6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s-CO" altLang="es-CO"/>
          </a:p>
        </p:txBody>
      </p:sp>
      <p:sp>
        <p:nvSpPr>
          <p:cNvPr id="31748" name="Marcador de número de diapositiva 3">
            <a:extLst>
              <a:ext uri="{FF2B5EF4-FFF2-40B4-BE49-F238E27FC236}">
                <a16:creationId xmlns="" xmlns:a16="http://schemas.microsoft.com/office/drawing/2014/main" id="{A4414E29-53C5-4AC2-A2D6-4E23EDEF29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BC192-6D28-435F-9F83-671B5F9DE5FD}" type="slidenum">
              <a:rPr lang="es-CO" altLang="es-CO"/>
              <a:pPr/>
              <a:t>56</a:t>
            </a:fld>
            <a:endParaRPr lang="es-CO" altLang="es-CO"/>
          </a:p>
        </p:txBody>
      </p:sp>
    </p:spTree>
    <p:extLst>
      <p:ext uri="{BB962C8B-B14F-4D97-AF65-F5344CB8AC3E}">
        <p14:creationId xmlns:p14="http://schemas.microsoft.com/office/powerpoint/2010/main" val="39788032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174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174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BCF8531-B009-AC40-9F20-F6BA41E1EEA7}" type="slidenum">
              <a:rPr lang="es-CO" altLang="es-CO"/>
              <a:pPr/>
              <a:t>69</a:t>
            </a:fld>
            <a:endParaRPr lang="es-CO" altLang="es-CO"/>
          </a:p>
        </p:txBody>
      </p:sp>
    </p:spTree>
    <p:extLst>
      <p:ext uri="{BB962C8B-B14F-4D97-AF65-F5344CB8AC3E}">
        <p14:creationId xmlns:p14="http://schemas.microsoft.com/office/powerpoint/2010/main" val="8916324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379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379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F6F75199-85D2-214F-99C0-059A92BEA567}" type="slidenum">
              <a:rPr lang="es-CO" altLang="es-CO"/>
              <a:pPr/>
              <a:t>70</a:t>
            </a:fld>
            <a:endParaRPr lang="es-CO" altLang="es-CO"/>
          </a:p>
        </p:txBody>
      </p:sp>
    </p:spTree>
    <p:extLst>
      <p:ext uri="{BB962C8B-B14F-4D97-AF65-F5344CB8AC3E}">
        <p14:creationId xmlns:p14="http://schemas.microsoft.com/office/powerpoint/2010/main" val="13389262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584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584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8E9FFB0-3451-7C46-8C54-2BCE739CE216}" type="slidenum">
              <a:rPr lang="es-CO" altLang="es-CO"/>
              <a:pPr/>
              <a:t>71</a:t>
            </a:fld>
            <a:endParaRPr lang="es-CO" altLang="es-CO"/>
          </a:p>
        </p:txBody>
      </p:sp>
    </p:spTree>
    <p:extLst>
      <p:ext uri="{BB962C8B-B14F-4D97-AF65-F5344CB8AC3E}">
        <p14:creationId xmlns:p14="http://schemas.microsoft.com/office/powerpoint/2010/main" val="17930084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789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789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F2EE2E9-7C79-954F-B65D-044F6C9EDC8A}" type="slidenum">
              <a:rPr lang="es-CO" altLang="es-CO"/>
              <a:pPr/>
              <a:t>72</a:t>
            </a:fld>
            <a:endParaRPr lang="es-CO" altLang="es-CO"/>
          </a:p>
        </p:txBody>
      </p:sp>
    </p:spTree>
    <p:extLst>
      <p:ext uri="{BB962C8B-B14F-4D97-AF65-F5344CB8AC3E}">
        <p14:creationId xmlns:p14="http://schemas.microsoft.com/office/powerpoint/2010/main" val="5707209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993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994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9173017-7ADD-1243-B19E-4B2FDFA99605}" type="slidenum">
              <a:rPr lang="es-CO" altLang="es-CO"/>
              <a:pPr/>
              <a:t>73</a:t>
            </a:fld>
            <a:endParaRPr lang="es-CO" altLang="es-CO"/>
          </a:p>
        </p:txBody>
      </p:sp>
    </p:spTree>
    <p:extLst>
      <p:ext uri="{BB962C8B-B14F-4D97-AF65-F5344CB8AC3E}">
        <p14:creationId xmlns:p14="http://schemas.microsoft.com/office/powerpoint/2010/main" val="65575982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198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198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CCF9BAF-5002-D642-91F1-CD4AE4C21613}" type="slidenum">
              <a:rPr lang="es-CO" altLang="es-CO"/>
              <a:pPr/>
              <a:t>74</a:t>
            </a:fld>
            <a:endParaRPr lang="es-CO" altLang="es-CO"/>
          </a:p>
        </p:txBody>
      </p:sp>
    </p:spTree>
    <p:extLst>
      <p:ext uri="{BB962C8B-B14F-4D97-AF65-F5344CB8AC3E}">
        <p14:creationId xmlns:p14="http://schemas.microsoft.com/office/powerpoint/2010/main" val="144004711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403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403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F1E9E83-0ADF-0D4C-B3B4-1204A7615289}" type="slidenum">
              <a:rPr lang="es-CO" altLang="es-CO"/>
              <a:pPr/>
              <a:t>75</a:t>
            </a:fld>
            <a:endParaRPr lang="es-CO" altLang="es-CO"/>
          </a:p>
        </p:txBody>
      </p:sp>
    </p:spTree>
    <p:extLst>
      <p:ext uri="{BB962C8B-B14F-4D97-AF65-F5344CB8AC3E}">
        <p14:creationId xmlns:p14="http://schemas.microsoft.com/office/powerpoint/2010/main" val="70662467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608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608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E834BC8-432A-704C-BFC3-A0998B5C1942}" type="slidenum">
              <a:rPr lang="es-CO" altLang="es-CO"/>
              <a:pPr/>
              <a:t>76</a:t>
            </a:fld>
            <a:endParaRPr lang="es-CO" altLang="es-CO"/>
          </a:p>
        </p:txBody>
      </p:sp>
    </p:spTree>
    <p:extLst>
      <p:ext uri="{BB962C8B-B14F-4D97-AF65-F5344CB8AC3E}">
        <p14:creationId xmlns:p14="http://schemas.microsoft.com/office/powerpoint/2010/main" val="58139371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813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813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3E75961-A881-AB45-995B-2D97E7578C28}" type="slidenum">
              <a:rPr lang="es-CO" altLang="es-CO"/>
              <a:pPr/>
              <a:t>77</a:t>
            </a:fld>
            <a:endParaRPr lang="es-CO" altLang="es-CO"/>
          </a:p>
        </p:txBody>
      </p:sp>
    </p:spTree>
    <p:extLst>
      <p:ext uri="{BB962C8B-B14F-4D97-AF65-F5344CB8AC3E}">
        <p14:creationId xmlns:p14="http://schemas.microsoft.com/office/powerpoint/2010/main" val="123375931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017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018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3A6DDF6-DC97-4B4F-A8F5-2291703EDD32}" type="slidenum">
              <a:rPr lang="es-CO" altLang="es-CO"/>
              <a:pPr/>
              <a:t>78</a:t>
            </a:fld>
            <a:endParaRPr lang="es-CO" altLang="es-CO"/>
          </a:p>
        </p:txBody>
      </p:sp>
    </p:spTree>
    <p:extLst>
      <p:ext uri="{BB962C8B-B14F-4D97-AF65-F5344CB8AC3E}">
        <p14:creationId xmlns:p14="http://schemas.microsoft.com/office/powerpoint/2010/main" val="325245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222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222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010FABE-69F8-6940-8E04-C304A70D06DA}" type="slidenum">
              <a:rPr lang="es-CO" altLang="es-CO"/>
              <a:pPr/>
              <a:t>79</a:t>
            </a:fld>
            <a:endParaRPr lang="es-CO" altLang="es-CO"/>
          </a:p>
        </p:txBody>
      </p:sp>
    </p:spTree>
    <p:extLst>
      <p:ext uri="{BB962C8B-B14F-4D97-AF65-F5344CB8AC3E}">
        <p14:creationId xmlns:p14="http://schemas.microsoft.com/office/powerpoint/2010/main" val="45222575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427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427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C70CC0F-997D-5B40-91A5-7078850A278B}" type="slidenum">
              <a:rPr lang="es-CO" altLang="es-CO"/>
              <a:pPr/>
              <a:t>80</a:t>
            </a:fld>
            <a:endParaRPr lang="es-CO" altLang="es-CO"/>
          </a:p>
        </p:txBody>
      </p:sp>
    </p:spTree>
    <p:extLst>
      <p:ext uri="{BB962C8B-B14F-4D97-AF65-F5344CB8AC3E}">
        <p14:creationId xmlns:p14="http://schemas.microsoft.com/office/powerpoint/2010/main" val="1722809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632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632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0C5FC15-2426-234C-BC32-C41B64F4E426}" type="slidenum">
              <a:rPr lang="es-CO" altLang="es-CO"/>
              <a:pPr/>
              <a:t>81</a:t>
            </a:fld>
            <a:endParaRPr lang="es-CO" altLang="es-CO"/>
          </a:p>
        </p:txBody>
      </p:sp>
    </p:spTree>
    <p:extLst>
      <p:ext uri="{BB962C8B-B14F-4D97-AF65-F5344CB8AC3E}">
        <p14:creationId xmlns:p14="http://schemas.microsoft.com/office/powerpoint/2010/main" val="526820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837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5837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CCEB8AC-E22F-2847-8DED-F981DF166200}" type="slidenum">
              <a:rPr lang="es-CO" altLang="es-CO"/>
              <a:pPr/>
              <a:t>82</a:t>
            </a:fld>
            <a:endParaRPr lang="es-CO" altLang="es-CO"/>
          </a:p>
        </p:txBody>
      </p:sp>
    </p:spTree>
    <p:extLst>
      <p:ext uri="{BB962C8B-B14F-4D97-AF65-F5344CB8AC3E}">
        <p14:creationId xmlns:p14="http://schemas.microsoft.com/office/powerpoint/2010/main" val="4880008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041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042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D45E541-D1B4-1E4F-A1FC-72F2F254CBA4}" type="slidenum">
              <a:rPr lang="es-CO" altLang="es-CO"/>
              <a:pPr/>
              <a:t>83</a:t>
            </a:fld>
            <a:endParaRPr lang="es-CO" altLang="es-CO"/>
          </a:p>
        </p:txBody>
      </p:sp>
    </p:spTree>
    <p:extLst>
      <p:ext uri="{BB962C8B-B14F-4D97-AF65-F5344CB8AC3E}">
        <p14:creationId xmlns:p14="http://schemas.microsoft.com/office/powerpoint/2010/main" val="181268158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246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246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8326F0A9-1D5C-DD4E-9CC5-DA0CD236627C}" type="slidenum">
              <a:rPr lang="es-CO" altLang="es-CO"/>
              <a:pPr/>
              <a:t>84</a:t>
            </a:fld>
            <a:endParaRPr lang="es-CO" altLang="es-CO"/>
          </a:p>
        </p:txBody>
      </p:sp>
    </p:spTree>
    <p:extLst>
      <p:ext uri="{BB962C8B-B14F-4D97-AF65-F5344CB8AC3E}">
        <p14:creationId xmlns:p14="http://schemas.microsoft.com/office/powerpoint/2010/main" val="64155814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451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451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B2916BD-7F56-8A49-A92A-E7AB0F909F9F}" type="slidenum">
              <a:rPr lang="es-CO" altLang="es-CO"/>
              <a:pPr/>
              <a:t>85</a:t>
            </a:fld>
            <a:endParaRPr lang="es-CO" altLang="es-CO"/>
          </a:p>
        </p:txBody>
      </p:sp>
    </p:spTree>
    <p:extLst>
      <p:ext uri="{BB962C8B-B14F-4D97-AF65-F5344CB8AC3E}">
        <p14:creationId xmlns:p14="http://schemas.microsoft.com/office/powerpoint/2010/main" val="20499267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656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656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9D407EF-9262-994D-A019-242DCAE1BC11}" type="slidenum">
              <a:rPr lang="es-CO" altLang="es-CO"/>
              <a:pPr/>
              <a:t>86</a:t>
            </a:fld>
            <a:endParaRPr lang="es-CO" altLang="es-CO"/>
          </a:p>
        </p:txBody>
      </p:sp>
    </p:spTree>
    <p:extLst>
      <p:ext uri="{BB962C8B-B14F-4D97-AF65-F5344CB8AC3E}">
        <p14:creationId xmlns:p14="http://schemas.microsoft.com/office/powerpoint/2010/main" val="198322937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861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6861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455ABA3-27CA-0C4D-9024-1C78FD6CAEDB}" type="slidenum">
              <a:rPr lang="es-CO" altLang="es-CO"/>
              <a:pPr/>
              <a:t>87</a:t>
            </a:fld>
            <a:endParaRPr lang="es-CO" altLang="es-CO"/>
          </a:p>
        </p:txBody>
      </p:sp>
    </p:spTree>
    <p:extLst>
      <p:ext uri="{BB962C8B-B14F-4D97-AF65-F5344CB8AC3E}">
        <p14:creationId xmlns:p14="http://schemas.microsoft.com/office/powerpoint/2010/main" val="209044784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065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7066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70F34F2-57CA-5144-9C7A-0C3C3A67F0AF}" type="slidenum">
              <a:rPr lang="es-CO" altLang="es-CO"/>
              <a:pPr/>
              <a:t>88</a:t>
            </a:fld>
            <a:endParaRPr lang="es-CO" altLang="es-CO"/>
          </a:p>
        </p:txBody>
      </p:sp>
    </p:spTree>
    <p:extLst>
      <p:ext uri="{BB962C8B-B14F-4D97-AF65-F5344CB8AC3E}">
        <p14:creationId xmlns:p14="http://schemas.microsoft.com/office/powerpoint/2010/main" val="21960056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270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7270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A912D3AD-F82A-D64D-9DF6-0EB509FA18EA}" type="slidenum">
              <a:rPr lang="es-CO" altLang="es-CO"/>
              <a:pPr/>
              <a:t>89</a:t>
            </a:fld>
            <a:endParaRPr lang="es-CO" altLang="es-CO"/>
          </a:p>
        </p:txBody>
      </p:sp>
    </p:spTree>
    <p:extLst>
      <p:ext uri="{BB962C8B-B14F-4D97-AF65-F5344CB8AC3E}">
        <p14:creationId xmlns:p14="http://schemas.microsoft.com/office/powerpoint/2010/main" val="127794520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475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7475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4B04D58-B808-9844-851C-5324984848E8}" type="slidenum">
              <a:rPr lang="es-CO" altLang="es-CO"/>
              <a:pPr/>
              <a:t>90</a:t>
            </a:fld>
            <a:endParaRPr lang="es-CO" altLang="es-CO"/>
          </a:p>
        </p:txBody>
      </p:sp>
    </p:spTree>
    <p:extLst>
      <p:ext uri="{BB962C8B-B14F-4D97-AF65-F5344CB8AC3E}">
        <p14:creationId xmlns:p14="http://schemas.microsoft.com/office/powerpoint/2010/main" val="23131405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680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7680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D261535-C2B1-AA48-B221-1CF0FBA2748B}" type="slidenum">
              <a:rPr lang="es-CO" altLang="es-CO"/>
              <a:pPr/>
              <a:t>91</a:t>
            </a:fld>
            <a:endParaRPr lang="es-CO" altLang="es-CO"/>
          </a:p>
        </p:txBody>
      </p:sp>
    </p:spTree>
    <p:extLst>
      <p:ext uri="{BB962C8B-B14F-4D97-AF65-F5344CB8AC3E}">
        <p14:creationId xmlns:p14="http://schemas.microsoft.com/office/powerpoint/2010/main" val="6354171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885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7885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55683D12-F981-AE49-88B8-CAE0C6CF362B}" type="slidenum">
              <a:rPr lang="es-CO" altLang="es-CO"/>
              <a:pPr/>
              <a:t>92</a:t>
            </a:fld>
            <a:endParaRPr lang="es-CO" altLang="es-CO"/>
          </a:p>
        </p:txBody>
      </p:sp>
    </p:spTree>
    <p:extLst>
      <p:ext uri="{BB962C8B-B14F-4D97-AF65-F5344CB8AC3E}">
        <p14:creationId xmlns:p14="http://schemas.microsoft.com/office/powerpoint/2010/main" val="82215954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089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8090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357474C-0AAC-A442-9DC5-EC0DADD7DA3A}" type="slidenum">
              <a:rPr lang="es-CO" altLang="es-CO"/>
              <a:pPr/>
              <a:t>93</a:t>
            </a:fld>
            <a:endParaRPr lang="es-CO" altLang="es-CO"/>
          </a:p>
        </p:txBody>
      </p:sp>
    </p:spTree>
    <p:extLst>
      <p:ext uri="{BB962C8B-B14F-4D97-AF65-F5344CB8AC3E}">
        <p14:creationId xmlns:p14="http://schemas.microsoft.com/office/powerpoint/2010/main" val="10757164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294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8294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AA7DE995-3784-1249-86AA-E021E611BBF1}" type="slidenum">
              <a:rPr lang="es-CO" altLang="es-CO"/>
              <a:pPr/>
              <a:t>94</a:t>
            </a:fld>
            <a:endParaRPr lang="es-CO" altLang="es-CO"/>
          </a:p>
        </p:txBody>
      </p:sp>
    </p:spTree>
    <p:extLst>
      <p:ext uri="{BB962C8B-B14F-4D97-AF65-F5344CB8AC3E}">
        <p14:creationId xmlns:p14="http://schemas.microsoft.com/office/powerpoint/2010/main" val="166724840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499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8499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6111C754-6289-E446-A378-C23D4EC38CE2}" type="slidenum">
              <a:rPr lang="es-CO" altLang="es-CO"/>
              <a:pPr/>
              <a:t>95</a:t>
            </a:fld>
            <a:endParaRPr lang="es-CO" altLang="es-CO"/>
          </a:p>
        </p:txBody>
      </p:sp>
    </p:spTree>
    <p:extLst>
      <p:ext uri="{BB962C8B-B14F-4D97-AF65-F5344CB8AC3E}">
        <p14:creationId xmlns:p14="http://schemas.microsoft.com/office/powerpoint/2010/main" val="1089414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704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8704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BADE20F-D1F6-5245-8964-FB32809E82F0}" type="slidenum">
              <a:rPr lang="es-CO" altLang="es-CO"/>
              <a:pPr/>
              <a:t>96</a:t>
            </a:fld>
            <a:endParaRPr lang="es-CO" altLang="es-CO"/>
          </a:p>
        </p:txBody>
      </p:sp>
    </p:spTree>
    <p:extLst>
      <p:ext uri="{BB962C8B-B14F-4D97-AF65-F5344CB8AC3E}">
        <p14:creationId xmlns:p14="http://schemas.microsoft.com/office/powerpoint/2010/main" val="158271892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909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8909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C9B6FEA-C440-DF4C-B5D2-990EC173C5C9}" type="slidenum">
              <a:rPr lang="es-CO" altLang="es-CO"/>
              <a:pPr/>
              <a:t>97</a:t>
            </a:fld>
            <a:endParaRPr lang="es-CO" altLang="es-CO"/>
          </a:p>
        </p:txBody>
      </p:sp>
    </p:spTree>
    <p:extLst>
      <p:ext uri="{BB962C8B-B14F-4D97-AF65-F5344CB8AC3E}">
        <p14:creationId xmlns:p14="http://schemas.microsoft.com/office/powerpoint/2010/main" val="8899856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113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9114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81AF1EE6-48CF-1A43-AF77-66306320E8A2}" type="slidenum">
              <a:rPr lang="es-CO" altLang="es-CO"/>
              <a:pPr/>
              <a:t>98</a:t>
            </a:fld>
            <a:endParaRPr lang="es-CO" altLang="es-CO"/>
          </a:p>
        </p:txBody>
      </p:sp>
    </p:spTree>
    <p:extLst>
      <p:ext uri="{BB962C8B-B14F-4D97-AF65-F5344CB8AC3E}">
        <p14:creationId xmlns:p14="http://schemas.microsoft.com/office/powerpoint/2010/main" val="26830710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318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9318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7A6D671-3F03-D34A-8FB9-6BE58C5CD973}" type="slidenum">
              <a:rPr lang="es-CO" altLang="es-CO"/>
              <a:pPr/>
              <a:t>99</a:t>
            </a:fld>
            <a:endParaRPr lang="es-CO" altLang="es-CO"/>
          </a:p>
        </p:txBody>
      </p:sp>
    </p:spTree>
    <p:extLst>
      <p:ext uri="{BB962C8B-B14F-4D97-AF65-F5344CB8AC3E}">
        <p14:creationId xmlns:p14="http://schemas.microsoft.com/office/powerpoint/2010/main" val="141937376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523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9523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4B25436-C4C5-5F41-8555-ECE5B04F2A34}" type="slidenum">
              <a:rPr lang="es-CO" altLang="es-CO"/>
              <a:pPr/>
              <a:t>100</a:t>
            </a:fld>
            <a:endParaRPr lang="es-CO" altLang="es-CO"/>
          </a:p>
        </p:txBody>
      </p:sp>
    </p:spTree>
    <p:extLst>
      <p:ext uri="{BB962C8B-B14F-4D97-AF65-F5344CB8AC3E}">
        <p14:creationId xmlns:p14="http://schemas.microsoft.com/office/powerpoint/2010/main" val="201616349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728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9728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4A1413A2-A6B7-C844-B592-031C081CD3E1}" type="slidenum">
              <a:rPr lang="es-CO" altLang="es-CO"/>
              <a:pPr/>
              <a:t>101</a:t>
            </a:fld>
            <a:endParaRPr lang="es-CO" altLang="es-CO"/>
          </a:p>
        </p:txBody>
      </p:sp>
    </p:spTree>
    <p:extLst>
      <p:ext uri="{BB962C8B-B14F-4D97-AF65-F5344CB8AC3E}">
        <p14:creationId xmlns:p14="http://schemas.microsoft.com/office/powerpoint/2010/main" val="58558066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933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9933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00F6E91-00FA-4545-8DE9-6FC8FDA8B1CB}" type="slidenum">
              <a:rPr lang="es-CO" altLang="es-CO"/>
              <a:pPr/>
              <a:t>102</a:t>
            </a:fld>
            <a:endParaRPr lang="es-CO" altLang="es-CO"/>
          </a:p>
        </p:txBody>
      </p:sp>
    </p:spTree>
    <p:extLst>
      <p:ext uri="{BB962C8B-B14F-4D97-AF65-F5344CB8AC3E}">
        <p14:creationId xmlns:p14="http://schemas.microsoft.com/office/powerpoint/2010/main" val="125636853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137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0138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2A9F855-BBD1-C24A-92BA-9E483898C131}" type="slidenum">
              <a:rPr lang="es-CO" altLang="es-CO"/>
              <a:pPr/>
              <a:t>103</a:t>
            </a:fld>
            <a:endParaRPr lang="es-CO" altLang="es-CO"/>
          </a:p>
        </p:txBody>
      </p:sp>
    </p:spTree>
    <p:extLst>
      <p:ext uri="{BB962C8B-B14F-4D97-AF65-F5344CB8AC3E}">
        <p14:creationId xmlns:p14="http://schemas.microsoft.com/office/powerpoint/2010/main" val="153055732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342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0342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54B13F09-2B7E-7C44-B92D-5467534A0C39}" type="slidenum">
              <a:rPr lang="es-CO" altLang="es-CO"/>
              <a:pPr/>
              <a:t>104</a:t>
            </a:fld>
            <a:endParaRPr lang="es-CO" altLang="es-CO"/>
          </a:p>
        </p:txBody>
      </p:sp>
    </p:spTree>
    <p:extLst>
      <p:ext uri="{BB962C8B-B14F-4D97-AF65-F5344CB8AC3E}">
        <p14:creationId xmlns:p14="http://schemas.microsoft.com/office/powerpoint/2010/main" val="33677105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547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0547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876BD5DB-B810-3D45-AD80-8640DBC8708D}" type="slidenum">
              <a:rPr lang="es-CO" altLang="es-CO"/>
              <a:pPr/>
              <a:t>105</a:t>
            </a:fld>
            <a:endParaRPr lang="es-CO" altLang="es-CO"/>
          </a:p>
        </p:txBody>
      </p:sp>
    </p:spTree>
    <p:extLst>
      <p:ext uri="{BB962C8B-B14F-4D97-AF65-F5344CB8AC3E}">
        <p14:creationId xmlns:p14="http://schemas.microsoft.com/office/powerpoint/2010/main" val="5938145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752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0752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4D04A07B-8C6D-FE41-AB17-07016817EAD0}" type="slidenum">
              <a:rPr lang="es-CO" altLang="es-CO"/>
              <a:pPr/>
              <a:t>106</a:t>
            </a:fld>
            <a:endParaRPr lang="es-CO" altLang="es-CO"/>
          </a:p>
        </p:txBody>
      </p:sp>
    </p:spTree>
    <p:extLst>
      <p:ext uri="{BB962C8B-B14F-4D97-AF65-F5344CB8AC3E}">
        <p14:creationId xmlns:p14="http://schemas.microsoft.com/office/powerpoint/2010/main" val="109628725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957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0957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8223942-8E2C-7F4A-8979-F9D8754BF3B4}" type="slidenum">
              <a:rPr lang="es-CO" altLang="es-CO"/>
              <a:pPr/>
              <a:t>107</a:t>
            </a:fld>
            <a:endParaRPr lang="es-CO" altLang="es-CO"/>
          </a:p>
        </p:txBody>
      </p:sp>
    </p:spTree>
    <p:extLst>
      <p:ext uri="{BB962C8B-B14F-4D97-AF65-F5344CB8AC3E}">
        <p14:creationId xmlns:p14="http://schemas.microsoft.com/office/powerpoint/2010/main" val="18652319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161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1162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0632777-24BE-6745-B59C-F1100A5C2298}" type="slidenum">
              <a:rPr lang="es-CO" altLang="es-CO"/>
              <a:pPr/>
              <a:t>108</a:t>
            </a:fld>
            <a:endParaRPr lang="es-CO" altLang="es-CO"/>
          </a:p>
        </p:txBody>
      </p:sp>
    </p:spTree>
    <p:extLst>
      <p:ext uri="{BB962C8B-B14F-4D97-AF65-F5344CB8AC3E}">
        <p14:creationId xmlns:p14="http://schemas.microsoft.com/office/powerpoint/2010/main" val="109026989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366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1366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57C20803-5B07-704D-8C4C-F764648AD4BF}" type="slidenum">
              <a:rPr lang="es-CO" altLang="es-CO"/>
              <a:pPr/>
              <a:t>109</a:t>
            </a:fld>
            <a:endParaRPr lang="es-CO" altLang="es-CO"/>
          </a:p>
        </p:txBody>
      </p:sp>
    </p:spTree>
    <p:extLst>
      <p:ext uri="{BB962C8B-B14F-4D97-AF65-F5344CB8AC3E}">
        <p14:creationId xmlns:p14="http://schemas.microsoft.com/office/powerpoint/2010/main" val="213359642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571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1571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F21C20B8-1C36-714A-A546-11EAFEEF43DF}" type="slidenum">
              <a:rPr lang="es-CO" altLang="es-CO"/>
              <a:pPr/>
              <a:t>110</a:t>
            </a:fld>
            <a:endParaRPr lang="es-CO" altLang="es-CO"/>
          </a:p>
        </p:txBody>
      </p:sp>
    </p:spTree>
    <p:extLst>
      <p:ext uri="{BB962C8B-B14F-4D97-AF65-F5344CB8AC3E}">
        <p14:creationId xmlns:p14="http://schemas.microsoft.com/office/powerpoint/2010/main" val="1828739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776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1776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19A1A33-C592-134E-8989-8E6611009490}" type="slidenum">
              <a:rPr lang="es-CO" altLang="es-CO"/>
              <a:pPr/>
              <a:t>111</a:t>
            </a:fld>
            <a:endParaRPr lang="es-CO" altLang="es-CO"/>
          </a:p>
        </p:txBody>
      </p:sp>
    </p:spTree>
    <p:extLst>
      <p:ext uri="{BB962C8B-B14F-4D97-AF65-F5344CB8AC3E}">
        <p14:creationId xmlns:p14="http://schemas.microsoft.com/office/powerpoint/2010/main" val="206813250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981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1981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7F42877-5ABD-8F48-9122-48D4E52C4522}" type="slidenum">
              <a:rPr lang="es-CO" altLang="es-CO"/>
              <a:pPr/>
              <a:t>112</a:t>
            </a:fld>
            <a:endParaRPr lang="es-CO" altLang="es-CO"/>
          </a:p>
        </p:txBody>
      </p:sp>
    </p:spTree>
    <p:extLst>
      <p:ext uri="{BB962C8B-B14F-4D97-AF65-F5344CB8AC3E}">
        <p14:creationId xmlns:p14="http://schemas.microsoft.com/office/powerpoint/2010/main" val="63283272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2185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2186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AD4B5AE-626A-154F-BA1B-56E9ADBF0D63}" type="slidenum">
              <a:rPr lang="es-CO" altLang="es-CO"/>
              <a:pPr/>
              <a:t>113</a:t>
            </a:fld>
            <a:endParaRPr lang="es-CO" altLang="es-CO"/>
          </a:p>
        </p:txBody>
      </p:sp>
    </p:spTree>
    <p:extLst>
      <p:ext uri="{BB962C8B-B14F-4D97-AF65-F5344CB8AC3E}">
        <p14:creationId xmlns:p14="http://schemas.microsoft.com/office/powerpoint/2010/main" val="54422312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2390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2390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88011AA-EC95-9347-828A-B0112BE8C7FD}" type="slidenum">
              <a:rPr lang="es-CO" altLang="es-CO"/>
              <a:pPr/>
              <a:t>114</a:t>
            </a:fld>
            <a:endParaRPr lang="es-CO" altLang="es-CO"/>
          </a:p>
        </p:txBody>
      </p:sp>
    </p:spTree>
    <p:extLst>
      <p:ext uri="{BB962C8B-B14F-4D97-AF65-F5344CB8AC3E}">
        <p14:creationId xmlns:p14="http://schemas.microsoft.com/office/powerpoint/2010/main" val="110267969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2595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12595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53E5AA9-CCF9-9043-8EF9-5A03FB991A71}" type="slidenum">
              <a:rPr lang="es-CO" altLang="es-CO"/>
              <a:pPr/>
              <a:t>115</a:t>
            </a:fld>
            <a:endParaRPr lang="es-CO" altLang="es-CO"/>
          </a:p>
        </p:txBody>
      </p:sp>
    </p:spTree>
    <p:extLst>
      <p:ext uri="{BB962C8B-B14F-4D97-AF65-F5344CB8AC3E}">
        <p14:creationId xmlns:p14="http://schemas.microsoft.com/office/powerpoint/2010/main" val="97279340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072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072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62FFBCAE-E5C9-414A-8225-8D87BD02316A}" type="slidenum">
              <a:rPr lang="es-CO" altLang="es-CO"/>
              <a:pPr/>
              <a:t>117</a:t>
            </a:fld>
            <a:endParaRPr lang="es-CO" altLang="es-CO"/>
          </a:p>
        </p:txBody>
      </p:sp>
    </p:spTree>
    <p:extLst>
      <p:ext uri="{BB962C8B-B14F-4D97-AF65-F5344CB8AC3E}">
        <p14:creationId xmlns:p14="http://schemas.microsoft.com/office/powerpoint/2010/main" val="25929226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277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277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FF4707AC-5E90-1344-A4DC-DC3A788961DD}" type="slidenum">
              <a:rPr lang="es-CO" altLang="es-CO"/>
              <a:pPr/>
              <a:t>118</a:t>
            </a:fld>
            <a:endParaRPr lang="es-CO" altLang="es-CO"/>
          </a:p>
        </p:txBody>
      </p:sp>
    </p:spTree>
    <p:extLst>
      <p:ext uri="{BB962C8B-B14F-4D97-AF65-F5344CB8AC3E}">
        <p14:creationId xmlns:p14="http://schemas.microsoft.com/office/powerpoint/2010/main" val="77962843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481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482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21C3654B-02CF-1046-83C1-D7B0C50AB2BC}" type="slidenum">
              <a:rPr lang="es-CO" altLang="es-CO"/>
              <a:pPr/>
              <a:t>119</a:t>
            </a:fld>
            <a:endParaRPr lang="es-CO" altLang="es-CO"/>
          </a:p>
        </p:txBody>
      </p:sp>
    </p:spTree>
    <p:extLst>
      <p:ext uri="{BB962C8B-B14F-4D97-AF65-F5344CB8AC3E}">
        <p14:creationId xmlns:p14="http://schemas.microsoft.com/office/powerpoint/2010/main" val="54917451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686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686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61802D08-33DA-0A41-9DD6-37E577BA54C1}" type="slidenum">
              <a:rPr lang="es-CO" altLang="es-CO"/>
              <a:pPr/>
              <a:t>120</a:t>
            </a:fld>
            <a:endParaRPr lang="es-CO" altLang="es-CO"/>
          </a:p>
        </p:txBody>
      </p:sp>
    </p:spTree>
    <p:extLst>
      <p:ext uri="{BB962C8B-B14F-4D97-AF65-F5344CB8AC3E}">
        <p14:creationId xmlns:p14="http://schemas.microsoft.com/office/powerpoint/2010/main" val="58147768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891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891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D905A297-212C-AA45-A173-2EF9A0C248B8}" type="slidenum">
              <a:rPr lang="es-CO" altLang="es-CO"/>
              <a:pPr/>
              <a:t>121</a:t>
            </a:fld>
            <a:endParaRPr lang="es-CO" altLang="es-CO"/>
          </a:p>
        </p:txBody>
      </p:sp>
    </p:spTree>
    <p:extLst>
      <p:ext uri="{BB962C8B-B14F-4D97-AF65-F5344CB8AC3E}">
        <p14:creationId xmlns:p14="http://schemas.microsoft.com/office/powerpoint/2010/main" val="144106147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096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096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8F810F4C-46F4-F142-AA4F-7E7F20738F2C}" type="slidenum">
              <a:rPr lang="es-CO" altLang="es-CO"/>
              <a:pPr/>
              <a:t>122</a:t>
            </a:fld>
            <a:endParaRPr lang="es-CO" altLang="es-CO"/>
          </a:p>
        </p:txBody>
      </p:sp>
    </p:spTree>
    <p:extLst>
      <p:ext uri="{BB962C8B-B14F-4D97-AF65-F5344CB8AC3E}">
        <p14:creationId xmlns:p14="http://schemas.microsoft.com/office/powerpoint/2010/main" val="847057789"/>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301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301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8BB9EC79-ABD4-EF42-AE8D-A8A98BE66A61}" type="slidenum">
              <a:rPr lang="es-CO" altLang="es-CO"/>
              <a:pPr/>
              <a:t>123</a:t>
            </a:fld>
            <a:endParaRPr lang="es-CO" altLang="es-CO"/>
          </a:p>
        </p:txBody>
      </p:sp>
    </p:spTree>
    <p:extLst>
      <p:ext uri="{BB962C8B-B14F-4D97-AF65-F5344CB8AC3E}">
        <p14:creationId xmlns:p14="http://schemas.microsoft.com/office/powerpoint/2010/main" val="2135674232"/>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505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506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50888" indent="-287338">
              <a:defRPr>
                <a:solidFill>
                  <a:schemeClr val="tx1"/>
                </a:solidFill>
                <a:latin typeface="Arial" charset="0"/>
                <a:ea typeface="Arial" charset="0"/>
                <a:cs typeface="Arial" charset="0"/>
              </a:defRPr>
            </a:lvl2pPr>
            <a:lvl3pPr marL="1154113" indent="-230188">
              <a:defRPr>
                <a:solidFill>
                  <a:schemeClr val="tx1"/>
                </a:solidFill>
                <a:latin typeface="Arial" charset="0"/>
                <a:ea typeface="Arial" charset="0"/>
                <a:cs typeface="Arial" charset="0"/>
              </a:defRPr>
            </a:lvl3pPr>
            <a:lvl4pPr marL="1617663" indent="-230188">
              <a:defRPr>
                <a:solidFill>
                  <a:schemeClr val="tx1"/>
                </a:solidFill>
                <a:latin typeface="Arial" charset="0"/>
                <a:ea typeface="Arial" charset="0"/>
                <a:cs typeface="Arial" charset="0"/>
              </a:defRPr>
            </a:lvl4pPr>
            <a:lvl5pPr marL="2079625" indent="-230188">
              <a:defRPr>
                <a:solidFill>
                  <a:schemeClr val="tx1"/>
                </a:solidFill>
                <a:latin typeface="Arial" charset="0"/>
                <a:ea typeface="Arial" charset="0"/>
                <a:cs typeface="Arial" charset="0"/>
              </a:defRPr>
            </a:lvl5pPr>
            <a:lvl6pPr marL="2536825" indent="-230188" eaLnBrk="0" fontAlgn="base" hangingPunct="0">
              <a:spcBef>
                <a:spcPct val="0"/>
              </a:spcBef>
              <a:spcAft>
                <a:spcPct val="0"/>
              </a:spcAft>
              <a:defRPr>
                <a:solidFill>
                  <a:schemeClr val="tx1"/>
                </a:solidFill>
                <a:latin typeface="Arial" charset="0"/>
                <a:ea typeface="Arial" charset="0"/>
                <a:cs typeface="Arial" charset="0"/>
              </a:defRPr>
            </a:lvl6pPr>
            <a:lvl7pPr marL="2994025" indent="-230188" eaLnBrk="0" fontAlgn="base" hangingPunct="0">
              <a:spcBef>
                <a:spcPct val="0"/>
              </a:spcBef>
              <a:spcAft>
                <a:spcPct val="0"/>
              </a:spcAft>
              <a:defRPr>
                <a:solidFill>
                  <a:schemeClr val="tx1"/>
                </a:solidFill>
                <a:latin typeface="Arial" charset="0"/>
                <a:ea typeface="Arial" charset="0"/>
                <a:cs typeface="Arial" charset="0"/>
              </a:defRPr>
            </a:lvl7pPr>
            <a:lvl8pPr marL="3451225" indent="-230188" eaLnBrk="0" fontAlgn="base" hangingPunct="0">
              <a:spcBef>
                <a:spcPct val="0"/>
              </a:spcBef>
              <a:spcAft>
                <a:spcPct val="0"/>
              </a:spcAft>
              <a:defRPr>
                <a:solidFill>
                  <a:schemeClr val="tx1"/>
                </a:solidFill>
                <a:latin typeface="Arial" charset="0"/>
                <a:ea typeface="Arial" charset="0"/>
                <a:cs typeface="Arial" charset="0"/>
              </a:defRPr>
            </a:lvl8pPr>
            <a:lvl9pPr marL="3908425" indent="-230188" eaLnBrk="0" fontAlgn="base" hangingPunct="0">
              <a:spcBef>
                <a:spcPct val="0"/>
              </a:spcBef>
              <a:spcAft>
                <a:spcPct val="0"/>
              </a:spcAft>
              <a:defRPr>
                <a:solidFill>
                  <a:schemeClr val="tx1"/>
                </a:solidFill>
                <a:latin typeface="Arial" charset="0"/>
                <a:ea typeface="Arial" charset="0"/>
                <a:cs typeface="Arial" charset="0"/>
              </a:defRPr>
            </a:lvl9pPr>
          </a:lstStyle>
          <a:p>
            <a:fld id="{6ED657AE-8C81-4042-80DF-6EA3B8D9C2B7}" type="slidenum">
              <a:rPr lang="es-CO" altLang="es-CO"/>
              <a:pPr/>
              <a:t>124</a:t>
            </a:fld>
            <a:endParaRPr lang="es-CO" altLang="es-CO"/>
          </a:p>
        </p:txBody>
      </p:sp>
    </p:spTree>
    <p:extLst>
      <p:ext uri="{BB962C8B-B14F-4D97-AF65-F5344CB8AC3E}">
        <p14:creationId xmlns:p14="http://schemas.microsoft.com/office/powerpoint/2010/main" val="1442325760"/>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1986"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1987"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6C309B7F-9CCE-F944-80F5-812B4566EA1D}" type="slidenum">
              <a:rPr lang="es-CO" altLang="es-CO"/>
              <a:pPr/>
              <a:t>125</a:t>
            </a:fld>
            <a:endParaRPr lang="es-CO" altLang="es-CO"/>
          </a:p>
        </p:txBody>
      </p:sp>
    </p:spTree>
    <p:extLst>
      <p:ext uri="{BB962C8B-B14F-4D97-AF65-F5344CB8AC3E}">
        <p14:creationId xmlns:p14="http://schemas.microsoft.com/office/powerpoint/2010/main" val="210593013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4034"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4035"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34B1129-3C12-B945-AD78-628149A9F6A2}" type="slidenum">
              <a:rPr lang="es-CO" altLang="es-CO"/>
              <a:pPr/>
              <a:t>126</a:t>
            </a:fld>
            <a:endParaRPr lang="es-CO" altLang="es-CO"/>
          </a:p>
        </p:txBody>
      </p:sp>
    </p:spTree>
    <p:extLst>
      <p:ext uri="{BB962C8B-B14F-4D97-AF65-F5344CB8AC3E}">
        <p14:creationId xmlns:p14="http://schemas.microsoft.com/office/powerpoint/2010/main" val="892898642"/>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6082"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6083"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4D1491B-F809-7B40-BACA-CF283D208733}" type="slidenum">
              <a:rPr lang="es-CO" altLang="es-CO"/>
              <a:pPr/>
              <a:t>127</a:t>
            </a:fld>
            <a:endParaRPr lang="es-CO" altLang="es-CO"/>
          </a:p>
        </p:txBody>
      </p:sp>
    </p:spTree>
    <p:extLst>
      <p:ext uri="{BB962C8B-B14F-4D97-AF65-F5344CB8AC3E}">
        <p14:creationId xmlns:p14="http://schemas.microsoft.com/office/powerpoint/2010/main" val="869122794"/>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072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072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B1B491B-5032-5648-8844-9C4A27F47E8F}" type="slidenum">
              <a:rPr lang="es-CO" altLang="es-CO"/>
              <a:pPr/>
              <a:t>152</a:t>
            </a:fld>
            <a:endParaRPr lang="es-CO" altLang="es-CO"/>
          </a:p>
        </p:txBody>
      </p:sp>
    </p:spTree>
    <p:extLst>
      <p:ext uri="{BB962C8B-B14F-4D97-AF65-F5344CB8AC3E}">
        <p14:creationId xmlns:p14="http://schemas.microsoft.com/office/powerpoint/2010/main" val="393279185"/>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277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277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C2F138D-3246-C64D-BB64-5A78AAF18B2D}" type="slidenum">
              <a:rPr lang="es-CO" altLang="es-CO"/>
              <a:pPr/>
              <a:t>153</a:t>
            </a:fld>
            <a:endParaRPr lang="es-CO" altLang="es-CO"/>
          </a:p>
        </p:txBody>
      </p:sp>
    </p:spTree>
    <p:extLst>
      <p:ext uri="{BB962C8B-B14F-4D97-AF65-F5344CB8AC3E}">
        <p14:creationId xmlns:p14="http://schemas.microsoft.com/office/powerpoint/2010/main" val="252645187"/>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481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482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FD19DFB-D4B6-444A-90AD-95BBD7F5FA90}" type="slidenum">
              <a:rPr lang="es-CO" altLang="es-CO"/>
              <a:pPr/>
              <a:t>154</a:t>
            </a:fld>
            <a:endParaRPr lang="es-CO" altLang="es-CO"/>
          </a:p>
        </p:txBody>
      </p:sp>
    </p:spTree>
    <p:extLst>
      <p:ext uri="{BB962C8B-B14F-4D97-AF65-F5344CB8AC3E}">
        <p14:creationId xmlns:p14="http://schemas.microsoft.com/office/powerpoint/2010/main" val="178233880"/>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6867"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6868"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E93FF6B-8797-F54F-A670-375F31E665C2}" type="slidenum">
              <a:rPr lang="es-CO" altLang="es-CO"/>
              <a:pPr/>
              <a:t>155</a:t>
            </a:fld>
            <a:endParaRPr lang="es-CO" altLang="es-CO"/>
          </a:p>
        </p:txBody>
      </p:sp>
    </p:spTree>
    <p:extLst>
      <p:ext uri="{BB962C8B-B14F-4D97-AF65-F5344CB8AC3E}">
        <p14:creationId xmlns:p14="http://schemas.microsoft.com/office/powerpoint/2010/main" val="745981090"/>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8915"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38916"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90568F5-2C6D-2744-83CD-27CFF36E2EE6}" type="slidenum">
              <a:rPr lang="es-CO" altLang="es-CO"/>
              <a:pPr/>
              <a:t>156</a:t>
            </a:fld>
            <a:endParaRPr lang="es-CO" altLang="es-CO"/>
          </a:p>
        </p:txBody>
      </p:sp>
    </p:spTree>
    <p:extLst>
      <p:ext uri="{BB962C8B-B14F-4D97-AF65-F5344CB8AC3E}">
        <p14:creationId xmlns:p14="http://schemas.microsoft.com/office/powerpoint/2010/main" val="1235293216"/>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0963"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0964"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814B4D16-7832-794C-9199-3D8593FC68B7}" type="slidenum">
              <a:rPr lang="es-CO" altLang="es-CO"/>
              <a:pPr/>
              <a:t>157</a:t>
            </a:fld>
            <a:endParaRPr lang="es-CO" altLang="es-CO"/>
          </a:p>
        </p:txBody>
      </p:sp>
    </p:spTree>
    <p:extLst>
      <p:ext uri="{BB962C8B-B14F-4D97-AF65-F5344CB8AC3E}">
        <p14:creationId xmlns:p14="http://schemas.microsoft.com/office/powerpoint/2010/main" val="732073945"/>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3011"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3012"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6EEDB7B-2F7E-3C45-A567-309C95584452}" type="slidenum">
              <a:rPr lang="es-CO" altLang="es-CO"/>
              <a:pPr/>
              <a:t>158</a:t>
            </a:fld>
            <a:endParaRPr lang="es-CO" altLang="es-CO"/>
          </a:p>
        </p:txBody>
      </p:sp>
    </p:spTree>
    <p:extLst>
      <p:ext uri="{BB962C8B-B14F-4D97-AF65-F5344CB8AC3E}">
        <p14:creationId xmlns:p14="http://schemas.microsoft.com/office/powerpoint/2010/main" val="103625091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Marcador de imagen de diapositiva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5059" name="Marcador de nota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s-CO" altLang="es-CO"/>
          </a:p>
        </p:txBody>
      </p:sp>
      <p:sp>
        <p:nvSpPr>
          <p:cNvPr id="45060" name="Marcador de número de diapositiva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14B8431-FD8D-2B4B-8CC2-D65D610CF9C2}" type="slidenum">
              <a:rPr lang="es-CO" altLang="es-CO"/>
              <a:pPr/>
              <a:t>159</a:t>
            </a:fld>
            <a:endParaRPr lang="es-CO" altLang="es-CO"/>
          </a:p>
        </p:txBody>
      </p:sp>
    </p:spTree>
    <p:extLst>
      <p:ext uri="{BB962C8B-B14F-4D97-AF65-F5344CB8AC3E}">
        <p14:creationId xmlns:p14="http://schemas.microsoft.com/office/powerpoint/2010/main" val="970598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143000" y="1122363"/>
            <a:ext cx="6858000" cy="2387600"/>
          </a:xfrm>
        </p:spPr>
        <p:txBody>
          <a:bodyPr anchor="b"/>
          <a:lstStyle>
            <a:lvl1pPr algn="ctr">
              <a:defRPr sz="4500"/>
            </a:lvl1pPr>
          </a:lstStyle>
          <a:p>
            <a:r>
              <a:rPr lang="es-ES"/>
              <a:t>Haga clic para modificar el estilo de título del patrón</a:t>
            </a:r>
            <a:endParaRPr lang="es-CO"/>
          </a:p>
        </p:txBody>
      </p:sp>
      <p:sp>
        <p:nvSpPr>
          <p:cNvPr id="3" name="Subtítulo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s-ES"/>
              <a:t>Haga clic para modificar el estilo de subtítulo del patrón</a:t>
            </a:r>
            <a:endParaRPr lang="es-CO"/>
          </a:p>
        </p:txBody>
      </p:sp>
      <p:sp>
        <p:nvSpPr>
          <p:cNvPr id="4" name="Marcador de fecha 3">
            <a:extLst>
              <a:ext uri="{FF2B5EF4-FFF2-40B4-BE49-F238E27FC236}">
                <a16:creationId xmlns="" xmlns:a16="http://schemas.microsoft.com/office/drawing/2014/main" id="{D32903AF-F3A1-4D09-B8FD-0C8503352497}"/>
              </a:ext>
            </a:extLst>
          </p:cNvPr>
          <p:cNvSpPr>
            <a:spLocks noGrp="1"/>
          </p:cNvSpPr>
          <p:nvPr>
            <p:ph type="dt" sz="half" idx="10"/>
          </p:nvPr>
        </p:nvSpPr>
        <p:spPr/>
        <p:txBody>
          <a:bodyPr/>
          <a:lstStyle>
            <a:lvl1pPr>
              <a:defRPr/>
            </a:lvl1pPr>
          </a:lstStyle>
          <a:p>
            <a:pPr>
              <a:defRPr/>
            </a:pPr>
            <a:fld id="{65608528-C0E5-4827-9097-61D2E38F3701}" type="datetimeFigureOut">
              <a:rPr lang="es-CO"/>
              <a:pPr>
                <a:defRPr/>
              </a:pPr>
              <a:t>31/01/18</a:t>
            </a:fld>
            <a:endParaRPr lang="es-CO"/>
          </a:p>
        </p:txBody>
      </p:sp>
      <p:sp>
        <p:nvSpPr>
          <p:cNvPr id="5" name="Marcador de pie de página 4">
            <a:extLst>
              <a:ext uri="{FF2B5EF4-FFF2-40B4-BE49-F238E27FC236}">
                <a16:creationId xmlns="" xmlns:a16="http://schemas.microsoft.com/office/drawing/2014/main" id="{9CB078B4-8268-44A1-B7CF-F7DD0C1B3B03}"/>
              </a:ext>
            </a:extLst>
          </p:cNvPr>
          <p:cNvSpPr>
            <a:spLocks noGrp="1"/>
          </p:cNvSpPr>
          <p:nvPr>
            <p:ph type="ftr" sz="quarter" idx="11"/>
          </p:nvPr>
        </p:nvSpPr>
        <p:spPr/>
        <p:txBody>
          <a:bodyPr/>
          <a:lstStyle>
            <a:lvl1pPr>
              <a:defRPr/>
            </a:lvl1pPr>
          </a:lstStyle>
          <a:p>
            <a:pPr>
              <a:defRPr/>
            </a:pPr>
            <a:endParaRPr lang="es-CO"/>
          </a:p>
        </p:txBody>
      </p:sp>
      <p:sp>
        <p:nvSpPr>
          <p:cNvPr id="6" name="Marcador de número de diapositiva 5">
            <a:extLst>
              <a:ext uri="{FF2B5EF4-FFF2-40B4-BE49-F238E27FC236}">
                <a16:creationId xmlns="" xmlns:a16="http://schemas.microsoft.com/office/drawing/2014/main" id="{5602B0DB-0E2B-4D8B-8633-B79BD2F1C61E}"/>
              </a:ext>
            </a:extLst>
          </p:cNvPr>
          <p:cNvSpPr>
            <a:spLocks noGrp="1"/>
          </p:cNvSpPr>
          <p:nvPr>
            <p:ph type="sldNum" sz="quarter" idx="12"/>
          </p:nvPr>
        </p:nvSpPr>
        <p:spPr/>
        <p:txBody>
          <a:bodyPr/>
          <a:lstStyle>
            <a:lvl1pPr>
              <a:defRPr/>
            </a:lvl1pPr>
          </a:lstStyle>
          <a:p>
            <a:fld id="{30623959-6930-4CF2-A51B-DF1CB5541DD0}" type="slidenum">
              <a:rPr lang="es-CO" altLang="es-CO"/>
              <a:pPr/>
              <a:t>‹Nr.›</a:t>
            </a:fld>
            <a:endParaRPr lang="es-CO" altLang="es-CO"/>
          </a:p>
        </p:txBody>
      </p:sp>
    </p:spTree>
    <p:extLst>
      <p:ext uri="{BB962C8B-B14F-4D97-AF65-F5344CB8AC3E}">
        <p14:creationId xmlns:p14="http://schemas.microsoft.com/office/powerpoint/2010/main" val="1598356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endParaRPr lang="es-CO"/>
          </a:p>
        </p:txBody>
      </p:sp>
      <p:sp>
        <p:nvSpPr>
          <p:cNvPr id="3" name="Marcador de contenido 2"/>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fecha 3">
            <a:extLst>
              <a:ext uri="{FF2B5EF4-FFF2-40B4-BE49-F238E27FC236}">
                <a16:creationId xmlns="" xmlns:a16="http://schemas.microsoft.com/office/drawing/2014/main" id="{B7EEAE70-5530-4BBF-ACE6-51D69A59B07B}"/>
              </a:ext>
            </a:extLst>
          </p:cNvPr>
          <p:cNvSpPr>
            <a:spLocks noGrp="1"/>
          </p:cNvSpPr>
          <p:nvPr>
            <p:ph type="dt" sz="half" idx="10"/>
          </p:nvPr>
        </p:nvSpPr>
        <p:spPr/>
        <p:txBody>
          <a:bodyPr/>
          <a:lstStyle>
            <a:lvl1pPr>
              <a:defRPr/>
            </a:lvl1pPr>
          </a:lstStyle>
          <a:p>
            <a:pPr>
              <a:defRPr/>
            </a:pPr>
            <a:fld id="{D5F7C031-513F-45F3-8C34-9224ACDAF859}" type="datetimeFigureOut">
              <a:rPr lang="es-CO"/>
              <a:pPr>
                <a:defRPr/>
              </a:pPr>
              <a:t>31/01/18</a:t>
            </a:fld>
            <a:endParaRPr lang="es-CO"/>
          </a:p>
        </p:txBody>
      </p:sp>
      <p:sp>
        <p:nvSpPr>
          <p:cNvPr id="5" name="Marcador de pie de página 4">
            <a:extLst>
              <a:ext uri="{FF2B5EF4-FFF2-40B4-BE49-F238E27FC236}">
                <a16:creationId xmlns="" xmlns:a16="http://schemas.microsoft.com/office/drawing/2014/main" id="{F3466E61-FC15-415E-90A2-1A5D85C365C3}"/>
              </a:ext>
            </a:extLst>
          </p:cNvPr>
          <p:cNvSpPr>
            <a:spLocks noGrp="1"/>
          </p:cNvSpPr>
          <p:nvPr>
            <p:ph type="ftr" sz="quarter" idx="11"/>
          </p:nvPr>
        </p:nvSpPr>
        <p:spPr/>
        <p:txBody>
          <a:bodyPr/>
          <a:lstStyle>
            <a:lvl1pPr>
              <a:defRPr/>
            </a:lvl1pPr>
          </a:lstStyle>
          <a:p>
            <a:pPr>
              <a:defRPr/>
            </a:pPr>
            <a:endParaRPr lang="es-CO"/>
          </a:p>
        </p:txBody>
      </p:sp>
      <p:sp>
        <p:nvSpPr>
          <p:cNvPr id="6" name="Marcador de número de diapositiva 5">
            <a:extLst>
              <a:ext uri="{FF2B5EF4-FFF2-40B4-BE49-F238E27FC236}">
                <a16:creationId xmlns="" xmlns:a16="http://schemas.microsoft.com/office/drawing/2014/main" id="{23C2774A-5578-49B2-9671-2DA99F4D4825}"/>
              </a:ext>
            </a:extLst>
          </p:cNvPr>
          <p:cNvSpPr>
            <a:spLocks noGrp="1"/>
          </p:cNvSpPr>
          <p:nvPr>
            <p:ph type="sldNum" sz="quarter" idx="12"/>
          </p:nvPr>
        </p:nvSpPr>
        <p:spPr/>
        <p:txBody>
          <a:bodyPr/>
          <a:lstStyle>
            <a:lvl1pPr>
              <a:defRPr/>
            </a:lvl1pPr>
          </a:lstStyle>
          <a:p>
            <a:fld id="{5AB0D6E6-9D4B-4DFC-BDC6-D34F93CB35C2}" type="slidenum">
              <a:rPr lang="es-CO" altLang="es-CO"/>
              <a:pPr/>
              <a:t>‹Nr.›</a:t>
            </a:fld>
            <a:endParaRPr lang="es-CO" altLang="es-CO"/>
          </a:p>
        </p:txBody>
      </p:sp>
    </p:spTree>
    <p:extLst>
      <p:ext uri="{BB962C8B-B14F-4D97-AF65-F5344CB8AC3E}">
        <p14:creationId xmlns:p14="http://schemas.microsoft.com/office/powerpoint/2010/main" val="2393030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623888" y="1709739"/>
            <a:ext cx="7886700" cy="2852737"/>
          </a:xfrm>
        </p:spPr>
        <p:txBody>
          <a:bodyPr anchor="b"/>
          <a:lstStyle>
            <a:lvl1pPr>
              <a:defRPr sz="4500"/>
            </a:lvl1pPr>
          </a:lstStyle>
          <a:p>
            <a:r>
              <a:rPr lang="es-ES"/>
              <a:t>Haga clic para modificar el estilo de título del patrón</a:t>
            </a:r>
            <a:endParaRPr lang="es-CO"/>
          </a:p>
        </p:txBody>
      </p:sp>
      <p:sp>
        <p:nvSpPr>
          <p:cNvPr id="3" name="Marcador de texto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s-ES"/>
              <a:t>Haga clic para modificar el estilo de texto del patrón</a:t>
            </a:r>
          </a:p>
        </p:txBody>
      </p:sp>
      <p:sp>
        <p:nvSpPr>
          <p:cNvPr id="4" name="Marcador de fecha 3">
            <a:extLst>
              <a:ext uri="{FF2B5EF4-FFF2-40B4-BE49-F238E27FC236}">
                <a16:creationId xmlns="" xmlns:a16="http://schemas.microsoft.com/office/drawing/2014/main" id="{7495DBD2-D7D3-4B2D-A085-7FA6FD17C7F5}"/>
              </a:ext>
            </a:extLst>
          </p:cNvPr>
          <p:cNvSpPr>
            <a:spLocks noGrp="1"/>
          </p:cNvSpPr>
          <p:nvPr>
            <p:ph type="dt" sz="half" idx="10"/>
          </p:nvPr>
        </p:nvSpPr>
        <p:spPr/>
        <p:txBody>
          <a:bodyPr/>
          <a:lstStyle>
            <a:lvl1pPr>
              <a:defRPr/>
            </a:lvl1pPr>
          </a:lstStyle>
          <a:p>
            <a:pPr>
              <a:defRPr/>
            </a:pPr>
            <a:fld id="{1C86299B-F8C1-4D09-968E-18C622E85822}" type="datetimeFigureOut">
              <a:rPr lang="es-CO"/>
              <a:pPr>
                <a:defRPr/>
              </a:pPr>
              <a:t>31/01/18</a:t>
            </a:fld>
            <a:endParaRPr lang="es-CO"/>
          </a:p>
        </p:txBody>
      </p:sp>
      <p:sp>
        <p:nvSpPr>
          <p:cNvPr id="5" name="Marcador de pie de página 4">
            <a:extLst>
              <a:ext uri="{FF2B5EF4-FFF2-40B4-BE49-F238E27FC236}">
                <a16:creationId xmlns="" xmlns:a16="http://schemas.microsoft.com/office/drawing/2014/main" id="{E03BF123-8C4C-4D8E-BD6F-A94B68D30FF6}"/>
              </a:ext>
            </a:extLst>
          </p:cNvPr>
          <p:cNvSpPr>
            <a:spLocks noGrp="1"/>
          </p:cNvSpPr>
          <p:nvPr>
            <p:ph type="ftr" sz="quarter" idx="11"/>
          </p:nvPr>
        </p:nvSpPr>
        <p:spPr/>
        <p:txBody>
          <a:bodyPr/>
          <a:lstStyle>
            <a:lvl1pPr>
              <a:defRPr/>
            </a:lvl1pPr>
          </a:lstStyle>
          <a:p>
            <a:pPr>
              <a:defRPr/>
            </a:pPr>
            <a:endParaRPr lang="es-CO"/>
          </a:p>
        </p:txBody>
      </p:sp>
      <p:sp>
        <p:nvSpPr>
          <p:cNvPr id="6" name="Marcador de número de diapositiva 5">
            <a:extLst>
              <a:ext uri="{FF2B5EF4-FFF2-40B4-BE49-F238E27FC236}">
                <a16:creationId xmlns="" xmlns:a16="http://schemas.microsoft.com/office/drawing/2014/main" id="{43B3F7AA-AEA8-4B3C-8D72-D5348C7141C9}"/>
              </a:ext>
            </a:extLst>
          </p:cNvPr>
          <p:cNvSpPr>
            <a:spLocks noGrp="1"/>
          </p:cNvSpPr>
          <p:nvPr>
            <p:ph type="sldNum" sz="quarter" idx="12"/>
          </p:nvPr>
        </p:nvSpPr>
        <p:spPr/>
        <p:txBody>
          <a:bodyPr/>
          <a:lstStyle>
            <a:lvl1pPr>
              <a:defRPr/>
            </a:lvl1pPr>
          </a:lstStyle>
          <a:p>
            <a:fld id="{FC15A708-2728-461A-AD0E-2A06022559F0}" type="slidenum">
              <a:rPr lang="es-CO" altLang="es-CO"/>
              <a:pPr/>
              <a:t>‹Nr.›</a:t>
            </a:fld>
            <a:endParaRPr lang="es-CO" altLang="es-CO"/>
          </a:p>
        </p:txBody>
      </p:sp>
    </p:spTree>
    <p:extLst>
      <p:ext uri="{BB962C8B-B14F-4D97-AF65-F5344CB8AC3E}">
        <p14:creationId xmlns:p14="http://schemas.microsoft.com/office/powerpoint/2010/main" val="76027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endParaRPr lang="es-CO"/>
          </a:p>
        </p:txBody>
      </p:sp>
      <p:sp>
        <p:nvSpPr>
          <p:cNvPr id="3" name="Marcador de contenido 2"/>
          <p:cNvSpPr>
            <a:spLocks noGrp="1"/>
          </p:cNvSpPr>
          <p:nvPr>
            <p:ph sz="half" idx="1"/>
          </p:nvPr>
        </p:nvSpPr>
        <p:spPr>
          <a:xfrm>
            <a:off x="628650" y="1825625"/>
            <a:ext cx="3886200" cy="435133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contenido 3"/>
          <p:cNvSpPr>
            <a:spLocks noGrp="1"/>
          </p:cNvSpPr>
          <p:nvPr>
            <p:ph sz="half" idx="2"/>
          </p:nvPr>
        </p:nvSpPr>
        <p:spPr>
          <a:xfrm>
            <a:off x="4629150" y="1825625"/>
            <a:ext cx="3886200" cy="435133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5" name="Marcador de fecha 3">
            <a:extLst>
              <a:ext uri="{FF2B5EF4-FFF2-40B4-BE49-F238E27FC236}">
                <a16:creationId xmlns="" xmlns:a16="http://schemas.microsoft.com/office/drawing/2014/main" id="{6BAE052F-5BF8-4CE2-97A9-BE1B4569B339}"/>
              </a:ext>
            </a:extLst>
          </p:cNvPr>
          <p:cNvSpPr>
            <a:spLocks noGrp="1"/>
          </p:cNvSpPr>
          <p:nvPr>
            <p:ph type="dt" sz="half" idx="10"/>
          </p:nvPr>
        </p:nvSpPr>
        <p:spPr/>
        <p:txBody>
          <a:bodyPr/>
          <a:lstStyle>
            <a:lvl1pPr>
              <a:defRPr/>
            </a:lvl1pPr>
          </a:lstStyle>
          <a:p>
            <a:pPr>
              <a:defRPr/>
            </a:pPr>
            <a:fld id="{6FF9E037-A480-40C3-A4EE-47C026C114A6}" type="datetimeFigureOut">
              <a:rPr lang="es-CO"/>
              <a:pPr>
                <a:defRPr/>
              </a:pPr>
              <a:t>31/01/18</a:t>
            </a:fld>
            <a:endParaRPr lang="es-CO"/>
          </a:p>
        </p:txBody>
      </p:sp>
      <p:sp>
        <p:nvSpPr>
          <p:cNvPr id="6" name="Marcador de pie de página 4">
            <a:extLst>
              <a:ext uri="{FF2B5EF4-FFF2-40B4-BE49-F238E27FC236}">
                <a16:creationId xmlns="" xmlns:a16="http://schemas.microsoft.com/office/drawing/2014/main" id="{FB9717BC-2881-4C40-BF55-BD09624B9CFB}"/>
              </a:ext>
            </a:extLst>
          </p:cNvPr>
          <p:cNvSpPr>
            <a:spLocks noGrp="1"/>
          </p:cNvSpPr>
          <p:nvPr>
            <p:ph type="ftr" sz="quarter" idx="11"/>
          </p:nvPr>
        </p:nvSpPr>
        <p:spPr/>
        <p:txBody>
          <a:bodyPr/>
          <a:lstStyle>
            <a:lvl1pPr>
              <a:defRPr/>
            </a:lvl1pPr>
          </a:lstStyle>
          <a:p>
            <a:pPr>
              <a:defRPr/>
            </a:pPr>
            <a:endParaRPr lang="es-CO"/>
          </a:p>
        </p:txBody>
      </p:sp>
      <p:sp>
        <p:nvSpPr>
          <p:cNvPr id="7" name="Marcador de número de diapositiva 5">
            <a:extLst>
              <a:ext uri="{FF2B5EF4-FFF2-40B4-BE49-F238E27FC236}">
                <a16:creationId xmlns="" xmlns:a16="http://schemas.microsoft.com/office/drawing/2014/main" id="{0C64377C-09AE-433D-9C76-58449B55B98B}"/>
              </a:ext>
            </a:extLst>
          </p:cNvPr>
          <p:cNvSpPr>
            <a:spLocks noGrp="1"/>
          </p:cNvSpPr>
          <p:nvPr>
            <p:ph type="sldNum" sz="quarter" idx="12"/>
          </p:nvPr>
        </p:nvSpPr>
        <p:spPr/>
        <p:txBody>
          <a:bodyPr/>
          <a:lstStyle>
            <a:lvl1pPr>
              <a:defRPr/>
            </a:lvl1pPr>
          </a:lstStyle>
          <a:p>
            <a:fld id="{003C5062-FAD1-447C-9EA8-EAF2345AF5D8}" type="slidenum">
              <a:rPr lang="es-CO" altLang="es-CO"/>
              <a:pPr/>
              <a:t>‹Nr.›</a:t>
            </a:fld>
            <a:endParaRPr lang="es-CO" altLang="es-CO"/>
          </a:p>
        </p:txBody>
      </p:sp>
    </p:spTree>
    <p:extLst>
      <p:ext uri="{BB962C8B-B14F-4D97-AF65-F5344CB8AC3E}">
        <p14:creationId xmlns:p14="http://schemas.microsoft.com/office/powerpoint/2010/main" val="3657069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629841" y="365126"/>
            <a:ext cx="7886700" cy="1325563"/>
          </a:xfrm>
        </p:spPr>
        <p:txBody>
          <a:bodyPr/>
          <a:lstStyle/>
          <a:p>
            <a:r>
              <a:rPr lang="es-ES"/>
              <a:t>Haga clic para modificar el estilo de título del patrón</a:t>
            </a:r>
            <a:endParaRPr lang="es-CO"/>
          </a:p>
        </p:txBody>
      </p:sp>
      <p:sp>
        <p:nvSpPr>
          <p:cNvPr id="3" name="Marcador de texto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el estilo de texto del patrón</a:t>
            </a:r>
          </a:p>
        </p:txBody>
      </p:sp>
      <p:sp>
        <p:nvSpPr>
          <p:cNvPr id="4" name="Marcador de contenido 3"/>
          <p:cNvSpPr>
            <a:spLocks noGrp="1"/>
          </p:cNvSpPr>
          <p:nvPr>
            <p:ph sz="half" idx="2"/>
          </p:nvPr>
        </p:nvSpPr>
        <p:spPr>
          <a:xfrm>
            <a:off x="629842" y="2505075"/>
            <a:ext cx="3868340" cy="368458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5" name="Marcador de texto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el estilo de texto del patrón</a:t>
            </a:r>
          </a:p>
        </p:txBody>
      </p:sp>
      <p:sp>
        <p:nvSpPr>
          <p:cNvPr id="6" name="Marcador de contenido 5"/>
          <p:cNvSpPr>
            <a:spLocks noGrp="1"/>
          </p:cNvSpPr>
          <p:nvPr>
            <p:ph sz="quarter" idx="4"/>
          </p:nvPr>
        </p:nvSpPr>
        <p:spPr>
          <a:xfrm>
            <a:off x="4629150" y="2505075"/>
            <a:ext cx="3887391" cy="368458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7" name="Marcador de fecha 3">
            <a:extLst>
              <a:ext uri="{FF2B5EF4-FFF2-40B4-BE49-F238E27FC236}">
                <a16:creationId xmlns="" xmlns:a16="http://schemas.microsoft.com/office/drawing/2014/main" id="{2349F5F3-105A-46D3-A14D-798EB411A0FE}"/>
              </a:ext>
            </a:extLst>
          </p:cNvPr>
          <p:cNvSpPr>
            <a:spLocks noGrp="1"/>
          </p:cNvSpPr>
          <p:nvPr>
            <p:ph type="dt" sz="half" idx="10"/>
          </p:nvPr>
        </p:nvSpPr>
        <p:spPr/>
        <p:txBody>
          <a:bodyPr/>
          <a:lstStyle>
            <a:lvl1pPr>
              <a:defRPr/>
            </a:lvl1pPr>
          </a:lstStyle>
          <a:p>
            <a:pPr>
              <a:defRPr/>
            </a:pPr>
            <a:fld id="{68206CE2-6DAF-4F2C-AD87-50378AA425CC}" type="datetimeFigureOut">
              <a:rPr lang="es-CO"/>
              <a:pPr>
                <a:defRPr/>
              </a:pPr>
              <a:t>31/01/18</a:t>
            </a:fld>
            <a:endParaRPr lang="es-CO"/>
          </a:p>
        </p:txBody>
      </p:sp>
      <p:sp>
        <p:nvSpPr>
          <p:cNvPr id="8" name="Marcador de pie de página 4">
            <a:extLst>
              <a:ext uri="{FF2B5EF4-FFF2-40B4-BE49-F238E27FC236}">
                <a16:creationId xmlns="" xmlns:a16="http://schemas.microsoft.com/office/drawing/2014/main" id="{8D5E7FE8-AF95-4EE2-97E5-20600FD331AE}"/>
              </a:ext>
            </a:extLst>
          </p:cNvPr>
          <p:cNvSpPr>
            <a:spLocks noGrp="1"/>
          </p:cNvSpPr>
          <p:nvPr>
            <p:ph type="ftr" sz="quarter" idx="11"/>
          </p:nvPr>
        </p:nvSpPr>
        <p:spPr/>
        <p:txBody>
          <a:bodyPr/>
          <a:lstStyle>
            <a:lvl1pPr>
              <a:defRPr/>
            </a:lvl1pPr>
          </a:lstStyle>
          <a:p>
            <a:pPr>
              <a:defRPr/>
            </a:pPr>
            <a:endParaRPr lang="es-CO"/>
          </a:p>
        </p:txBody>
      </p:sp>
      <p:sp>
        <p:nvSpPr>
          <p:cNvPr id="9" name="Marcador de número de diapositiva 5">
            <a:extLst>
              <a:ext uri="{FF2B5EF4-FFF2-40B4-BE49-F238E27FC236}">
                <a16:creationId xmlns="" xmlns:a16="http://schemas.microsoft.com/office/drawing/2014/main" id="{2C94C516-92CB-433A-AE09-2724FF685C04}"/>
              </a:ext>
            </a:extLst>
          </p:cNvPr>
          <p:cNvSpPr>
            <a:spLocks noGrp="1"/>
          </p:cNvSpPr>
          <p:nvPr>
            <p:ph type="sldNum" sz="quarter" idx="12"/>
          </p:nvPr>
        </p:nvSpPr>
        <p:spPr/>
        <p:txBody>
          <a:bodyPr/>
          <a:lstStyle>
            <a:lvl1pPr>
              <a:defRPr/>
            </a:lvl1pPr>
          </a:lstStyle>
          <a:p>
            <a:fld id="{C804070D-9BF2-4536-A264-8BE25872EBA4}" type="slidenum">
              <a:rPr lang="es-CO" altLang="es-CO"/>
              <a:pPr/>
              <a:t>‹Nr.›</a:t>
            </a:fld>
            <a:endParaRPr lang="es-CO" altLang="es-CO"/>
          </a:p>
        </p:txBody>
      </p:sp>
    </p:spTree>
    <p:extLst>
      <p:ext uri="{BB962C8B-B14F-4D97-AF65-F5344CB8AC3E}">
        <p14:creationId xmlns:p14="http://schemas.microsoft.com/office/powerpoint/2010/main" val="3621623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endParaRPr lang="es-CO"/>
          </a:p>
        </p:txBody>
      </p:sp>
      <p:sp>
        <p:nvSpPr>
          <p:cNvPr id="3" name="Marcador de fecha 3">
            <a:extLst>
              <a:ext uri="{FF2B5EF4-FFF2-40B4-BE49-F238E27FC236}">
                <a16:creationId xmlns="" xmlns:a16="http://schemas.microsoft.com/office/drawing/2014/main" id="{1998A051-F2B1-4356-9687-61EC1ED60119}"/>
              </a:ext>
            </a:extLst>
          </p:cNvPr>
          <p:cNvSpPr>
            <a:spLocks noGrp="1"/>
          </p:cNvSpPr>
          <p:nvPr>
            <p:ph type="dt" sz="half" idx="10"/>
          </p:nvPr>
        </p:nvSpPr>
        <p:spPr/>
        <p:txBody>
          <a:bodyPr/>
          <a:lstStyle>
            <a:lvl1pPr>
              <a:defRPr/>
            </a:lvl1pPr>
          </a:lstStyle>
          <a:p>
            <a:pPr>
              <a:defRPr/>
            </a:pPr>
            <a:fld id="{9676947D-F769-4996-A355-E3CA8895D232}" type="datetimeFigureOut">
              <a:rPr lang="es-CO"/>
              <a:pPr>
                <a:defRPr/>
              </a:pPr>
              <a:t>31/01/18</a:t>
            </a:fld>
            <a:endParaRPr lang="es-CO"/>
          </a:p>
        </p:txBody>
      </p:sp>
      <p:sp>
        <p:nvSpPr>
          <p:cNvPr id="4" name="Marcador de pie de página 4">
            <a:extLst>
              <a:ext uri="{FF2B5EF4-FFF2-40B4-BE49-F238E27FC236}">
                <a16:creationId xmlns="" xmlns:a16="http://schemas.microsoft.com/office/drawing/2014/main" id="{4F91EA61-135F-4853-A9DA-EC1F4C4C93B3}"/>
              </a:ext>
            </a:extLst>
          </p:cNvPr>
          <p:cNvSpPr>
            <a:spLocks noGrp="1"/>
          </p:cNvSpPr>
          <p:nvPr>
            <p:ph type="ftr" sz="quarter" idx="11"/>
          </p:nvPr>
        </p:nvSpPr>
        <p:spPr/>
        <p:txBody>
          <a:bodyPr/>
          <a:lstStyle>
            <a:lvl1pPr>
              <a:defRPr/>
            </a:lvl1pPr>
          </a:lstStyle>
          <a:p>
            <a:pPr>
              <a:defRPr/>
            </a:pPr>
            <a:endParaRPr lang="es-CO"/>
          </a:p>
        </p:txBody>
      </p:sp>
      <p:sp>
        <p:nvSpPr>
          <p:cNvPr id="5" name="Marcador de número de diapositiva 5">
            <a:extLst>
              <a:ext uri="{FF2B5EF4-FFF2-40B4-BE49-F238E27FC236}">
                <a16:creationId xmlns="" xmlns:a16="http://schemas.microsoft.com/office/drawing/2014/main" id="{7324F2F4-8376-4E91-8D09-5D6871279531}"/>
              </a:ext>
            </a:extLst>
          </p:cNvPr>
          <p:cNvSpPr>
            <a:spLocks noGrp="1"/>
          </p:cNvSpPr>
          <p:nvPr>
            <p:ph type="sldNum" sz="quarter" idx="12"/>
          </p:nvPr>
        </p:nvSpPr>
        <p:spPr/>
        <p:txBody>
          <a:bodyPr/>
          <a:lstStyle>
            <a:lvl1pPr>
              <a:defRPr/>
            </a:lvl1pPr>
          </a:lstStyle>
          <a:p>
            <a:fld id="{2FAD2EB2-BF74-41BB-84B7-829058FC87B1}" type="slidenum">
              <a:rPr lang="es-CO" altLang="es-CO"/>
              <a:pPr/>
              <a:t>‹Nr.›</a:t>
            </a:fld>
            <a:endParaRPr lang="es-CO" altLang="es-CO"/>
          </a:p>
        </p:txBody>
      </p:sp>
    </p:spTree>
    <p:extLst>
      <p:ext uri="{BB962C8B-B14F-4D97-AF65-F5344CB8AC3E}">
        <p14:creationId xmlns:p14="http://schemas.microsoft.com/office/powerpoint/2010/main" val="2056794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3">
            <a:extLst>
              <a:ext uri="{FF2B5EF4-FFF2-40B4-BE49-F238E27FC236}">
                <a16:creationId xmlns="" xmlns:a16="http://schemas.microsoft.com/office/drawing/2014/main" id="{3E741B8F-1F08-4C2D-BE7D-34F1BC06A731}"/>
              </a:ext>
            </a:extLst>
          </p:cNvPr>
          <p:cNvSpPr>
            <a:spLocks noGrp="1"/>
          </p:cNvSpPr>
          <p:nvPr>
            <p:ph type="dt" sz="half" idx="10"/>
          </p:nvPr>
        </p:nvSpPr>
        <p:spPr/>
        <p:txBody>
          <a:bodyPr/>
          <a:lstStyle>
            <a:lvl1pPr>
              <a:defRPr/>
            </a:lvl1pPr>
          </a:lstStyle>
          <a:p>
            <a:pPr>
              <a:defRPr/>
            </a:pPr>
            <a:fld id="{4C0E23DA-57C4-4B30-9E08-DCD4384EE955}" type="datetimeFigureOut">
              <a:rPr lang="es-CO"/>
              <a:pPr>
                <a:defRPr/>
              </a:pPr>
              <a:t>31/01/18</a:t>
            </a:fld>
            <a:endParaRPr lang="es-CO"/>
          </a:p>
        </p:txBody>
      </p:sp>
      <p:sp>
        <p:nvSpPr>
          <p:cNvPr id="3" name="Marcador de pie de página 4">
            <a:extLst>
              <a:ext uri="{FF2B5EF4-FFF2-40B4-BE49-F238E27FC236}">
                <a16:creationId xmlns="" xmlns:a16="http://schemas.microsoft.com/office/drawing/2014/main" id="{B6786F4F-4303-4942-8755-34D020986313}"/>
              </a:ext>
            </a:extLst>
          </p:cNvPr>
          <p:cNvSpPr>
            <a:spLocks noGrp="1"/>
          </p:cNvSpPr>
          <p:nvPr>
            <p:ph type="ftr" sz="quarter" idx="11"/>
          </p:nvPr>
        </p:nvSpPr>
        <p:spPr/>
        <p:txBody>
          <a:bodyPr/>
          <a:lstStyle>
            <a:lvl1pPr>
              <a:defRPr/>
            </a:lvl1pPr>
          </a:lstStyle>
          <a:p>
            <a:pPr>
              <a:defRPr/>
            </a:pPr>
            <a:endParaRPr lang="es-CO"/>
          </a:p>
        </p:txBody>
      </p:sp>
      <p:sp>
        <p:nvSpPr>
          <p:cNvPr id="4" name="Marcador de número de diapositiva 5">
            <a:extLst>
              <a:ext uri="{FF2B5EF4-FFF2-40B4-BE49-F238E27FC236}">
                <a16:creationId xmlns="" xmlns:a16="http://schemas.microsoft.com/office/drawing/2014/main" id="{09D8C758-1DE2-47EA-A59A-2B0B20738A59}"/>
              </a:ext>
            </a:extLst>
          </p:cNvPr>
          <p:cNvSpPr>
            <a:spLocks noGrp="1"/>
          </p:cNvSpPr>
          <p:nvPr>
            <p:ph type="sldNum" sz="quarter" idx="12"/>
          </p:nvPr>
        </p:nvSpPr>
        <p:spPr/>
        <p:txBody>
          <a:bodyPr/>
          <a:lstStyle>
            <a:lvl1pPr>
              <a:defRPr/>
            </a:lvl1pPr>
          </a:lstStyle>
          <a:p>
            <a:fld id="{436CEEF8-86C9-40F1-858F-E0F399FBD4D6}" type="slidenum">
              <a:rPr lang="es-CO" altLang="es-CO"/>
              <a:pPr/>
              <a:t>‹Nr.›</a:t>
            </a:fld>
            <a:endParaRPr lang="es-CO" altLang="es-CO"/>
          </a:p>
        </p:txBody>
      </p:sp>
    </p:spTree>
    <p:extLst>
      <p:ext uri="{BB962C8B-B14F-4D97-AF65-F5344CB8AC3E}">
        <p14:creationId xmlns:p14="http://schemas.microsoft.com/office/powerpoint/2010/main" val="2929212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2400"/>
            </a:lvl1pPr>
          </a:lstStyle>
          <a:p>
            <a:r>
              <a:rPr lang="es-ES"/>
              <a:t>Haga clic para modificar el estilo de título del patrón</a:t>
            </a:r>
            <a:endParaRPr lang="es-CO"/>
          </a:p>
        </p:txBody>
      </p:sp>
      <p:sp>
        <p:nvSpPr>
          <p:cNvPr id="3" name="Marcador de contenido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el estilo de texto del patrón</a:t>
            </a:r>
          </a:p>
        </p:txBody>
      </p:sp>
      <p:sp>
        <p:nvSpPr>
          <p:cNvPr id="5" name="Marcador de fecha 3">
            <a:extLst>
              <a:ext uri="{FF2B5EF4-FFF2-40B4-BE49-F238E27FC236}">
                <a16:creationId xmlns="" xmlns:a16="http://schemas.microsoft.com/office/drawing/2014/main" id="{CE28F61C-B067-492A-9E94-FA75930BB21F}"/>
              </a:ext>
            </a:extLst>
          </p:cNvPr>
          <p:cNvSpPr>
            <a:spLocks noGrp="1"/>
          </p:cNvSpPr>
          <p:nvPr>
            <p:ph type="dt" sz="half" idx="10"/>
          </p:nvPr>
        </p:nvSpPr>
        <p:spPr/>
        <p:txBody>
          <a:bodyPr/>
          <a:lstStyle>
            <a:lvl1pPr>
              <a:defRPr/>
            </a:lvl1pPr>
          </a:lstStyle>
          <a:p>
            <a:pPr>
              <a:defRPr/>
            </a:pPr>
            <a:fld id="{AA63D7D4-08C5-428F-BCB6-2DD5DB6152FF}" type="datetimeFigureOut">
              <a:rPr lang="es-CO"/>
              <a:pPr>
                <a:defRPr/>
              </a:pPr>
              <a:t>31/01/18</a:t>
            </a:fld>
            <a:endParaRPr lang="es-CO"/>
          </a:p>
        </p:txBody>
      </p:sp>
      <p:sp>
        <p:nvSpPr>
          <p:cNvPr id="6" name="Marcador de pie de página 4">
            <a:extLst>
              <a:ext uri="{FF2B5EF4-FFF2-40B4-BE49-F238E27FC236}">
                <a16:creationId xmlns="" xmlns:a16="http://schemas.microsoft.com/office/drawing/2014/main" id="{F25E1BF3-0BA9-48FC-95B1-6DF125163819}"/>
              </a:ext>
            </a:extLst>
          </p:cNvPr>
          <p:cNvSpPr>
            <a:spLocks noGrp="1"/>
          </p:cNvSpPr>
          <p:nvPr>
            <p:ph type="ftr" sz="quarter" idx="11"/>
          </p:nvPr>
        </p:nvSpPr>
        <p:spPr/>
        <p:txBody>
          <a:bodyPr/>
          <a:lstStyle>
            <a:lvl1pPr>
              <a:defRPr/>
            </a:lvl1pPr>
          </a:lstStyle>
          <a:p>
            <a:pPr>
              <a:defRPr/>
            </a:pPr>
            <a:endParaRPr lang="es-CO"/>
          </a:p>
        </p:txBody>
      </p:sp>
      <p:sp>
        <p:nvSpPr>
          <p:cNvPr id="7" name="Marcador de número de diapositiva 5">
            <a:extLst>
              <a:ext uri="{FF2B5EF4-FFF2-40B4-BE49-F238E27FC236}">
                <a16:creationId xmlns="" xmlns:a16="http://schemas.microsoft.com/office/drawing/2014/main" id="{55800351-C8F8-4950-B536-10CDC0F95A0C}"/>
              </a:ext>
            </a:extLst>
          </p:cNvPr>
          <p:cNvSpPr>
            <a:spLocks noGrp="1"/>
          </p:cNvSpPr>
          <p:nvPr>
            <p:ph type="sldNum" sz="quarter" idx="12"/>
          </p:nvPr>
        </p:nvSpPr>
        <p:spPr/>
        <p:txBody>
          <a:bodyPr/>
          <a:lstStyle>
            <a:lvl1pPr>
              <a:defRPr/>
            </a:lvl1pPr>
          </a:lstStyle>
          <a:p>
            <a:fld id="{3B7BEB55-4B1B-4B0E-9313-1547335E1F2B}" type="slidenum">
              <a:rPr lang="es-CO" altLang="es-CO"/>
              <a:pPr/>
              <a:t>‹Nr.›</a:t>
            </a:fld>
            <a:endParaRPr lang="es-CO" altLang="es-CO"/>
          </a:p>
        </p:txBody>
      </p:sp>
    </p:spTree>
    <p:extLst>
      <p:ext uri="{BB962C8B-B14F-4D97-AF65-F5344CB8AC3E}">
        <p14:creationId xmlns:p14="http://schemas.microsoft.com/office/powerpoint/2010/main" val="955759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629841" y="457200"/>
            <a:ext cx="2949178" cy="1600200"/>
          </a:xfrm>
        </p:spPr>
        <p:txBody>
          <a:bodyPr anchor="b"/>
          <a:lstStyle>
            <a:lvl1pPr>
              <a:defRPr sz="2400"/>
            </a:lvl1pPr>
          </a:lstStyle>
          <a:p>
            <a:r>
              <a:rPr lang="es-ES"/>
              <a:t>Haga clic para modificar el estilo de título del patrón</a:t>
            </a:r>
            <a:endParaRPr lang="es-CO"/>
          </a:p>
        </p:txBody>
      </p:sp>
      <p:sp>
        <p:nvSpPr>
          <p:cNvPr id="3" name="Marcador de posición de imagen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s-CO" noProof="0"/>
          </a:p>
        </p:txBody>
      </p:sp>
      <p:sp>
        <p:nvSpPr>
          <p:cNvPr id="4" name="Marcador de texto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el estilo de texto del patrón</a:t>
            </a:r>
          </a:p>
        </p:txBody>
      </p:sp>
      <p:sp>
        <p:nvSpPr>
          <p:cNvPr id="5" name="Marcador de fecha 3">
            <a:extLst>
              <a:ext uri="{FF2B5EF4-FFF2-40B4-BE49-F238E27FC236}">
                <a16:creationId xmlns="" xmlns:a16="http://schemas.microsoft.com/office/drawing/2014/main" id="{5534343B-4079-47F7-AA27-4E6D5DA01BE8}"/>
              </a:ext>
            </a:extLst>
          </p:cNvPr>
          <p:cNvSpPr>
            <a:spLocks noGrp="1"/>
          </p:cNvSpPr>
          <p:nvPr>
            <p:ph type="dt" sz="half" idx="10"/>
          </p:nvPr>
        </p:nvSpPr>
        <p:spPr/>
        <p:txBody>
          <a:bodyPr/>
          <a:lstStyle>
            <a:lvl1pPr>
              <a:defRPr/>
            </a:lvl1pPr>
          </a:lstStyle>
          <a:p>
            <a:pPr>
              <a:defRPr/>
            </a:pPr>
            <a:fld id="{BB4632BB-7031-40CE-9C18-344D9B1C75C6}" type="datetimeFigureOut">
              <a:rPr lang="es-CO"/>
              <a:pPr>
                <a:defRPr/>
              </a:pPr>
              <a:t>31/01/18</a:t>
            </a:fld>
            <a:endParaRPr lang="es-CO"/>
          </a:p>
        </p:txBody>
      </p:sp>
      <p:sp>
        <p:nvSpPr>
          <p:cNvPr id="6" name="Marcador de pie de página 4">
            <a:extLst>
              <a:ext uri="{FF2B5EF4-FFF2-40B4-BE49-F238E27FC236}">
                <a16:creationId xmlns="" xmlns:a16="http://schemas.microsoft.com/office/drawing/2014/main" id="{EC87E13E-DC9E-4CFE-B9A0-23C406AD0EB7}"/>
              </a:ext>
            </a:extLst>
          </p:cNvPr>
          <p:cNvSpPr>
            <a:spLocks noGrp="1"/>
          </p:cNvSpPr>
          <p:nvPr>
            <p:ph type="ftr" sz="quarter" idx="11"/>
          </p:nvPr>
        </p:nvSpPr>
        <p:spPr/>
        <p:txBody>
          <a:bodyPr/>
          <a:lstStyle>
            <a:lvl1pPr>
              <a:defRPr/>
            </a:lvl1pPr>
          </a:lstStyle>
          <a:p>
            <a:pPr>
              <a:defRPr/>
            </a:pPr>
            <a:endParaRPr lang="es-CO"/>
          </a:p>
        </p:txBody>
      </p:sp>
      <p:sp>
        <p:nvSpPr>
          <p:cNvPr id="7" name="Marcador de número de diapositiva 5">
            <a:extLst>
              <a:ext uri="{FF2B5EF4-FFF2-40B4-BE49-F238E27FC236}">
                <a16:creationId xmlns="" xmlns:a16="http://schemas.microsoft.com/office/drawing/2014/main" id="{1CD32EAE-2EF8-4C2D-9059-D80F9A725CBE}"/>
              </a:ext>
            </a:extLst>
          </p:cNvPr>
          <p:cNvSpPr>
            <a:spLocks noGrp="1"/>
          </p:cNvSpPr>
          <p:nvPr>
            <p:ph type="sldNum" sz="quarter" idx="12"/>
          </p:nvPr>
        </p:nvSpPr>
        <p:spPr/>
        <p:txBody>
          <a:bodyPr/>
          <a:lstStyle>
            <a:lvl1pPr>
              <a:defRPr/>
            </a:lvl1pPr>
          </a:lstStyle>
          <a:p>
            <a:fld id="{6861D742-7414-4563-B375-1AAC7DD88743}" type="slidenum">
              <a:rPr lang="es-CO" altLang="es-CO"/>
              <a:pPr/>
              <a:t>‹Nr.›</a:t>
            </a:fld>
            <a:endParaRPr lang="es-CO" altLang="es-CO"/>
          </a:p>
        </p:txBody>
      </p:sp>
    </p:spTree>
    <p:extLst>
      <p:ext uri="{BB962C8B-B14F-4D97-AF65-F5344CB8AC3E}">
        <p14:creationId xmlns:p14="http://schemas.microsoft.com/office/powerpoint/2010/main" val="211934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endParaRPr lang="es-CO"/>
          </a:p>
        </p:txBody>
      </p:sp>
      <p:sp>
        <p:nvSpPr>
          <p:cNvPr id="3" name="Marcador de texto vertical 2"/>
          <p:cNvSpPr>
            <a:spLocks noGrp="1"/>
          </p:cNvSpPr>
          <p:nvPr>
            <p:ph type="body" orient="vert" idx="1"/>
          </p:nvPr>
        </p:nvSpPr>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fecha 3">
            <a:extLst>
              <a:ext uri="{FF2B5EF4-FFF2-40B4-BE49-F238E27FC236}">
                <a16:creationId xmlns="" xmlns:a16="http://schemas.microsoft.com/office/drawing/2014/main" id="{C5F19C58-6920-4712-98EF-03656900C1D4}"/>
              </a:ext>
            </a:extLst>
          </p:cNvPr>
          <p:cNvSpPr>
            <a:spLocks noGrp="1"/>
          </p:cNvSpPr>
          <p:nvPr>
            <p:ph type="dt" sz="half" idx="10"/>
          </p:nvPr>
        </p:nvSpPr>
        <p:spPr/>
        <p:txBody>
          <a:bodyPr/>
          <a:lstStyle>
            <a:lvl1pPr>
              <a:defRPr/>
            </a:lvl1pPr>
          </a:lstStyle>
          <a:p>
            <a:pPr>
              <a:defRPr/>
            </a:pPr>
            <a:fld id="{2288697C-8396-421F-B11B-B5A5F6EB37A0}" type="datetimeFigureOut">
              <a:rPr lang="es-CO"/>
              <a:pPr>
                <a:defRPr/>
              </a:pPr>
              <a:t>31/01/18</a:t>
            </a:fld>
            <a:endParaRPr lang="es-CO"/>
          </a:p>
        </p:txBody>
      </p:sp>
      <p:sp>
        <p:nvSpPr>
          <p:cNvPr id="5" name="Marcador de pie de página 4">
            <a:extLst>
              <a:ext uri="{FF2B5EF4-FFF2-40B4-BE49-F238E27FC236}">
                <a16:creationId xmlns="" xmlns:a16="http://schemas.microsoft.com/office/drawing/2014/main" id="{547B950F-AC37-4303-B062-1B05172CF2B6}"/>
              </a:ext>
            </a:extLst>
          </p:cNvPr>
          <p:cNvSpPr>
            <a:spLocks noGrp="1"/>
          </p:cNvSpPr>
          <p:nvPr>
            <p:ph type="ftr" sz="quarter" idx="11"/>
          </p:nvPr>
        </p:nvSpPr>
        <p:spPr/>
        <p:txBody>
          <a:bodyPr/>
          <a:lstStyle>
            <a:lvl1pPr>
              <a:defRPr/>
            </a:lvl1pPr>
          </a:lstStyle>
          <a:p>
            <a:pPr>
              <a:defRPr/>
            </a:pPr>
            <a:endParaRPr lang="es-CO"/>
          </a:p>
        </p:txBody>
      </p:sp>
      <p:sp>
        <p:nvSpPr>
          <p:cNvPr id="6" name="Marcador de número de diapositiva 5">
            <a:extLst>
              <a:ext uri="{FF2B5EF4-FFF2-40B4-BE49-F238E27FC236}">
                <a16:creationId xmlns="" xmlns:a16="http://schemas.microsoft.com/office/drawing/2014/main" id="{51EA23D3-3D22-4153-BD17-2FBA7DAA3D85}"/>
              </a:ext>
            </a:extLst>
          </p:cNvPr>
          <p:cNvSpPr>
            <a:spLocks noGrp="1"/>
          </p:cNvSpPr>
          <p:nvPr>
            <p:ph type="sldNum" sz="quarter" idx="12"/>
          </p:nvPr>
        </p:nvSpPr>
        <p:spPr/>
        <p:txBody>
          <a:bodyPr/>
          <a:lstStyle>
            <a:lvl1pPr>
              <a:defRPr/>
            </a:lvl1pPr>
          </a:lstStyle>
          <a:p>
            <a:fld id="{3C377543-8462-4C80-990B-00D79F281975}" type="slidenum">
              <a:rPr lang="es-CO" altLang="es-CO"/>
              <a:pPr/>
              <a:t>‹Nr.›</a:t>
            </a:fld>
            <a:endParaRPr lang="es-CO" altLang="es-CO"/>
          </a:p>
        </p:txBody>
      </p:sp>
    </p:spTree>
    <p:extLst>
      <p:ext uri="{BB962C8B-B14F-4D97-AF65-F5344CB8AC3E}">
        <p14:creationId xmlns:p14="http://schemas.microsoft.com/office/powerpoint/2010/main" val="2517935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6543675" y="365125"/>
            <a:ext cx="1971675" cy="5811838"/>
          </a:xfrm>
        </p:spPr>
        <p:txBody>
          <a:bodyPr vert="eaVert"/>
          <a:lstStyle/>
          <a:p>
            <a:r>
              <a:rPr lang="es-ES"/>
              <a:t>Haga clic para modificar el estilo de título del patrón</a:t>
            </a:r>
            <a:endParaRPr lang="es-CO"/>
          </a:p>
        </p:txBody>
      </p:sp>
      <p:sp>
        <p:nvSpPr>
          <p:cNvPr id="3" name="Marcador de texto vertical 2"/>
          <p:cNvSpPr>
            <a:spLocks noGrp="1"/>
          </p:cNvSpPr>
          <p:nvPr>
            <p:ph type="body" orient="vert" idx="1"/>
          </p:nvPr>
        </p:nvSpPr>
        <p:spPr>
          <a:xfrm>
            <a:off x="628650" y="365125"/>
            <a:ext cx="5800725" cy="5811838"/>
          </a:xfrm>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4" name="Marcador de fecha 3">
            <a:extLst>
              <a:ext uri="{FF2B5EF4-FFF2-40B4-BE49-F238E27FC236}">
                <a16:creationId xmlns="" xmlns:a16="http://schemas.microsoft.com/office/drawing/2014/main" id="{65D754DB-CA06-4D7C-957D-34C201473AC2}"/>
              </a:ext>
            </a:extLst>
          </p:cNvPr>
          <p:cNvSpPr>
            <a:spLocks noGrp="1"/>
          </p:cNvSpPr>
          <p:nvPr>
            <p:ph type="dt" sz="half" idx="10"/>
          </p:nvPr>
        </p:nvSpPr>
        <p:spPr/>
        <p:txBody>
          <a:bodyPr/>
          <a:lstStyle>
            <a:lvl1pPr>
              <a:defRPr/>
            </a:lvl1pPr>
          </a:lstStyle>
          <a:p>
            <a:pPr>
              <a:defRPr/>
            </a:pPr>
            <a:fld id="{D8E546A1-FB1F-40B3-9B9C-E54E445C46FF}" type="datetimeFigureOut">
              <a:rPr lang="es-CO"/>
              <a:pPr>
                <a:defRPr/>
              </a:pPr>
              <a:t>31/01/18</a:t>
            </a:fld>
            <a:endParaRPr lang="es-CO"/>
          </a:p>
        </p:txBody>
      </p:sp>
      <p:sp>
        <p:nvSpPr>
          <p:cNvPr id="5" name="Marcador de pie de página 4">
            <a:extLst>
              <a:ext uri="{FF2B5EF4-FFF2-40B4-BE49-F238E27FC236}">
                <a16:creationId xmlns="" xmlns:a16="http://schemas.microsoft.com/office/drawing/2014/main" id="{4CCF4B29-C0B5-4793-B1DB-BFE7F9488FDC}"/>
              </a:ext>
            </a:extLst>
          </p:cNvPr>
          <p:cNvSpPr>
            <a:spLocks noGrp="1"/>
          </p:cNvSpPr>
          <p:nvPr>
            <p:ph type="ftr" sz="quarter" idx="11"/>
          </p:nvPr>
        </p:nvSpPr>
        <p:spPr/>
        <p:txBody>
          <a:bodyPr/>
          <a:lstStyle>
            <a:lvl1pPr>
              <a:defRPr/>
            </a:lvl1pPr>
          </a:lstStyle>
          <a:p>
            <a:pPr>
              <a:defRPr/>
            </a:pPr>
            <a:endParaRPr lang="es-CO"/>
          </a:p>
        </p:txBody>
      </p:sp>
      <p:sp>
        <p:nvSpPr>
          <p:cNvPr id="6" name="Marcador de número de diapositiva 5">
            <a:extLst>
              <a:ext uri="{FF2B5EF4-FFF2-40B4-BE49-F238E27FC236}">
                <a16:creationId xmlns="" xmlns:a16="http://schemas.microsoft.com/office/drawing/2014/main" id="{77B7E2C9-5A9F-41E6-9229-EDE6FCD81434}"/>
              </a:ext>
            </a:extLst>
          </p:cNvPr>
          <p:cNvSpPr>
            <a:spLocks noGrp="1"/>
          </p:cNvSpPr>
          <p:nvPr>
            <p:ph type="sldNum" sz="quarter" idx="12"/>
          </p:nvPr>
        </p:nvSpPr>
        <p:spPr/>
        <p:txBody>
          <a:bodyPr/>
          <a:lstStyle>
            <a:lvl1pPr>
              <a:defRPr/>
            </a:lvl1pPr>
          </a:lstStyle>
          <a:p>
            <a:fld id="{213C239F-266E-460E-B177-189BF7B2123C}" type="slidenum">
              <a:rPr lang="es-CO" altLang="es-CO"/>
              <a:pPr/>
              <a:t>‹Nr.›</a:t>
            </a:fld>
            <a:endParaRPr lang="es-CO" altLang="es-CO"/>
          </a:p>
        </p:txBody>
      </p:sp>
    </p:spTree>
    <p:extLst>
      <p:ext uri="{BB962C8B-B14F-4D97-AF65-F5344CB8AC3E}">
        <p14:creationId xmlns:p14="http://schemas.microsoft.com/office/powerpoint/2010/main" val="31083247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ítulo y viñetas">
    <p:spTree>
      <p:nvGrpSpPr>
        <p:cNvPr id="1" name=""/>
        <p:cNvGrpSpPr/>
        <p:nvPr/>
      </p:nvGrpSpPr>
      <p:grpSpPr>
        <a:xfrm>
          <a:off x="0" y="0"/>
          <a:ext cx="0" cy="0"/>
          <a:chOff x="0" y="0"/>
          <a:chExt cx="0" cy="0"/>
        </a:xfrm>
      </p:grpSpPr>
      <p:sp>
        <p:nvSpPr>
          <p:cNvPr id="56" name="Shape 56"/>
          <p:cNvSpPr>
            <a:spLocks noGrp="1"/>
          </p:cNvSpPr>
          <p:nvPr>
            <p:ph type="title"/>
          </p:nvPr>
        </p:nvSpPr>
        <p:spPr>
          <a:prstGeom prst="rect">
            <a:avLst/>
          </a:prstGeom>
        </p:spPr>
        <p:txBody>
          <a:bodyPr/>
          <a:lstStyle/>
          <a:p>
            <a:r>
              <a:t>Texto del título</a:t>
            </a:r>
          </a:p>
        </p:txBody>
      </p:sp>
      <p:sp>
        <p:nvSpPr>
          <p:cNvPr id="57" name="Shape 57"/>
          <p:cNvSpPr>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4" name="Shape 58">
            <a:extLst>
              <a:ext uri="{FF2B5EF4-FFF2-40B4-BE49-F238E27FC236}">
                <a16:creationId xmlns="" xmlns:a16="http://schemas.microsoft.com/office/drawing/2014/main" id="{47A2F570-0246-4CFD-AE9E-527711051A20}"/>
              </a:ext>
            </a:extLst>
          </p:cNvPr>
          <p:cNvSpPr>
            <a:spLocks noGrp="1"/>
          </p:cNvSpPr>
          <p:nvPr>
            <p:ph type="sldNum" sz="quarter" idx="10"/>
          </p:nvPr>
        </p:nvSpPr>
        <p:spPr/>
        <p:txBody>
          <a:bodyPr/>
          <a:lstStyle>
            <a:lvl1pPr algn="l" defTabSz="914400" eaLnBrk="0">
              <a:defRPr>
                <a:solidFill>
                  <a:schemeClr val="tx1"/>
                </a:solidFill>
                <a:latin typeface="Arial" panose="020B0604020202020204" pitchFamily="34" charset="0"/>
              </a:defRPr>
            </a:lvl1pPr>
          </a:lstStyle>
          <a:p>
            <a:fld id="{F29E73BC-0398-4B7B-91D7-BBE6C4DD77D4}" type="slidenum">
              <a:rPr lang="es-CO" altLang="es-ES"/>
              <a:pPr/>
              <a:t>‹Nr.›</a:t>
            </a:fld>
            <a:endParaRPr lang="es-CO" altLang="es-ES"/>
          </a:p>
        </p:txBody>
      </p:sp>
    </p:spTree>
    <p:extLst>
      <p:ext uri="{BB962C8B-B14F-4D97-AF65-F5344CB8AC3E}">
        <p14:creationId xmlns:p14="http://schemas.microsoft.com/office/powerpoint/2010/main" val="2513307639"/>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Foto (horizontal)">
    <p:spTree>
      <p:nvGrpSpPr>
        <p:cNvPr id="1" name=""/>
        <p:cNvGrpSpPr/>
        <p:nvPr/>
      </p:nvGrpSpPr>
      <p:grpSpPr>
        <a:xfrm>
          <a:off x="0" y="0"/>
          <a:ext cx="0" cy="0"/>
          <a:chOff x="0" y="0"/>
          <a:chExt cx="0" cy="0"/>
        </a:xfrm>
      </p:grpSpPr>
      <p:sp>
        <p:nvSpPr>
          <p:cNvPr id="20" name="Shape 20"/>
          <p:cNvSpPr>
            <a:spLocks noGrp="1"/>
          </p:cNvSpPr>
          <p:nvPr>
            <p:ph type="pic" idx="13"/>
          </p:nvPr>
        </p:nvSpPr>
        <p:spPr>
          <a:xfrm>
            <a:off x="1129606" y="446485"/>
            <a:ext cx="6875859" cy="4161234"/>
          </a:xfrm>
          <a:prstGeom prst="rect">
            <a:avLst/>
          </a:prstGeom>
        </p:spPr>
        <p:txBody>
          <a:bodyPr lIns="91439" tIns="45719" rIns="91439" bIns="45719" anchor="t">
            <a:noAutofit/>
          </a:bodyPr>
          <a:lstStyle/>
          <a:p>
            <a:pPr lvl="0"/>
            <a:endParaRPr noProof="0">
              <a:sym typeface="Helvetica Light"/>
            </a:endParaRPr>
          </a:p>
        </p:txBody>
      </p:sp>
      <p:sp>
        <p:nvSpPr>
          <p:cNvPr id="21" name="Shape 21"/>
          <p:cNvSpPr>
            <a:spLocks noGrp="1"/>
          </p:cNvSpPr>
          <p:nvPr>
            <p:ph type="title"/>
          </p:nvPr>
        </p:nvSpPr>
        <p:spPr>
          <a:xfrm>
            <a:off x="892969" y="4723805"/>
            <a:ext cx="7358063" cy="1000125"/>
          </a:xfrm>
          <a:prstGeom prst="rect">
            <a:avLst/>
          </a:prstGeom>
        </p:spPr>
        <p:txBody>
          <a:bodyPr anchor="b"/>
          <a:lstStyle/>
          <a:p>
            <a:r>
              <a:t>Texto del título</a:t>
            </a:r>
          </a:p>
        </p:txBody>
      </p:sp>
      <p:sp>
        <p:nvSpPr>
          <p:cNvPr id="22" name="Shape 22"/>
          <p:cNvSpPr>
            <a:spLocks noGrp="1"/>
          </p:cNvSpPr>
          <p:nvPr>
            <p:ph type="body" sz="quarter" idx="1"/>
          </p:nvPr>
        </p:nvSpPr>
        <p:spPr>
          <a:xfrm>
            <a:off x="892969" y="5759649"/>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r>
              <a:t>Nivel de texto 1</a:t>
            </a:r>
          </a:p>
          <a:p>
            <a:pPr lvl="1"/>
            <a:r>
              <a:t>Nivel de texto 2</a:t>
            </a:r>
          </a:p>
          <a:p>
            <a:pPr lvl="2"/>
            <a:r>
              <a:t>Nivel de texto 3</a:t>
            </a:r>
          </a:p>
          <a:p>
            <a:pPr lvl="3"/>
            <a:r>
              <a:t>Nivel de texto 4</a:t>
            </a:r>
          </a:p>
          <a:p>
            <a:pPr lvl="4"/>
            <a:r>
              <a:t>Nivel de texto 5</a:t>
            </a:r>
          </a:p>
        </p:txBody>
      </p:sp>
      <p:sp>
        <p:nvSpPr>
          <p:cNvPr id="5" name="Shape 23">
            <a:extLst>
              <a:ext uri="{FF2B5EF4-FFF2-40B4-BE49-F238E27FC236}">
                <a16:creationId xmlns="" xmlns:a16="http://schemas.microsoft.com/office/drawing/2014/main" id="{4542BE38-2591-4FF2-8C0D-4FDFC69F3C59}"/>
              </a:ext>
            </a:extLst>
          </p:cNvPr>
          <p:cNvSpPr>
            <a:spLocks noGrp="1"/>
          </p:cNvSpPr>
          <p:nvPr>
            <p:ph type="sldNum" sz="quarter" idx="14"/>
          </p:nvPr>
        </p:nvSpPr>
        <p:spPr>
          <a:xfrm>
            <a:off x="4438650" y="6500813"/>
            <a:ext cx="387350" cy="296862"/>
          </a:xfrm>
        </p:spPr>
        <p:txBody>
          <a:bodyPr/>
          <a:lstStyle>
            <a:lvl1pPr algn="l" defTabSz="914400" eaLnBrk="0">
              <a:defRPr>
                <a:solidFill>
                  <a:schemeClr val="tx1"/>
                </a:solidFill>
                <a:latin typeface="Arial" panose="020B0604020202020204" pitchFamily="34" charset="0"/>
              </a:defRPr>
            </a:lvl1pPr>
          </a:lstStyle>
          <a:p>
            <a:fld id="{67FF954E-74C1-4951-BABC-89A7B9D1A622}" type="slidenum">
              <a:rPr lang="es-CO" altLang="es-ES"/>
              <a:pPr/>
              <a:t>‹Nr.›</a:t>
            </a:fld>
            <a:endParaRPr lang="es-CO" altLang="es-ES"/>
          </a:p>
        </p:txBody>
      </p:sp>
    </p:spTree>
    <p:extLst>
      <p:ext uri="{BB962C8B-B14F-4D97-AF65-F5344CB8AC3E}">
        <p14:creationId xmlns:p14="http://schemas.microsoft.com/office/powerpoint/2010/main" val="3294936871"/>
      </p:ext>
    </p:extLst>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Marcador de título 1">
            <a:extLst>
              <a:ext uri="{FF2B5EF4-FFF2-40B4-BE49-F238E27FC236}">
                <a16:creationId xmlns="" xmlns:a16="http://schemas.microsoft.com/office/drawing/2014/main" id="{BFFEC926-F8D7-4F57-833E-E7B21F0CD664}"/>
              </a:ext>
            </a:extLst>
          </p:cNvPr>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s-ES" altLang="es-CO"/>
              <a:t>Haga clic para modificar el estilo de título del patrón</a:t>
            </a:r>
            <a:endParaRPr lang="es-CO" altLang="es-CO"/>
          </a:p>
        </p:txBody>
      </p:sp>
      <p:sp>
        <p:nvSpPr>
          <p:cNvPr id="1027" name="Marcador de texto 2">
            <a:extLst>
              <a:ext uri="{FF2B5EF4-FFF2-40B4-BE49-F238E27FC236}">
                <a16:creationId xmlns="" xmlns:a16="http://schemas.microsoft.com/office/drawing/2014/main" id="{C3863A22-981C-4322-9FE7-E9D8CDA19CC0}"/>
              </a:ext>
            </a:extLst>
          </p:cNvPr>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s-ES" altLang="es-CO"/>
              <a:t>Haga clic para modificar el estilo de texto del patrón</a:t>
            </a:r>
          </a:p>
          <a:p>
            <a:pPr lvl="1"/>
            <a:r>
              <a:rPr lang="es-ES" altLang="es-CO"/>
              <a:t>Segundo nivel</a:t>
            </a:r>
          </a:p>
          <a:p>
            <a:pPr lvl="2"/>
            <a:r>
              <a:rPr lang="es-ES" altLang="es-CO"/>
              <a:t>Tercer nivel</a:t>
            </a:r>
          </a:p>
          <a:p>
            <a:pPr lvl="3"/>
            <a:r>
              <a:rPr lang="es-ES" altLang="es-CO"/>
              <a:t>Cuarto nivel</a:t>
            </a:r>
          </a:p>
          <a:p>
            <a:pPr lvl="4"/>
            <a:r>
              <a:rPr lang="es-ES" altLang="es-CO"/>
              <a:t>Quinto nivel</a:t>
            </a:r>
            <a:endParaRPr lang="es-CO" altLang="es-CO"/>
          </a:p>
        </p:txBody>
      </p:sp>
      <p:sp>
        <p:nvSpPr>
          <p:cNvPr id="4" name="Marcador de fecha 3">
            <a:extLst>
              <a:ext uri="{FF2B5EF4-FFF2-40B4-BE49-F238E27FC236}">
                <a16:creationId xmlns="" xmlns:a16="http://schemas.microsoft.com/office/drawing/2014/main" id="{1475117A-3DAE-4DAA-ACBB-A5817E4E96FA}"/>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28C22CCC-9EF3-48D7-B67E-E32D59370E1B}" type="datetimeFigureOut">
              <a:rPr lang="es-CO"/>
              <a:pPr>
                <a:defRPr/>
              </a:pPr>
              <a:t>31/01/18</a:t>
            </a:fld>
            <a:endParaRPr lang="es-CO"/>
          </a:p>
        </p:txBody>
      </p:sp>
      <p:sp>
        <p:nvSpPr>
          <p:cNvPr id="5" name="Marcador de pie de página 4">
            <a:extLst>
              <a:ext uri="{FF2B5EF4-FFF2-40B4-BE49-F238E27FC236}">
                <a16:creationId xmlns="" xmlns:a16="http://schemas.microsoft.com/office/drawing/2014/main" id="{CE22A7EB-1A11-4A3C-9788-C2318D941FBA}"/>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s-CO"/>
          </a:p>
        </p:txBody>
      </p:sp>
      <p:sp>
        <p:nvSpPr>
          <p:cNvPr id="6" name="Marcador de número de diapositiva 5">
            <a:extLst>
              <a:ext uri="{FF2B5EF4-FFF2-40B4-BE49-F238E27FC236}">
                <a16:creationId xmlns="" xmlns:a16="http://schemas.microsoft.com/office/drawing/2014/main" id="{A181090B-7761-453D-A91B-683A4D377472}"/>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898989"/>
                </a:solidFill>
              </a:defRPr>
            </a:lvl1pPr>
          </a:lstStyle>
          <a:p>
            <a:fld id="{1A9823C8-4B54-4250-9F79-7C0C30D7B0E8}" type="slidenum">
              <a:rPr lang="es-CO" altLang="es-CO"/>
              <a:pPr/>
              <a:t>‹Nr.›</a:t>
            </a:fld>
            <a:endParaRPr lang="es-CO" altLang="es-CO"/>
          </a:p>
        </p:txBody>
      </p:sp>
    </p:spTree>
  </p:cSld>
  <p:clrMap bg1="lt1" tx1="dk1" bg2="lt2" tx2="dk2" accent1="accent1" accent2="accent2" accent3="accent3" accent4="accent4" accent5="accent5" accent6="accent6" hlink="hlink" folHlink="folHlink"/>
  <p:sldLayoutIdLst>
    <p:sldLayoutId id="2147484381" r:id="rId1"/>
    <p:sldLayoutId id="2147484382" r:id="rId2"/>
    <p:sldLayoutId id="2147484383" r:id="rId3"/>
    <p:sldLayoutId id="2147484384" r:id="rId4"/>
    <p:sldLayoutId id="2147484385" r:id="rId5"/>
    <p:sldLayoutId id="2147484386" r:id="rId6"/>
    <p:sldLayoutId id="2147484387" r:id="rId7"/>
    <p:sldLayoutId id="2147484388" r:id="rId8"/>
    <p:sldLayoutId id="2147484389" r:id="rId9"/>
    <p:sldLayoutId id="2147484390" r:id="rId10"/>
    <p:sldLayoutId id="2147484391" r:id="rId11"/>
    <p:sldLayoutId id="2147484415" r:id="rId12"/>
    <p:sldLayoutId id="2147484416" r:id="rId13"/>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s-CO"/>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13.jpeg"/><Relationship Id="rId5" Type="http://schemas.openxmlformats.org/officeDocument/2006/relationships/image" Target="../media/image14.jpeg"/><Relationship Id="rId6" Type="http://schemas.openxmlformats.org/officeDocument/2006/relationships/image" Target="../media/image15.jpeg"/><Relationship Id="rId7" Type="http://schemas.openxmlformats.org/officeDocument/2006/relationships/image" Target="../media/image16.jpeg"/><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17.emf"/><Relationship Id="rId4" Type="http://schemas.openxmlformats.org/officeDocument/2006/relationships/image" Target="../media/image18.emf"/><Relationship Id="rId5" Type="http://schemas.openxmlformats.org/officeDocument/2006/relationships/image" Target="../media/image19.emf"/><Relationship Id="rId6" Type="http://schemas.openxmlformats.org/officeDocument/2006/relationships/image" Target="../media/image20.emf"/><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4" Type="http://schemas.openxmlformats.org/officeDocument/2006/relationships/image" Target="../media/image22.jpeg"/><Relationship Id="rId5" Type="http://schemas.openxmlformats.org/officeDocument/2006/relationships/image" Target="../media/image23.jpeg"/><Relationship Id="rId6" Type="http://schemas.openxmlformats.org/officeDocument/2006/relationships/image" Target="../media/image24.jpeg"/><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4" Type="http://schemas.openxmlformats.org/officeDocument/2006/relationships/image" Target="../media/image27.jpeg"/><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2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4" Type="http://schemas.openxmlformats.org/officeDocument/2006/relationships/image" Target="../media/image31.png"/><Relationship Id="rId5" Type="http://schemas.openxmlformats.org/officeDocument/2006/relationships/image" Target="../media/image32.png"/><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4" Type="http://schemas.openxmlformats.org/officeDocument/2006/relationships/image" Target="../media/image34.jpeg"/><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5.jpeg"/><Relationship Id="rId3" Type="http://schemas.openxmlformats.org/officeDocument/2006/relationships/image" Target="../media/image36.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37.em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38.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4" Type="http://schemas.openxmlformats.org/officeDocument/2006/relationships/image" Target="../media/image40.jpeg"/><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4" Type="http://schemas.openxmlformats.org/officeDocument/2006/relationships/image" Target="../media/image40.jpeg"/><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1.emf"/><Relationship Id="rId4" Type="http://schemas.openxmlformats.org/officeDocument/2006/relationships/image" Target="../media/image42.emf"/><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43.jpeg"/><Relationship Id="rId3" Type="http://schemas.openxmlformats.org/officeDocument/2006/relationships/image" Target="../media/image44.jpeg"/></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4" Type="http://schemas.openxmlformats.org/officeDocument/2006/relationships/image" Target="../media/image46.jpeg"/><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image" Target="../media/image47.emf"/></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image" Target="../media/image48.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4" Type="http://schemas.openxmlformats.org/officeDocument/2006/relationships/image" Target="../media/image50.jpeg"/><Relationship Id="rId1" Type="http://schemas.openxmlformats.org/officeDocument/2006/relationships/slideLayout" Target="../slideLayouts/slideLayout1.xml"/><Relationship Id="rId2" Type="http://schemas.openxmlformats.org/officeDocument/2006/relationships/notesSlide" Target="../notesSlides/notesSlide3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51.jpeg"/><Relationship Id="rId4" Type="http://schemas.openxmlformats.org/officeDocument/2006/relationships/image" Target="../media/image52.png"/><Relationship Id="rId5" Type="http://schemas.openxmlformats.org/officeDocument/2006/relationships/image" Target="../media/image53.emf"/><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 Id="rId3" Type="http://schemas.openxmlformats.org/officeDocument/2006/relationships/image" Target="../media/image54.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55.jpeg"/><Relationship Id="rId4" Type="http://schemas.openxmlformats.org/officeDocument/2006/relationships/image" Target="../media/image56.jpeg"/><Relationship Id="rId1" Type="http://schemas.openxmlformats.org/officeDocument/2006/relationships/slideLayout" Target="../slideLayouts/slideLayout1.xml"/><Relationship Id="rId2" Type="http://schemas.openxmlformats.org/officeDocument/2006/relationships/notesSlide" Target="../notesSlides/notesSlide3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s>
</file>

<file path=ppt/slides/_rels/slide54.xml.rels><?xml version="1.0" encoding="UTF-8" standalone="yes"?>
<Relationships xmlns="http://schemas.openxmlformats.org/package/2006/relationships"><Relationship Id="rId3" Type="http://schemas.openxmlformats.org/officeDocument/2006/relationships/image" Target="../media/image57.jpeg"/><Relationship Id="rId4" Type="http://schemas.openxmlformats.org/officeDocument/2006/relationships/image" Target="../media/image58.jpeg"/><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59.png"/><Relationship Id="rId4" Type="http://schemas.openxmlformats.org/officeDocument/2006/relationships/image" Target="../media/image60.jpeg"/><Relationship Id="rId1" Type="http://schemas.openxmlformats.org/officeDocument/2006/relationships/slideLayout" Target="../slideLayouts/slideLayout1.xml"/><Relationship Id="rId2" Type="http://schemas.openxmlformats.org/officeDocument/2006/relationships/notesSlide" Target="../notesSlides/notesSlide3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1.jpg"/><Relationship Id="rId3" Type="http://schemas.openxmlformats.org/officeDocument/2006/relationships/image" Target="../media/image62.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3.jpg"/><Relationship Id="rId3" Type="http://schemas.openxmlformats.org/officeDocument/2006/relationships/image" Target="../media/image61.jpg"/></Relationships>
</file>

<file path=ppt/slides/_rels/slide59.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64.emf"/><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0.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65.jpe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1.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66.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2.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67.jpeg"/><Relationship Id="rId5" Type="http://schemas.openxmlformats.org/officeDocument/2006/relationships/image" Target="../media/image68.jpe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3.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69.jpeg"/><Relationship Id="rId5" Type="http://schemas.openxmlformats.org/officeDocument/2006/relationships/image" Target="../media/image70.jpeg"/><Relationship Id="rId6" Type="http://schemas.openxmlformats.org/officeDocument/2006/relationships/image" Target="../media/image71.jpe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4.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chart" Target="../charts/chart1.xml"/><Relationship Id="rId5" Type="http://schemas.openxmlformats.org/officeDocument/2006/relationships/image" Target="../media/image72.jpeg"/><Relationship Id="rId6" Type="http://schemas.openxmlformats.org/officeDocument/2006/relationships/image" Target="../media/image73.jpeg"/><Relationship Id="rId7" Type="http://schemas.openxmlformats.org/officeDocument/2006/relationships/image" Target="../media/image74.emf"/><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5.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75.png"/><Relationship Id="rId5" Type="http://schemas.openxmlformats.org/officeDocument/2006/relationships/image" Target="../media/image76.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6.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77.jpeg"/><Relationship Id="rId5" Type="http://schemas.openxmlformats.org/officeDocument/2006/relationships/image" Target="../media/image78.jpeg"/><Relationship Id="rId6" Type="http://schemas.openxmlformats.org/officeDocument/2006/relationships/image" Target="../media/image79.png"/><Relationship Id="rId7" Type="http://schemas.openxmlformats.org/officeDocument/2006/relationships/image" Target="../media/image80.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67.xml.rels><?xml version="1.0" encoding="UTF-8" standalone="yes"?>
<Relationships xmlns="http://schemas.openxmlformats.org/package/2006/relationships"><Relationship Id="rId11" Type="http://schemas.openxmlformats.org/officeDocument/2006/relationships/diagramColors" Target="../diagrams/colors2.xml"/><Relationship Id="rId12" Type="http://schemas.microsoft.com/office/2007/relationships/diagramDrawing" Target="../diagrams/drawing2.xml"/><Relationship Id="rId1" Type="http://schemas.openxmlformats.org/officeDocument/2006/relationships/slideLayout" Target="../slideLayouts/slideLayout7.xml"/><Relationship Id="rId2" Type="http://schemas.openxmlformats.org/officeDocument/2006/relationships/image" Target="../media/image61.jpg"/><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8" Type="http://schemas.openxmlformats.org/officeDocument/2006/relationships/diagramData" Target="../diagrams/data2.xml"/><Relationship Id="rId9" Type="http://schemas.openxmlformats.org/officeDocument/2006/relationships/diagramLayout" Target="../diagrams/layout2.xml"/><Relationship Id="rId10" Type="http://schemas.openxmlformats.org/officeDocument/2006/relationships/diagramQuickStyle" Target="../diagrams/quickStyle2.xml"/></Relationships>
</file>

<file path=ppt/slides/_rels/slide68.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89.jpeg"/><Relationship Id="rId5" Type="http://schemas.openxmlformats.org/officeDocument/2006/relationships/image" Target="../media/image90.jpeg"/><Relationship Id="rId6" Type="http://schemas.openxmlformats.org/officeDocument/2006/relationships/image" Target="../media/image91.jpeg"/><Relationship Id="rId7" Type="http://schemas.openxmlformats.org/officeDocument/2006/relationships/image" Target="../media/image92.jpg"/><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s>
</file>

<file path=ppt/slides/_rels/slide71.xml.rels><?xml version="1.0" encoding="UTF-8" standalone="yes"?>
<Relationships xmlns="http://schemas.openxmlformats.org/package/2006/relationships"><Relationship Id="rId3" Type="http://schemas.openxmlformats.org/officeDocument/2006/relationships/image" Target="../media/image93.jpg"/><Relationship Id="rId4" Type="http://schemas.openxmlformats.org/officeDocument/2006/relationships/image" Target="../media/image94.jpg"/><Relationship Id="rId5" Type="http://schemas.openxmlformats.org/officeDocument/2006/relationships/image" Target="../media/image95.jpg"/><Relationship Id="rId6" Type="http://schemas.openxmlformats.org/officeDocument/2006/relationships/image" Target="../media/image96.png"/><Relationship Id="rId7" Type="http://schemas.openxmlformats.org/officeDocument/2006/relationships/image" Target="../media/image97.jpeg"/><Relationship Id="rId8" Type="http://schemas.openxmlformats.org/officeDocument/2006/relationships/image" Target="../media/image98.png"/><Relationship Id="rId1" Type="http://schemas.openxmlformats.org/officeDocument/2006/relationships/slideLayout" Target="../slideLayouts/slideLayout1.xml"/><Relationship Id="rId2" Type="http://schemas.openxmlformats.org/officeDocument/2006/relationships/notesSlide" Target="../notesSlides/notesSlide40.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s>
</file>

<file path=ppt/slides/_rels/slide73.xml.rels><?xml version="1.0" encoding="UTF-8" standalone="yes"?>
<Relationships xmlns="http://schemas.openxmlformats.org/package/2006/relationships"><Relationship Id="rId3" Type="http://schemas.openxmlformats.org/officeDocument/2006/relationships/image" Target="../media/image99.jpg"/><Relationship Id="rId4" Type="http://schemas.openxmlformats.org/officeDocument/2006/relationships/image" Target="../media/image100.jp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42.xml"/></Relationships>
</file>

<file path=ppt/slides/_rels/slide74.xml.rels><?xml version="1.0" encoding="UTF-8" standalone="yes"?>
<Relationships xmlns="http://schemas.openxmlformats.org/package/2006/relationships"><Relationship Id="rId3" Type="http://schemas.openxmlformats.org/officeDocument/2006/relationships/image" Target="../media/image101.jpeg"/><Relationship Id="rId4" Type="http://schemas.openxmlformats.org/officeDocument/2006/relationships/image" Target="../media/image102.jp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4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Relationships>
</file>

<file path=ppt/slides/_rels/slide77.xml.rels><?xml version="1.0" encoding="UTF-8" standalone="yes"?>
<Relationships xmlns="http://schemas.openxmlformats.org/package/2006/relationships"><Relationship Id="rId3" Type="http://schemas.openxmlformats.org/officeDocument/2006/relationships/image" Target="../media/image104.jpeg"/><Relationship Id="rId4" Type="http://schemas.openxmlformats.org/officeDocument/2006/relationships/image" Target="../media/image105.jpe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46.xml"/></Relationships>
</file>

<file path=ppt/slides/_rels/slide78.xml.rels><?xml version="1.0" encoding="UTF-8" standalone="yes"?>
<Relationships xmlns="http://schemas.openxmlformats.org/package/2006/relationships"><Relationship Id="rId3" Type="http://schemas.openxmlformats.org/officeDocument/2006/relationships/image" Target="../media/image106.jpeg"/><Relationship Id="rId4" Type="http://schemas.openxmlformats.org/officeDocument/2006/relationships/image" Target="../media/image107.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47.xml"/></Relationships>
</file>

<file path=ppt/slides/_rels/slide79.xml.rels><?xml version="1.0" encoding="UTF-8" standalone="yes"?>
<Relationships xmlns="http://schemas.openxmlformats.org/package/2006/relationships"><Relationship Id="rId3" Type="http://schemas.openxmlformats.org/officeDocument/2006/relationships/image" Target="../media/image108.jpg"/><Relationship Id="rId4" Type="http://schemas.openxmlformats.org/officeDocument/2006/relationships/image" Target="../media/image109.jp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48.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9.xml"/></Relationships>
</file>

<file path=ppt/slides/_rels/slide81.xml.rels><?xml version="1.0" encoding="UTF-8" standalone="yes"?>
<Relationships xmlns="http://schemas.openxmlformats.org/package/2006/relationships"><Relationship Id="rId3" Type="http://schemas.openxmlformats.org/officeDocument/2006/relationships/image" Target="../media/image110.jpg"/><Relationship Id="rId4" Type="http://schemas.openxmlformats.org/officeDocument/2006/relationships/image" Target="../media/image111.jp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50.xml"/></Relationships>
</file>

<file path=ppt/slides/_rels/slide82.xml.rels><?xml version="1.0" encoding="UTF-8" standalone="yes"?>
<Relationships xmlns="http://schemas.openxmlformats.org/package/2006/relationships"><Relationship Id="rId3" Type="http://schemas.openxmlformats.org/officeDocument/2006/relationships/image" Target="../media/image112.jpeg"/><Relationship Id="rId4" Type="http://schemas.openxmlformats.org/officeDocument/2006/relationships/image" Target="../media/image103.png"/><Relationship Id="rId5" Type="http://schemas.openxmlformats.org/officeDocument/2006/relationships/image" Target="../media/image113.jp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51.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3.xml"/></Relationships>
</file>

<file path=ppt/slides/_rels/slide85.xml.rels><?xml version="1.0" encoding="UTF-8" standalone="yes"?>
<Relationships xmlns="http://schemas.openxmlformats.org/package/2006/relationships"><Relationship Id="rId3" Type="http://schemas.openxmlformats.org/officeDocument/2006/relationships/image" Target="../media/image114.jpeg"/><Relationship Id="rId4" Type="http://schemas.openxmlformats.org/officeDocument/2006/relationships/image" Target="../media/image115.jpe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54.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5.xml"/></Relationships>
</file>

<file path=ppt/slides/_rels/slide87.xml.rels><?xml version="1.0" encoding="UTF-8" standalone="yes"?>
<Relationships xmlns="http://schemas.openxmlformats.org/package/2006/relationships"><Relationship Id="rId3" Type="http://schemas.openxmlformats.org/officeDocument/2006/relationships/image" Target="../media/image116.jpeg"/><Relationship Id="rId4" Type="http://schemas.openxmlformats.org/officeDocument/2006/relationships/image" Target="../media/image117.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56.xml"/></Relationships>
</file>

<file path=ppt/slides/_rels/slide88.xml.rels><?xml version="1.0" encoding="UTF-8" standalone="yes"?>
<Relationships xmlns="http://schemas.openxmlformats.org/package/2006/relationships"><Relationship Id="rId3" Type="http://schemas.openxmlformats.org/officeDocument/2006/relationships/image" Target="../media/image103.png"/><Relationship Id="rId4" Type="http://schemas.openxmlformats.org/officeDocument/2006/relationships/image" Target="../media/image118.jpeg"/><Relationship Id="rId5" Type="http://schemas.openxmlformats.org/officeDocument/2006/relationships/image" Target="../media/image119.jpe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5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8.xml"/></Relationships>
</file>

<file path=ppt/slides/_rels/slide90.xml.rels><?xml version="1.0" encoding="UTF-8" standalone="yes"?>
<Relationships xmlns="http://schemas.openxmlformats.org/package/2006/relationships"><Relationship Id="rId3" Type="http://schemas.openxmlformats.org/officeDocument/2006/relationships/image" Target="../media/image120.jpeg"/><Relationship Id="rId4" Type="http://schemas.openxmlformats.org/officeDocument/2006/relationships/image" Target="../media/image121.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59.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0.xml"/></Relationships>
</file>

<file path=ppt/slides/_rels/slide92.xml.rels><?xml version="1.0" encoding="UTF-8" standalone="yes"?>
<Relationships xmlns="http://schemas.openxmlformats.org/package/2006/relationships"><Relationship Id="rId3" Type="http://schemas.openxmlformats.org/officeDocument/2006/relationships/image" Target="../media/image122.jpeg"/><Relationship Id="rId4" Type="http://schemas.openxmlformats.org/officeDocument/2006/relationships/image" Target="../media/image123.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61.xml"/></Relationships>
</file>

<file path=ppt/slides/_rels/slide93.xml.rels><?xml version="1.0" encoding="UTF-8" standalone="yes"?>
<Relationships xmlns="http://schemas.openxmlformats.org/package/2006/relationships"><Relationship Id="rId3" Type="http://schemas.openxmlformats.org/officeDocument/2006/relationships/image" Target="../media/image96.png"/><Relationship Id="rId4"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62.xml"/></Relationships>
</file>

<file path=ppt/slides/_rels/slide94.xml.rels><?xml version="1.0" encoding="UTF-8" standalone="yes"?>
<Relationships xmlns="http://schemas.openxmlformats.org/package/2006/relationships"><Relationship Id="rId3" Type="http://schemas.openxmlformats.org/officeDocument/2006/relationships/image" Target="../media/image103.png"/><Relationship Id="rId4" Type="http://schemas.openxmlformats.org/officeDocument/2006/relationships/image" Target="../media/image124.jpeg"/><Relationship Id="rId5" Type="http://schemas.openxmlformats.org/officeDocument/2006/relationships/image" Target="../media/image125.jpe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63.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5.xml"/></Relationships>
</file>

<file path=ppt/slides/_rels/slide97.xml.rels><?xml version="1.0" encoding="UTF-8" standalone="yes"?>
<Relationships xmlns="http://schemas.openxmlformats.org/package/2006/relationships"><Relationship Id="rId3" Type="http://schemas.openxmlformats.org/officeDocument/2006/relationships/image" Target="../media/image126.jpeg"/><Relationship Id="rId4" Type="http://schemas.openxmlformats.org/officeDocument/2006/relationships/image" Target="../media/image127.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66.xml"/></Relationships>
</file>

<file path=ppt/slides/_rels/slide98.xml.rels><?xml version="1.0" encoding="UTF-8" standalone="yes"?>
<Relationships xmlns="http://schemas.openxmlformats.org/package/2006/relationships"><Relationship Id="rId3" Type="http://schemas.openxmlformats.org/officeDocument/2006/relationships/image" Target="../media/image128.jpg"/><Relationship Id="rId4" Type="http://schemas.openxmlformats.org/officeDocument/2006/relationships/image" Target="../media/image129.jpe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67.xml"/></Relationships>
</file>

<file path=ppt/slides/_rels/slide99.xml.rels><?xml version="1.0" encoding="UTF-8" standalone="yes"?>
<Relationships xmlns="http://schemas.openxmlformats.org/package/2006/relationships"><Relationship Id="rId3" Type="http://schemas.openxmlformats.org/officeDocument/2006/relationships/image" Target="../media/image122.jpeg"/><Relationship Id="rId4" Type="http://schemas.openxmlformats.org/officeDocument/2006/relationships/image" Target="../media/image123.jpe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68.xml"/></Relationships>
</file>

<file path=ppt/slides/_rels/slide100.xml.rels><?xml version="1.0" encoding="UTF-8" standalone="yes"?>
<Relationships xmlns="http://schemas.openxmlformats.org/package/2006/relationships"><Relationship Id="rId3" Type="http://schemas.openxmlformats.org/officeDocument/2006/relationships/image" Target="../media/image130.jpg"/><Relationship Id="rId4" Type="http://schemas.openxmlformats.org/officeDocument/2006/relationships/image" Target="../media/image131.jp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69.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0.xml"/></Relationships>
</file>

<file path=ppt/slides/_rels/slide102.xml.rels><?xml version="1.0" encoding="UTF-8" standalone="yes"?>
<Relationships xmlns="http://schemas.openxmlformats.org/package/2006/relationships"><Relationship Id="rId3" Type="http://schemas.openxmlformats.org/officeDocument/2006/relationships/image" Target="../media/image132.jpeg"/><Relationship Id="rId4" Type="http://schemas.openxmlformats.org/officeDocument/2006/relationships/image" Target="../media/image133.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71.xml"/></Relationships>
</file>

<file path=ppt/slides/_rels/slide103.xml.rels><?xml version="1.0" encoding="UTF-8" standalone="yes"?>
<Relationships xmlns="http://schemas.openxmlformats.org/package/2006/relationships"><Relationship Id="rId3" Type="http://schemas.openxmlformats.org/officeDocument/2006/relationships/image" Target="../media/image134.jpeg"/><Relationship Id="rId4" Type="http://schemas.openxmlformats.org/officeDocument/2006/relationships/image" Target="../media/image135.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7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3.xml"/></Relationships>
</file>

<file path=ppt/slides/_rels/slide105.xml.rels><?xml version="1.0" encoding="UTF-8" standalone="yes"?>
<Relationships xmlns="http://schemas.openxmlformats.org/package/2006/relationships"><Relationship Id="rId3" Type="http://schemas.openxmlformats.org/officeDocument/2006/relationships/image" Target="../media/image136.jpeg"/><Relationship Id="rId4" Type="http://schemas.openxmlformats.org/officeDocument/2006/relationships/image" Target="../media/image137.jpeg"/><Relationship Id="rId5" Type="http://schemas.openxmlformats.org/officeDocument/2006/relationships/image" Target="../media/image103.png"/><Relationship Id="rId6" Type="http://schemas.openxmlformats.org/officeDocument/2006/relationships/image" Target="../media/image96.png"/><Relationship Id="rId7"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74.xml"/></Relationships>
</file>

<file path=ppt/slides/_rels/slide106.xml.rels><?xml version="1.0" encoding="UTF-8" standalone="yes"?>
<Relationships xmlns="http://schemas.openxmlformats.org/package/2006/relationships"><Relationship Id="rId3" Type="http://schemas.openxmlformats.org/officeDocument/2006/relationships/image" Target="../media/image92.jpg"/><Relationship Id="rId4" Type="http://schemas.openxmlformats.org/officeDocument/2006/relationships/image" Target="../media/image96.png"/><Relationship Id="rId5"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75.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6.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7.xml"/></Relationships>
</file>

<file path=ppt/slides/_rels/slide109.xml.rels><?xml version="1.0" encoding="UTF-8" standalone="yes"?>
<Relationships xmlns="http://schemas.openxmlformats.org/package/2006/relationships"><Relationship Id="rId3" Type="http://schemas.openxmlformats.org/officeDocument/2006/relationships/image" Target="../media/image138.jpeg"/><Relationship Id="rId4" Type="http://schemas.openxmlformats.org/officeDocument/2006/relationships/image" Target="../media/image103.pn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78.xml"/></Relationships>
</file>

<file path=ppt/slides/_rels/slide110.xml.rels><?xml version="1.0" encoding="UTF-8" standalone="yes"?>
<Relationships xmlns="http://schemas.openxmlformats.org/package/2006/relationships"><Relationship Id="rId3" Type="http://schemas.openxmlformats.org/officeDocument/2006/relationships/image" Target="../media/image139.jpeg"/><Relationship Id="rId4" Type="http://schemas.openxmlformats.org/officeDocument/2006/relationships/image" Target="../media/image103.png"/><Relationship Id="rId5" Type="http://schemas.openxmlformats.org/officeDocument/2006/relationships/image" Target="../media/image96.png"/><Relationship Id="rId6" Type="http://schemas.openxmlformats.org/officeDocument/2006/relationships/image" Target="../media/image97.jpeg"/><Relationship Id="rId1" Type="http://schemas.openxmlformats.org/officeDocument/2006/relationships/slideLayout" Target="../slideLayouts/slideLayout1.xml"/><Relationship Id="rId2" Type="http://schemas.openxmlformats.org/officeDocument/2006/relationships/notesSlide" Target="../notesSlides/notesSlide79.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0.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1.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3.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4.xml"/></Relationships>
</file>

<file path=ppt/slides/_rels/slide11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141.jpe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5.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6.xml"/></Relationships>
</file>

<file path=ppt/slides/_rels/slide119.xml.rels><?xml version="1.0" encoding="UTF-8" standalone="yes"?>
<Relationships xmlns="http://schemas.openxmlformats.org/package/2006/relationships"><Relationship Id="rId3" Type="http://schemas.openxmlformats.org/officeDocument/2006/relationships/image" Target="../media/image142.jpeg"/><Relationship Id="rId4" Type="http://schemas.openxmlformats.org/officeDocument/2006/relationships/image" Target="../media/image143.jpeg"/><Relationship Id="rId1" Type="http://schemas.openxmlformats.org/officeDocument/2006/relationships/slideLayout" Target="../slideLayouts/slideLayout1.xml"/><Relationship Id="rId2" Type="http://schemas.openxmlformats.org/officeDocument/2006/relationships/notesSlide" Target="../notesSlides/notesSlide87.xml"/></Relationships>
</file>

<file path=ppt/slides/_rels/slide120.xml.rels><?xml version="1.0" encoding="UTF-8" standalone="yes"?>
<Relationships xmlns="http://schemas.openxmlformats.org/package/2006/relationships"><Relationship Id="rId3" Type="http://schemas.openxmlformats.org/officeDocument/2006/relationships/image" Target="../media/image144.jpeg"/><Relationship Id="rId4" Type="http://schemas.openxmlformats.org/officeDocument/2006/relationships/image" Target="../media/image145.jpeg"/><Relationship Id="rId1" Type="http://schemas.openxmlformats.org/officeDocument/2006/relationships/slideLayout" Target="../slideLayouts/slideLayout1.xml"/><Relationship Id="rId2" Type="http://schemas.openxmlformats.org/officeDocument/2006/relationships/notesSlide" Target="../notesSlides/notesSlide88.xml"/></Relationships>
</file>

<file path=ppt/slides/_rels/slide121.xml.rels><?xml version="1.0" encoding="UTF-8" standalone="yes"?>
<Relationships xmlns="http://schemas.openxmlformats.org/package/2006/relationships"><Relationship Id="rId3" Type="http://schemas.openxmlformats.org/officeDocument/2006/relationships/image" Target="../media/image146.jpeg"/><Relationship Id="rId4" Type="http://schemas.openxmlformats.org/officeDocument/2006/relationships/image" Target="../media/image147.jpeg"/><Relationship Id="rId1" Type="http://schemas.openxmlformats.org/officeDocument/2006/relationships/slideLayout" Target="../slideLayouts/slideLayout1.xml"/><Relationship Id="rId2" Type="http://schemas.openxmlformats.org/officeDocument/2006/relationships/notesSlide" Target="../notesSlides/notesSlide89.xml"/></Relationships>
</file>

<file path=ppt/slides/_rels/slide122.xml.rels><?xml version="1.0" encoding="UTF-8" standalone="yes"?>
<Relationships xmlns="http://schemas.openxmlformats.org/package/2006/relationships"><Relationship Id="rId3" Type="http://schemas.openxmlformats.org/officeDocument/2006/relationships/image" Target="../media/image148.jpeg"/><Relationship Id="rId4" Type="http://schemas.openxmlformats.org/officeDocument/2006/relationships/image" Target="../media/image149.jpeg"/><Relationship Id="rId1" Type="http://schemas.openxmlformats.org/officeDocument/2006/relationships/slideLayout" Target="../slideLayouts/slideLayout1.xml"/><Relationship Id="rId2" Type="http://schemas.openxmlformats.org/officeDocument/2006/relationships/notesSlide" Target="../notesSlides/notesSlide90.xml"/></Relationships>
</file>

<file path=ppt/slides/_rels/slide123.xml.rels><?xml version="1.0" encoding="UTF-8" standalone="yes"?>
<Relationships xmlns="http://schemas.openxmlformats.org/package/2006/relationships"><Relationship Id="rId3" Type="http://schemas.openxmlformats.org/officeDocument/2006/relationships/image" Target="../media/image150.jpeg"/><Relationship Id="rId4" Type="http://schemas.openxmlformats.org/officeDocument/2006/relationships/image" Target="../media/image151.jpeg"/><Relationship Id="rId1" Type="http://schemas.openxmlformats.org/officeDocument/2006/relationships/slideLayout" Target="../slideLayouts/slideLayout1.xml"/><Relationship Id="rId2" Type="http://schemas.openxmlformats.org/officeDocument/2006/relationships/notesSlide" Target="../notesSlides/notesSlide91.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3.xml"/><Relationship Id="rId3" Type="http://schemas.openxmlformats.org/officeDocument/2006/relationships/image" Target="../media/image152.jpeg"/></Relationships>
</file>

<file path=ppt/slides/_rels/slide126.xml.rels><?xml version="1.0" encoding="UTF-8" standalone="yes"?>
<Relationships xmlns="http://schemas.openxmlformats.org/package/2006/relationships"><Relationship Id="rId3" Type="http://schemas.openxmlformats.org/officeDocument/2006/relationships/image" Target="../media/image153.jpeg"/><Relationship Id="rId4" Type="http://schemas.openxmlformats.org/officeDocument/2006/relationships/image" Target="../media/image154.jpeg"/><Relationship Id="rId1" Type="http://schemas.openxmlformats.org/officeDocument/2006/relationships/slideLayout" Target="../slideLayouts/slideLayout1.xml"/><Relationship Id="rId2" Type="http://schemas.openxmlformats.org/officeDocument/2006/relationships/notesSlide" Target="../notesSlides/notesSlide94.xml"/></Relationships>
</file>

<file path=ppt/slides/_rels/slide127.xml.rels><?xml version="1.0" encoding="UTF-8" standalone="yes"?>
<Relationships xmlns="http://schemas.openxmlformats.org/package/2006/relationships"><Relationship Id="rId3" Type="http://schemas.openxmlformats.org/officeDocument/2006/relationships/image" Target="../media/image155.jpeg"/><Relationship Id="rId4" Type="http://schemas.openxmlformats.org/officeDocument/2006/relationships/image" Target="../media/image156.jpeg"/><Relationship Id="rId1" Type="http://schemas.openxmlformats.org/officeDocument/2006/relationships/slideLayout" Target="../slideLayouts/slideLayout1.xml"/><Relationship Id="rId2" Type="http://schemas.openxmlformats.org/officeDocument/2006/relationships/notesSlide" Target="../notesSlides/notesSlide95.xml"/></Relationships>
</file>

<file path=ppt/slides/_rels/slide128.xml.rels><?xml version="1.0" encoding="UTF-8" standalone="yes"?>
<Relationships xmlns="http://schemas.openxmlformats.org/package/2006/relationships"><Relationship Id="rId3" Type="http://schemas.openxmlformats.org/officeDocument/2006/relationships/image" Target="../media/image157.jpeg"/><Relationship Id="rId4" Type="http://schemas.openxmlformats.org/officeDocument/2006/relationships/image" Target="../media/image158.png"/><Relationship Id="rId5" Type="http://schemas.openxmlformats.org/officeDocument/2006/relationships/image" Target="../media/image3.png"/><Relationship Id="rId6"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29.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60.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0.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61.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1.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2.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62.png"/><Relationship Id="rId7" Type="http://schemas.openxmlformats.org/officeDocument/2006/relationships/image" Target="../media/image163.png"/><Relationship Id="rId8" Type="http://schemas.openxmlformats.org/officeDocument/2006/relationships/image" Target="../media/image164.png"/><Relationship Id="rId9" Type="http://schemas.openxmlformats.org/officeDocument/2006/relationships/image" Target="../media/image165.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4.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image" Target="../media/image169.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70.png"/><Relationship Id="rId7" Type="http://schemas.openxmlformats.org/officeDocument/2006/relationships/image" Target="../media/image171.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6.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72.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7.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73.png"/><Relationship Id="rId7" Type="http://schemas.openxmlformats.org/officeDocument/2006/relationships/image" Target="../media/image174.png"/><Relationship Id="rId8" Type="http://schemas.openxmlformats.org/officeDocument/2006/relationships/image" Target="../media/image175.png"/><Relationship Id="rId9" Type="http://schemas.openxmlformats.org/officeDocument/2006/relationships/image" Target="../media/image176.png"/><Relationship Id="rId10" Type="http://schemas.openxmlformats.org/officeDocument/2006/relationships/image" Target="../media/image177.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38.xml.rels><?xml version="1.0" encoding="UTF-8" standalone="yes"?>
<Relationships xmlns="http://schemas.openxmlformats.org/package/2006/relationships"><Relationship Id="rId11" Type="http://schemas.openxmlformats.org/officeDocument/2006/relationships/image" Target="../media/image183.png"/><Relationship Id="rId12" Type="http://schemas.openxmlformats.org/officeDocument/2006/relationships/image" Target="../media/image184.png"/><Relationship Id="rId13" Type="http://schemas.openxmlformats.org/officeDocument/2006/relationships/image" Target="../media/image185.png"/><Relationship Id="rId14" Type="http://schemas.openxmlformats.org/officeDocument/2006/relationships/image" Target="../media/image186.png"/><Relationship Id="rId15" Type="http://schemas.openxmlformats.org/officeDocument/2006/relationships/image" Target="../media/image187.png"/><Relationship Id="rId16" Type="http://schemas.openxmlformats.org/officeDocument/2006/relationships/image" Target="../media/image188.png"/><Relationship Id="rId1" Type="http://schemas.openxmlformats.org/officeDocument/2006/relationships/slideLayout" Target="../slideLayouts/slideLayout1.xml"/><Relationship Id="rId2" Type="http://schemas.openxmlformats.org/officeDocument/2006/relationships/image" Target="../media/image140.png"/><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78.png"/><Relationship Id="rId7" Type="http://schemas.openxmlformats.org/officeDocument/2006/relationships/image" Target="../media/image179.png"/><Relationship Id="rId8" Type="http://schemas.openxmlformats.org/officeDocument/2006/relationships/image" Target="../media/image180.png"/><Relationship Id="rId9" Type="http://schemas.openxmlformats.org/officeDocument/2006/relationships/image" Target="../media/image181.png"/><Relationship Id="rId10" Type="http://schemas.openxmlformats.org/officeDocument/2006/relationships/image" Target="../media/image182.png"/></Relationships>
</file>

<file path=ppt/slides/_rels/slide139.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159.png"/><Relationship Id="rId5" Type="http://schemas.openxmlformats.org/officeDocument/2006/relationships/image" Target="../media/image2.png"/><Relationship Id="rId6" Type="http://schemas.openxmlformats.org/officeDocument/2006/relationships/image" Target="../media/image189.png"/><Relationship Id="rId1" Type="http://schemas.openxmlformats.org/officeDocument/2006/relationships/slideLayout" Target="../slideLayouts/slideLayout1.xml"/><Relationship Id="rId2" Type="http://schemas.openxmlformats.org/officeDocument/2006/relationships/image" Target="../media/image140.png"/></Relationships>
</file>

<file path=ppt/slides/_rels/slide140.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chart" Target="../charts/chart2.xml"/><Relationship Id="rId5" Type="http://schemas.openxmlformats.org/officeDocument/2006/relationships/image" Target="../media/image191.emf"/><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1.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192.emf"/><Relationship Id="rId5" Type="http://schemas.openxmlformats.org/officeDocument/2006/relationships/image" Target="../media/image193.emf"/><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2.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194.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3.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195.png"/><Relationship Id="rId5" Type="http://schemas.openxmlformats.org/officeDocument/2006/relationships/image" Target="../media/image196.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4.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197.png"/><Relationship Id="rId5" Type="http://schemas.openxmlformats.org/officeDocument/2006/relationships/image" Target="../media/image198.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5.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199.png"/><Relationship Id="rId5" Type="http://schemas.openxmlformats.org/officeDocument/2006/relationships/image" Target="../media/image200.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6.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201.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7.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202.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8.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203.png"/><Relationship Id="rId5" Type="http://schemas.openxmlformats.org/officeDocument/2006/relationships/image" Target="../media/image204.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49.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205.png"/><Relationship Id="rId5" Type="http://schemas.openxmlformats.org/officeDocument/2006/relationships/image" Target="../media/image206.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50.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207.png"/><Relationship Id="rId5" Type="http://schemas.openxmlformats.org/officeDocument/2006/relationships/image" Target="../media/image208.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51.xml.rels><?xml version="1.0" encoding="UTF-8" standalone="yes"?>
<Relationships xmlns="http://schemas.openxmlformats.org/package/2006/relationships"><Relationship Id="rId3" Type="http://schemas.openxmlformats.org/officeDocument/2006/relationships/image" Target="../media/image61.jpg"/><Relationship Id="rId4" Type="http://schemas.openxmlformats.org/officeDocument/2006/relationships/image" Target="../media/image209.png"/><Relationship Id="rId1" Type="http://schemas.openxmlformats.org/officeDocument/2006/relationships/slideLayout" Target="../slideLayouts/slideLayout7.xml"/><Relationship Id="rId2" Type="http://schemas.openxmlformats.org/officeDocument/2006/relationships/image" Target="../media/image63.jpg"/></Relationships>
</file>

<file path=ppt/slides/_rels/slide152.xml.rels><?xml version="1.0" encoding="UTF-8" standalone="yes"?>
<Relationships xmlns="http://schemas.openxmlformats.org/package/2006/relationships"><Relationship Id="rId3" Type="http://schemas.openxmlformats.org/officeDocument/2006/relationships/image" Target="../media/image210.jpeg"/><Relationship Id="rId4" Type="http://schemas.openxmlformats.org/officeDocument/2006/relationships/image" Target="../media/image211.png"/><Relationship Id="rId1" Type="http://schemas.openxmlformats.org/officeDocument/2006/relationships/slideLayout" Target="../slideLayouts/slideLayout1.xml"/><Relationship Id="rId2" Type="http://schemas.openxmlformats.org/officeDocument/2006/relationships/notesSlide" Target="../notesSlides/notesSlide96.xml"/></Relationships>
</file>

<file path=ppt/slides/_rels/slide153.xml.rels><?xml version="1.0" encoding="UTF-8" standalone="yes"?>
<Relationships xmlns="http://schemas.openxmlformats.org/package/2006/relationships"><Relationship Id="rId3" Type="http://schemas.openxmlformats.org/officeDocument/2006/relationships/image" Target="../media/image212.emf"/><Relationship Id="rId4" Type="http://schemas.openxmlformats.org/officeDocument/2006/relationships/image" Target="../media/image213.emf"/><Relationship Id="rId5" Type="http://schemas.openxmlformats.org/officeDocument/2006/relationships/image" Target="../media/image214.emf"/><Relationship Id="rId1" Type="http://schemas.openxmlformats.org/officeDocument/2006/relationships/slideLayout" Target="../slideLayouts/slideLayout1.xml"/><Relationship Id="rId2" Type="http://schemas.openxmlformats.org/officeDocument/2006/relationships/notesSlide" Target="../notesSlides/notesSlide97.xml"/></Relationships>
</file>

<file path=ppt/slides/_rels/slide154.xml.rels><?xml version="1.0" encoding="UTF-8" standalone="yes"?>
<Relationships xmlns="http://schemas.openxmlformats.org/package/2006/relationships"><Relationship Id="rId3" Type="http://schemas.openxmlformats.org/officeDocument/2006/relationships/image" Target="../media/image215.png"/><Relationship Id="rId4" Type="http://schemas.openxmlformats.org/officeDocument/2006/relationships/image" Target="../media/image216.png"/><Relationship Id="rId5" Type="http://schemas.openxmlformats.org/officeDocument/2006/relationships/image" Target="../media/image217.png"/><Relationship Id="rId1" Type="http://schemas.openxmlformats.org/officeDocument/2006/relationships/slideLayout" Target="../slideLayouts/slideLayout1.xml"/><Relationship Id="rId2" Type="http://schemas.openxmlformats.org/officeDocument/2006/relationships/notesSlide" Target="../notesSlides/notesSlide98.xml"/></Relationships>
</file>

<file path=ppt/slides/_rels/slide155.xml.rels><?xml version="1.0" encoding="UTF-8" standalone="yes"?>
<Relationships xmlns="http://schemas.openxmlformats.org/package/2006/relationships"><Relationship Id="rId3" Type="http://schemas.openxmlformats.org/officeDocument/2006/relationships/image" Target="../media/image218.png"/><Relationship Id="rId4" Type="http://schemas.openxmlformats.org/officeDocument/2006/relationships/image" Target="../media/image219.jpeg"/><Relationship Id="rId5" Type="http://schemas.openxmlformats.org/officeDocument/2006/relationships/image" Target="../media/image220.png"/><Relationship Id="rId1" Type="http://schemas.openxmlformats.org/officeDocument/2006/relationships/slideLayout" Target="../slideLayouts/slideLayout1.xml"/><Relationship Id="rId2" Type="http://schemas.openxmlformats.org/officeDocument/2006/relationships/notesSlide" Target="../notesSlides/notesSlide99.xml"/></Relationships>
</file>

<file path=ppt/slides/_rels/slide156.xml.rels><?xml version="1.0" encoding="UTF-8" standalone="yes"?>
<Relationships xmlns="http://schemas.openxmlformats.org/package/2006/relationships"><Relationship Id="rId3" Type="http://schemas.openxmlformats.org/officeDocument/2006/relationships/image" Target="../media/image221.jpeg"/><Relationship Id="rId4" Type="http://schemas.openxmlformats.org/officeDocument/2006/relationships/image" Target="../media/image222.png"/><Relationship Id="rId1" Type="http://schemas.openxmlformats.org/officeDocument/2006/relationships/slideLayout" Target="../slideLayouts/slideLayout1.xml"/><Relationship Id="rId2" Type="http://schemas.openxmlformats.org/officeDocument/2006/relationships/notesSlide" Target="../notesSlides/notesSlide100.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1.xml"/><Relationship Id="rId3" Type="http://schemas.openxmlformats.org/officeDocument/2006/relationships/image" Target="../media/image223.png"/></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2.xml"/><Relationship Id="rId3" Type="http://schemas.openxmlformats.org/officeDocument/2006/relationships/image" Target="../media/image224.png"/></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3.xml"/><Relationship Id="rId3" Type="http://schemas.openxmlformats.org/officeDocument/2006/relationships/image" Target="../media/image2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0" y="2636912"/>
            <a:ext cx="9144000" cy="2387600"/>
          </a:xfrm>
        </p:spPr>
        <p:txBody>
          <a:bodyPr/>
          <a:lstStyle/>
          <a:p>
            <a:r>
              <a:rPr lang="es-ES_tradnl" sz="7200" b="1" dirty="0" smtClean="0">
                <a:latin typeface="Arial" charset="0"/>
                <a:ea typeface="Arial" charset="0"/>
                <a:cs typeface="Arial" charset="0"/>
              </a:rPr>
              <a:t>INFORME DE GESTIÓN 2017</a:t>
            </a:r>
            <a:endParaRPr lang="es-ES_tradnl" sz="7200" b="1" dirty="0">
              <a:latin typeface="Arial" charset="0"/>
              <a:ea typeface="Arial" charset="0"/>
              <a:cs typeface="Arial" charset="0"/>
            </a:endParaRPr>
          </a:p>
        </p:txBody>
      </p:sp>
    </p:spTree>
    <p:extLst>
      <p:ext uri="{BB962C8B-B14F-4D97-AF65-F5344CB8AC3E}">
        <p14:creationId xmlns:p14="http://schemas.microsoft.com/office/powerpoint/2010/main" val="570662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asted-image.pd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95313" y="5675313"/>
            <a:ext cx="2492375" cy="82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7651" name="pasted-image.pd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77013" y="6107113"/>
            <a:ext cx="23622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7652" name="Imagen 1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1015611">
            <a:off x="3635375" y="2635250"/>
            <a:ext cx="2986088" cy="390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Imagen 1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1090284">
            <a:off x="6208713" y="2532063"/>
            <a:ext cx="3036887" cy="452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Rectángulo 66">
            <a:extLst>
              <a:ext uri="{FF2B5EF4-FFF2-40B4-BE49-F238E27FC236}"/>
            </a:extLst>
          </p:cNvPr>
          <p:cNvSpPr/>
          <p:nvPr/>
        </p:nvSpPr>
        <p:spPr>
          <a:xfrm rot="20060870">
            <a:off x="49213" y="2435225"/>
            <a:ext cx="2538412" cy="646113"/>
          </a:xfrm>
          <a:prstGeom prst="rect">
            <a:avLst/>
          </a:prstGeom>
        </p:spPr>
        <p:txBody>
          <a:bodyPr>
            <a:spAutoFit/>
          </a:bodyPr>
          <a:lstStyle/>
          <a:p>
            <a:pPr algn="ctr" defTabSz="584200" fontAlgn="auto">
              <a:spcBef>
                <a:spcPts val="0"/>
              </a:spcBef>
              <a:spcAft>
                <a:spcPts val="0"/>
              </a:spcAft>
              <a:defRPr/>
            </a:pPr>
            <a:r>
              <a:rPr lang="es-ES" b="1" dirty="0">
                <a:solidFill>
                  <a:srgbClr val="000000"/>
                </a:solidFill>
                <a:latin typeface="+mn-lt"/>
                <a:ea typeface="+mn-ea"/>
                <a:cs typeface="+mn-cs"/>
                <a:sym typeface="Helvetica Light"/>
              </a:rPr>
              <a:t>Socialización en los Barrios</a:t>
            </a:r>
          </a:p>
        </p:txBody>
      </p:sp>
      <p:sp>
        <p:nvSpPr>
          <p:cNvPr id="69" name="Rectángulo 68">
            <a:extLst>
              <a:ext uri="{FF2B5EF4-FFF2-40B4-BE49-F238E27FC236}"/>
            </a:extLst>
          </p:cNvPr>
          <p:cNvSpPr/>
          <p:nvPr/>
        </p:nvSpPr>
        <p:spPr>
          <a:xfrm rot="20422142">
            <a:off x="3543300" y="2463800"/>
            <a:ext cx="1477963" cy="368300"/>
          </a:xfrm>
          <a:prstGeom prst="rect">
            <a:avLst/>
          </a:prstGeom>
        </p:spPr>
        <p:txBody>
          <a:bodyPr>
            <a:spAutoFit/>
          </a:bodyPr>
          <a:lstStyle/>
          <a:p>
            <a:pPr algn="ctr" defTabSz="584200" fontAlgn="auto">
              <a:spcBef>
                <a:spcPts val="0"/>
              </a:spcBef>
              <a:spcAft>
                <a:spcPts val="0"/>
              </a:spcAft>
              <a:defRPr/>
            </a:pPr>
            <a:r>
              <a:rPr lang="es-ES" b="1" dirty="0">
                <a:solidFill>
                  <a:srgbClr val="000000"/>
                </a:solidFill>
                <a:latin typeface="+mn-lt"/>
                <a:ea typeface="+mn-ea"/>
                <a:cs typeface="+mn-cs"/>
                <a:sym typeface="Helvetica Light"/>
              </a:rPr>
              <a:t>Distrito  4</a:t>
            </a:r>
          </a:p>
        </p:txBody>
      </p:sp>
      <p:sp>
        <p:nvSpPr>
          <p:cNvPr id="70" name="CuadroTexto 69">
            <a:extLst>
              <a:ext uri="{FF2B5EF4-FFF2-40B4-BE49-F238E27FC236}"/>
            </a:extLst>
          </p:cNvPr>
          <p:cNvSpPr txBox="1"/>
          <p:nvPr/>
        </p:nvSpPr>
        <p:spPr>
          <a:xfrm rot="20532926">
            <a:off x="5706235" y="2202346"/>
            <a:ext cx="2928839" cy="41036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spcFirstLastPara="1" lIns="50800" tIns="50800" rIns="50800" bIns="50800" spcCol="38100" anchor="ctr">
            <a:spAutoFit/>
          </a:bodyPr>
          <a:lstStyle/>
          <a:p>
            <a:pPr algn="ctr" defTabSz="584200" fontAlgn="auto">
              <a:spcBef>
                <a:spcPts val="0"/>
              </a:spcBef>
              <a:spcAft>
                <a:spcPts val="0"/>
              </a:spcAft>
              <a:defRPr/>
            </a:pPr>
            <a:r>
              <a:rPr lang="es-ES" b="1" dirty="0">
                <a:solidFill>
                  <a:srgbClr val="000000"/>
                </a:solidFill>
                <a:latin typeface="+mn-lt"/>
                <a:ea typeface="+mn-ea"/>
                <a:cs typeface="+mn-cs"/>
                <a:sym typeface="Helvetica Light"/>
              </a:rPr>
              <a:t>Limpieza</a:t>
            </a:r>
            <a:r>
              <a:rPr lang="es-ES" sz="2000" b="1" dirty="0">
                <a:solidFill>
                  <a:srgbClr val="000000"/>
                </a:solidFill>
                <a:latin typeface="+mn-lt"/>
                <a:ea typeface="+mn-ea"/>
                <a:cs typeface="+mn-cs"/>
                <a:sym typeface="Helvetica Light"/>
              </a:rPr>
              <a:t> de </a:t>
            </a:r>
            <a:r>
              <a:rPr lang="es-ES" b="1" dirty="0">
                <a:solidFill>
                  <a:srgbClr val="000000"/>
                </a:solidFill>
                <a:latin typeface="+mn-lt"/>
                <a:ea typeface="+mn-ea"/>
                <a:cs typeface="+mn-cs"/>
                <a:sym typeface="Helvetica Light"/>
              </a:rPr>
              <a:t>Playas</a:t>
            </a:r>
          </a:p>
        </p:txBody>
      </p:sp>
      <p:pic>
        <p:nvPicPr>
          <p:cNvPr id="27657" name="Imagen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1507234">
            <a:off x="623888" y="2792413"/>
            <a:ext cx="3349625" cy="390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2392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28675"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28676" name="CuadroTexto 1"/>
          <p:cNvSpPr txBox="1">
            <a:spLocks noChangeArrowheads="1"/>
          </p:cNvSpPr>
          <p:nvPr/>
        </p:nvSpPr>
        <p:spPr bwMode="auto">
          <a:xfrm>
            <a:off x="438150" y="1628775"/>
            <a:ext cx="8705850"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CO" altLang="es-ES"/>
              <a:t>Optimización y Mejoramiento de la prestación de servicios públicos domiciliarios de Acueducto, Alcantarillado, Aseo entre otros en el Departamento.</a:t>
            </a:r>
          </a:p>
          <a:p>
            <a:endParaRPr lang="es-CO" altLang="es-ES"/>
          </a:p>
          <a:p>
            <a:r>
              <a:rPr lang="es-CO" altLang="es-ES" b="1"/>
              <a:t>SUBPROGRAMA:  </a:t>
            </a:r>
            <a:r>
              <a:rPr lang="es-CO" altLang="es-ES"/>
              <a:t>Agua para Todos</a:t>
            </a:r>
          </a:p>
          <a:p>
            <a:endParaRPr lang="es-CO" altLang="es-ES"/>
          </a:p>
          <a:p>
            <a:r>
              <a:rPr lang="es-CO" altLang="es-ES" b="1"/>
              <a:t>PROYECTO: </a:t>
            </a:r>
            <a:r>
              <a:rPr lang="es-CO" altLang="es-ES"/>
              <a:t>Planta Desalinizadora</a:t>
            </a:r>
          </a:p>
          <a:p>
            <a:endParaRPr lang="es-CO" altLang="es-ES" b="1"/>
          </a:p>
          <a:p>
            <a:r>
              <a:rPr lang="es-CO" altLang="es-ES" b="1"/>
              <a:t>META : </a:t>
            </a:r>
            <a:r>
              <a:rPr lang="es-CO" altLang="es-ES"/>
              <a:t>Disponibilidad de Agua con producción de 75 litros x segundo</a:t>
            </a:r>
          </a:p>
          <a:p>
            <a:endParaRPr lang="es-CO" altLang="es-ES" b="1"/>
          </a:p>
          <a:p>
            <a:r>
              <a:rPr lang="es-CO" altLang="es-ES" b="1"/>
              <a:t>NUMERO DE BENEFICIARIOS: </a:t>
            </a:r>
            <a:r>
              <a:rPr lang="es-CO" altLang="es-ES"/>
              <a:t>La Comunidad de Loma y San Luis </a:t>
            </a:r>
          </a:p>
          <a:p>
            <a:endParaRPr lang="es-CO" altLang="es-ES" b="1"/>
          </a:p>
          <a:p>
            <a:r>
              <a:rPr lang="es-CO" altLang="es-ES" b="1"/>
              <a:t>Valor: </a:t>
            </a:r>
            <a:r>
              <a:rPr lang="es-ES" altLang="es-ES"/>
              <a:t>$5.000.000.000 </a:t>
            </a:r>
            <a:endParaRPr lang="es-CO" altLang="es-ES" b="1"/>
          </a:p>
          <a:p>
            <a:endParaRPr lang="es-CO" altLang="es-ES" b="1"/>
          </a:p>
          <a:p>
            <a:endParaRPr lang="es-CO" altLang="es-ES" b="1"/>
          </a:p>
          <a:p>
            <a:endParaRPr lang="es-CO" altLang="es-ES" b="1"/>
          </a:p>
          <a:p>
            <a:endParaRPr lang="es-CO" altLang="es-ES" b="1"/>
          </a:p>
          <a:p>
            <a:endParaRPr lang="es-CO" altLang="es-ES" b="1"/>
          </a:p>
          <a:p>
            <a:endParaRPr lang="es-CO" altLang="es-ES" b="1"/>
          </a:p>
        </p:txBody>
      </p:sp>
      <p:pic>
        <p:nvPicPr>
          <p:cNvPr id="28677" name="Imagen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4163" y="4452938"/>
            <a:ext cx="3311525" cy="225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63277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29699"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29700" name="CuadroTexto 1"/>
          <p:cNvSpPr txBox="1">
            <a:spLocks noChangeArrowheads="1"/>
          </p:cNvSpPr>
          <p:nvPr/>
        </p:nvSpPr>
        <p:spPr bwMode="auto">
          <a:xfrm>
            <a:off x="280988" y="1384300"/>
            <a:ext cx="8251825"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CO" altLang="es-ES"/>
              <a:t>Optimización y Mejoramiento de la prestación de servicios públicos domiciliarios de Acueducto, Alcantarillado, Aseo entre otros en el Departamento.</a:t>
            </a:r>
          </a:p>
          <a:p>
            <a:endParaRPr lang="es-CO" altLang="es-ES"/>
          </a:p>
          <a:p>
            <a:r>
              <a:rPr lang="es-CO" altLang="es-ES" b="1"/>
              <a:t>SUBPROGRAMA: </a:t>
            </a:r>
            <a:r>
              <a:rPr lang="es-CO" altLang="es-ES"/>
              <a:t>Alcantarillado</a:t>
            </a:r>
          </a:p>
          <a:p>
            <a:endParaRPr lang="es-CO" altLang="es-ES"/>
          </a:p>
          <a:p>
            <a:r>
              <a:rPr lang="es-CO" altLang="es-ES" b="1"/>
              <a:t>PROYECTO: </a:t>
            </a:r>
            <a:r>
              <a:rPr lang="es-ES" altLang="es-ES"/>
              <a:t>Construcción de la Red de Alcantarillado Sanitario Avenida Antioquia intersección con Av. Providencia</a:t>
            </a:r>
            <a:r>
              <a:rPr lang="es-CO" altLang="es-ES" b="1"/>
              <a:t>.</a:t>
            </a:r>
          </a:p>
          <a:p>
            <a:endParaRPr lang="es-CO" altLang="es-ES" b="1"/>
          </a:p>
          <a:p>
            <a:r>
              <a:rPr lang="es-CO" altLang="es-ES" b="1"/>
              <a:t>META: </a:t>
            </a:r>
            <a:r>
              <a:rPr lang="es-CO" altLang="es-ES"/>
              <a:t>Ampliar la Cobertura</a:t>
            </a:r>
          </a:p>
          <a:p>
            <a:endParaRPr lang="es-CO" altLang="es-ES"/>
          </a:p>
          <a:p>
            <a:r>
              <a:rPr lang="es-CO" altLang="es-ES" b="1"/>
              <a:t>NUMERO DE BENEFICIARIOS: </a:t>
            </a:r>
            <a:r>
              <a:rPr lang="es-CO" altLang="es-ES"/>
              <a:t>2,686.000 Habitantes</a:t>
            </a:r>
          </a:p>
          <a:p>
            <a:endParaRPr lang="es-CO" altLang="es-ES" b="1"/>
          </a:p>
          <a:p>
            <a:r>
              <a:rPr lang="es-CO" altLang="es-ES" b="1"/>
              <a:t>Valor: </a:t>
            </a:r>
            <a:r>
              <a:rPr lang="es-CO" altLang="es-ES"/>
              <a:t>750.000.000 </a:t>
            </a:r>
          </a:p>
          <a:p>
            <a:endParaRPr lang="es-CO" altLang="es-ES"/>
          </a:p>
          <a:p>
            <a:endParaRPr lang="es-CO" altLang="es-ES"/>
          </a:p>
          <a:p>
            <a:endParaRPr lang="es-CO" altLang="es-ES" b="1"/>
          </a:p>
          <a:p>
            <a:endParaRPr lang="es-CO" altLang="es-ES" b="1"/>
          </a:p>
        </p:txBody>
      </p:sp>
      <p:pic>
        <p:nvPicPr>
          <p:cNvPr id="29701" name="Imagen 4"/>
          <p:cNvPicPr>
            <a:picLocks noChangeAspect="1" noChangeArrowheads="1"/>
          </p:cNvPicPr>
          <p:nvPr/>
        </p:nvPicPr>
        <p:blipFill>
          <a:blip r:embed="rId3">
            <a:extLst>
              <a:ext uri="{28A0092B-C50C-407E-A947-70E740481C1C}">
                <a14:useLocalDpi xmlns:a14="http://schemas.microsoft.com/office/drawing/2010/main" val="0"/>
              </a:ext>
            </a:extLst>
          </a:blip>
          <a:srcRect l="53867" r="-974" b="53500"/>
          <a:stretch>
            <a:fillRect/>
          </a:stretch>
        </p:blipFill>
        <p:spPr bwMode="auto">
          <a:xfrm>
            <a:off x="6272213" y="4014788"/>
            <a:ext cx="25828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51650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0723"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0724" name="CuadroTexto 1"/>
          <p:cNvSpPr txBox="1">
            <a:spLocks noChangeArrowheads="1"/>
          </p:cNvSpPr>
          <p:nvPr/>
        </p:nvSpPr>
        <p:spPr bwMode="auto">
          <a:xfrm>
            <a:off x="179388" y="1565275"/>
            <a:ext cx="8720137" cy="480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CO" altLang="es-ES"/>
              <a:t>Optimización y Mejoramiento de la prestación de servicios públicos domiciliarios de Acueducto, Alcantarillado, Aseo entre otros en el Departamento.</a:t>
            </a:r>
          </a:p>
          <a:p>
            <a:endParaRPr lang="es-CO" altLang="es-ES"/>
          </a:p>
          <a:p>
            <a:r>
              <a:rPr lang="es-CO" altLang="es-ES" b="1"/>
              <a:t>SUBPROGRAMA: </a:t>
            </a:r>
            <a:r>
              <a:rPr lang="es-CO" altLang="es-ES"/>
              <a:t>Alcantarillado</a:t>
            </a:r>
          </a:p>
          <a:p>
            <a:endParaRPr lang="es-CO" altLang="es-ES"/>
          </a:p>
          <a:p>
            <a:r>
              <a:rPr lang="es-CO" altLang="es-ES" b="1"/>
              <a:t>PROYECTO: </a:t>
            </a:r>
            <a:r>
              <a:rPr lang="es-CO" altLang="es-ES"/>
              <a:t>Optimización de Redes 1300 M </a:t>
            </a:r>
          </a:p>
          <a:p>
            <a:r>
              <a:rPr lang="es-CO" altLang="es-ES"/>
              <a:t>Sector Hotelero (Kikiriki)</a:t>
            </a:r>
            <a:endParaRPr lang="es-CO" altLang="es-ES" b="1"/>
          </a:p>
          <a:p>
            <a:endParaRPr lang="es-CO" altLang="es-ES" b="1"/>
          </a:p>
          <a:p>
            <a:r>
              <a:rPr lang="es-CO" altLang="es-ES" b="1"/>
              <a:t>META: </a:t>
            </a:r>
            <a:r>
              <a:rPr lang="es-CO" altLang="es-ES"/>
              <a:t>Ampliar la Cobertura de Redes </a:t>
            </a:r>
          </a:p>
          <a:p>
            <a:endParaRPr lang="es-CO" altLang="es-ES"/>
          </a:p>
          <a:p>
            <a:r>
              <a:rPr lang="es-CO" altLang="es-ES" b="1"/>
              <a:t>NUMERO DE BENEFICIARIOS: </a:t>
            </a:r>
            <a:r>
              <a:rPr lang="es-CO" altLang="es-ES"/>
              <a:t>3.319.000 habitantes</a:t>
            </a:r>
          </a:p>
          <a:p>
            <a:endParaRPr lang="es-CO" altLang="es-ES" b="1"/>
          </a:p>
          <a:p>
            <a:r>
              <a:rPr lang="es-CO" altLang="es-ES" b="1"/>
              <a:t>Valor: </a:t>
            </a:r>
            <a:r>
              <a:rPr lang="es-CO" altLang="es-ES"/>
              <a:t>150.000.000</a:t>
            </a:r>
          </a:p>
          <a:p>
            <a:endParaRPr lang="es-CO" altLang="es-ES"/>
          </a:p>
          <a:p>
            <a:endParaRPr lang="es-CO" altLang="es-ES"/>
          </a:p>
          <a:p>
            <a:endParaRPr lang="es-CO" altLang="es-ES" b="1"/>
          </a:p>
          <a:p>
            <a:endParaRPr lang="es-CO" altLang="es-ES" b="1"/>
          </a:p>
        </p:txBody>
      </p:sp>
      <p:pic>
        <p:nvPicPr>
          <p:cNvPr id="30725" name="Imagen 4"/>
          <p:cNvPicPr>
            <a:picLocks noChangeAspect="1" noChangeArrowheads="1"/>
          </p:cNvPicPr>
          <p:nvPr/>
        </p:nvPicPr>
        <p:blipFill>
          <a:blip r:embed="rId3">
            <a:extLst>
              <a:ext uri="{28A0092B-C50C-407E-A947-70E740481C1C}">
                <a14:useLocalDpi xmlns:a14="http://schemas.microsoft.com/office/drawing/2010/main" val="0"/>
              </a:ext>
            </a:extLst>
          </a:blip>
          <a:srcRect l="-584" r="52370" b="51883"/>
          <a:stretch>
            <a:fillRect/>
          </a:stretch>
        </p:blipFill>
        <p:spPr bwMode="auto">
          <a:xfrm>
            <a:off x="6084888" y="4076700"/>
            <a:ext cx="2879725" cy="229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31596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1747"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1748" name="CuadroTexto 1"/>
          <p:cNvSpPr txBox="1">
            <a:spLocks noChangeArrowheads="1"/>
          </p:cNvSpPr>
          <p:nvPr/>
        </p:nvSpPr>
        <p:spPr bwMode="auto">
          <a:xfrm>
            <a:off x="250825" y="1341438"/>
            <a:ext cx="8612188" cy="535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CO" altLang="es-ES"/>
              <a:t>Optimización y Mejoramiento de la prestación de servicios públicos domiciliarios de Acueducto, Alcantarillado, Aseo entre otros en el Departamento.</a:t>
            </a:r>
          </a:p>
          <a:p>
            <a:endParaRPr lang="es-CO" altLang="es-ES"/>
          </a:p>
          <a:p>
            <a:r>
              <a:rPr lang="es-CO" altLang="es-ES" b="1"/>
              <a:t>SUBPROGRAMA:</a:t>
            </a:r>
            <a:r>
              <a:rPr lang="es-CO" altLang="es-ES"/>
              <a:t> Agua para Todos</a:t>
            </a:r>
            <a:endParaRPr lang="es-CO" altLang="es-ES" b="1"/>
          </a:p>
          <a:p>
            <a:endParaRPr lang="es-CO" altLang="es-ES"/>
          </a:p>
          <a:p>
            <a:r>
              <a:rPr lang="es-CO" altLang="es-ES" b="1"/>
              <a:t>PROYECTO:</a:t>
            </a:r>
            <a:r>
              <a:rPr lang="es-CO" altLang="es-ES">
                <a:latin typeface="Calibri" charset="0"/>
                <a:ea typeface="Times New Roman" charset="0"/>
                <a:cs typeface="Times New Roman" charset="0"/>
              </a:rPr>
              <a:t> </a:t>
            </a:r>
            <a:r>
              <a:rPr lang="es-CO" altLang="es-ES"/>
              <a:t>Implementación Plan de Gestión Social</a:t>
            </a:r>
          </a:p>
          <a:p>
            <a:endParaRPr lang="es-CO" altLang="es-ES" b="1"/>
          </a:p>
          <a:p>
            <a:r>
              <a:rPr lang="es-CO" altLang="es-ES" b="1"/>
              <a:t>META: </a:t>
            </a:r>
            <a:r>
              <a:rPr lang="es-CO" altLang="es-ES"/>
              <a:t>Formar Niños y Niñas de los diferentes departamentos para que puedan emprender acciones de protección del agua en su región.</a:t>
            </a:r>
          </a:p>
          <a:p>
            <a:endParaRPr lang="es-CO" altLang="es-ES"/>
          </a:p>
          <a:p>
            <a:r>
              <a:rPr lang="es-CO" altLang="es-ES" b="1"/>
              <a:t>NUMERO DE BENEFICIARIOS: </a:t>
            </a:r>
            <a:r>
              <a:rPr lang="es-CO" altLang="es-ES"/>
              <a:t>200</a:t>
            </a:r>
            <a:r>
              <a:rPr lang="es-CO" altLang="es-ES" b="1"/>
              <a:t> </a:t>
            </a:r>
            <a:r>
              <a:rPr lang="es-CO" altLang="es-ES"/>
              <a:t>Estudiantes miembros de los clubes defensores del agua de los colegios, Natania, El Carmelo, Brooks Hill, El Industrial, Adventista, y Bautista de la loma.</a:t>
            </a:r>
          </a:p>
          <a:p>
            <a:endParaRPr lang="es-CO" altLang="es-ES"/>
          </a:p>
          <a:p>
            <a:r>
              <a:rPr lang="es-CO" altLang="es-ES" b="1"/>
              <a:t>Valor: </a:t>
            </a:r>
            <a:r>
              <a:rPr lang="es-CO" altLang="es-ES"/>
              <a:t>0</a:t>
            </a:r>
          </a:p>
          <a:p>
            <a:endParaRPr lang="es-CO" altLang="es-ES"/>
          </a:p>
          <a:p>
            <a:endParaRPr lang="es-CO" altLang="es-ES"/>
          </a:p>
          <a:p>
            <a:endParaRPr lang="es-CO" altLang="es-ES" b="1"/>
          </a:p>
          <a:p>
            <a:endParaRPr lang="es-CO" altLang="es-ES" b="1"/>
          </a:p>
        </p:txBody>
      </p:sp>
      <p:pic>
        <p:nvPicPr>
          <p:cNvPr id="31749" name="Imagen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4729163"/>
            <a:ext cx="2601913" cy="195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53030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2771"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2772" name="CuadroTexto 1"/>
          <p:cNvSpPr txBox="1">
            <a:spLocks noChangeArrowheads="1"/>
          </p:cNvSpPr>
          <p:nvPr/>
        </p:nvSpPr>
        <p:spPr bwMode="auto">
          <a:xfrm>
            <a:off x="250825" y="1341438"/>
            <a:ext cx="8612188"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 Prevención Frente al Cambio Climático </a:t>
            </a:r>
            <a:endParaRPr lang="es-CO" altLang="es-ES"/>
          </a:p>
          <a:p>
            <a:endParaRPr lang="es-CO" altLang="es-ES"/>
          </a:p>
          <a:p>
            <a:r>
              <a:rPr lang="es-CO" altLang="es-ES" b="1"/>
              <a:t>SUBPROGRAMA:</a:t>
            </a:r>
            <a:r>
              <a:rPr lang="es-CO" altLang="es-ES"/>
              <a:t> </a:t>
            </a:r>
            <a:r>
              <a:rPr lang="es-ES" altLang="es-CO"/>
              <a:t>El cambio climático a todos nos afecta</a:t>
            </a:r>
            <a:endParaRPr lang="es-CO" altLang="es-ES"/>
          </a:p>
          <a:p>
            <a:endParaRPr lang="es-CO" altLang="es-ES"/>
          </a:p>
          <a:p>
            <a:r>
              <a:rPr lang="es-CO" altLang="es-ES" b="1"/>
              <a:t>PROYECTO:</a:t>
            </a:r>
            <a:r>
              <a:rPr lang="es-CO" altLang="es-ES">
                <a:latin typeface="Calibri" charset="0"/>
                <a:ea typeface="Times New Roman" charset="0"/>
                <a:cs typeface="Times New Roman" charset="0"/>
              </a:rPr>
              <a:t> </a:t>
            </a:r>
            <a:r>
              <a:rPr lang="es-ES" altLang="es-CO"/>
              <a:t>Gestión de Prevención de Riesgo y Adaptación al Cambio Climático en el Proceso de Ordenamiento Territorial</a:t>
            </a:r>
            <a:endParaRPr lang="es-CO" altLang="es-CO"/>
          </a:p>
          <a:p>
            <a:endParaRPr lang="es-CO" altLang="es-ES"/>
          </a:p>
          <a:p>
            <a:r>
              <a:rPr lang="es-CO" altLang="es-ES" b="1"/>
              <a:t>META: </a:t>
            </a:r>
            <a:r>
              <a:rPr lang="es-CO" altLang="es-ES"/>
              <a:t>D</a:t>
            </a:r>
            <a:r>
              <a:rPr lang="es-ES" altLang="es-CO"/>
              <a:t>iagnóstico y la ejecución de actividades encaminadas a contrarrestar los efectos del cambio climático en el Archipiélago,</a:t>
            </a:r>
          </a:p>
          <a:p>
            <a:endParaRPr lang="es-CO" altLang="es-ES"/>
          </a:p>
          <a:p>
            <a:r>
              <a:rPr lang="es-CO" altLang="es-ES" b="1"/>
              <a:t>NUMERO DE BENEFICIARIOS: </a:t>
            </a:r>
            <a:r>
              <a:rPr lang="es-CO" altLang="es-ES"/>
              <a:t>Toda la población de la Isla</a:t>
            </a:r>
          </a:p>
          <a:p>
            <a:endParaRPr lang="es-CO" altLang="es-ES"/>
          </a:p>
          <a:p>
            <a:r>
              <a:rPr lang="es-CO" altLang="es-ES" b="1"/>
              <a:t>Valor: </a:t>
            </a:r>
            <a:r>
              <a:rPr lang="es-CO" altLang="es-CO"/>
              <a:t>Cuatrocientos Millones de Pesos ($ 400.000.000) M/Cte.</a:t>
            </a:r>
            <a:endParaRPr lang="es-CO" altLang="es-ES"/>
          </a:p>
          <a:p>
            <a:endParaRPr lang="es-CO" altLang="es-ES"/>
          </a:p>
          <a:p>
            <a:endParaRPr lang="es-CO" altLang="es-ES"/>
          </a:p>
          <a:p>
            <a:endParaRPr lang="es-CO" altLang="es-ES" b="1"/>
          </a:p>
          <a:p>
            <a:endParaRPr lang="es-CO" altLang="es-ES" b="1"/>
          </a:p>
        </p:txBody>
      </p:sp>
    </p:spTree>
    <p:extLst>
      <p:ext uri="{BB962C8B-B14F-4D97-AF65-F5344CB8AC3E}">
        <p14:creationId xmlns:p14="http://schemas.microsoft.com/office/powerpoint/2010/main" val="10456209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3795"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3796" name="CuadroTexto 1"/>
          <p:cNvSpPr txBox="1">
            <a:spLocks noChangeArrowheads="1"/>
          </p:cNvSpPr>
          <p:nvPr/>
        </p:nvSpPr>
        <p:spPr bwMode="auto">
          <a:xfrm>
            <a:off x="250825" y="1341438"/>
            <a:ext cx="8612188"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Mares, Costas y Playas + Conservadas </a:t>
            </a:r>
            <a:endParaRPr lang="es-CO" altLang="es-ES"/>
          </a:p>
          <a:p>
            <a:endParaRPr lang="es-CO" altLang="es-ES"/>
          </a:p>
          <a:p>
            <a:r>
              <a:rPr lang="es-CO" altLang="es-ES" b="1"/>
              <a:t>SUBPROGRAMA:</a:t>
            </a:r>
            <a:r>
              <a:rPr lang="es-CO" altLang="es-ES"/>
              <a:t> </a:t>
            </a:r>
            <a:r>
              <a:rPr lang="es-CO" altLang="es-CO"/>
              <a:t>Ecosistemas estratégicos + Conservados </a:t>
            </a:r>
          </a:p>
          <a:p>
            <a:endParaRPr lang="es-CO" altLang="es-ES"/>
          </a:p>
          <a:p>
            <a:r>
              <a:rPr lang="es-CO" altLang="es-ES" b="1"/>
              <a:t>PROYECTO:</a:t>
            </a:r>
            <a:r>
              <a:rPr lang="es-CO" altLang="es-ES">
                <a:latin typeface="Calibri" charset="0"/>
                <a:ea typeface="Times New Roman" charset="0"/>
                <a:cs typeface="Times New Roman" charset="0"/>
              </a:rPr>
              <a:t> </a:t>
            </a:r>
            <a:r>
              <a:rPr lang="es-ES" altLang="es-CO"/>
              <a:t>Actividades de limpieza de fondos marinos con fines de restauración ecosistémica</a:t>
            </a:r>
            <a:endParaRPr lang="es-CO" altLang="es-CO"/>
          </a:p>
          <a:p>
            <a:endParaRPr lang="es-CO" altLang="es-ES"/>
          </a:p>
          <a:p>
            <a:pPr algn="just"/>
            <a:r>
              <a:rPr lang="es-CO" altLang="es-ES" b="1"/>
              <a:t>META: </a:t>
            </a:r>
            <a:r>
              <a:rPr lang="es-CO" altLang="es-CO"/>
              <a:t>Jornadas de extracción de residuos sólidos sumergidos. Talleres de sensibilización y educación ambiental a instituciones educativas</a:t>
            </a:r>
          </a:p>
          <a:p>
            <a:endParaRPr lang="es-CO" altLang="es-ES"/>
          </a:p>
          <a:p>
            <a:r>
              <a:rPr lang="es-CO" altLang="es-ES" b="1"/>
              <a:t>NUMERO DE BENEFICIARIOS: </a:t>
            </a:r>
            <a:r>
              <a:rPr lang="es-CO" altLang="es-ES"/>
              <a:t>Toda la población de la Isla</a:t>
            </a:r>
          </a:p>
          <a:p>
            <a:endParaRPr lang="es-CO" altLang="es-ES"/>
          </a:p>
          <a:p>
            <a:r>
              <a:rPr lang="es-CO" altLang="es-ES" b="1"/>
              <a:t>Valor: </a:t>
            </a:r>
            <a:r>
              <a:rPr lang="es-ES" altLang="es-CO"/>
              <a:t>Cuarenta y cinco millones novecientos veintidós ciento cuarenta y nueve mil pesos ($ 45’922.149.00) m/cte.</a:t>
            </a:r>
            <a:endParaRPr lang="es-CO" altLang="es-ES"/>
          </a:p>
          <a:p>
            <a:endParaRPr lang="es-CO" altLang="es-ES"/>
          </a:p>
          <a:p>
            <a:endParaRPr lang="es-CO" altLang="es-ES" b="1"/>
          </a:p>
          <a:p>
            <a:endParaRPr lang="es-CO" altLang="es-ES" b="1"/>
          </a:p>
        </p:txBody>
      </p:sp>
      <p:pic>
        <p:nvPicPr>
          <p:cNvPr id="33797" name="Picture 5" descr="thumbnail_20170914_104002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163" y="5380038"/>
            <a:ext cx="2755900"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8" name="Picture 6" descr="thumbnail_20170827_114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9025" y="5387975"/>
            <a:ext cx="2262188" cy="127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6654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4819"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4820" name="CuadroTexto 1"/>
          <p:cNvSpPr txBox="1">
            <a:spLocks noChangeArrowheads="1"/>
          </p:cNvSpPr>
          <p:nvPr/>
        </p:nvSpPr>
        <p:spPr bwMode="auto">
          <a:xfrm>
            <a:off x="250825" y="1341438"/>
            <a:ext cx="8612188"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Mares, Costas y Playas + Conservadas </a:t>
            </a:r>
            <a:endParaRPr lang="es-CO" altLang="es-ES"/>
          </a:p>
          <a:p>
            <a:endParaRPr lang="es-CO" altLang="es-ES"/>
          </a:p>
          <a:p>
            <a:r>
              <a:rPr lang="es-CO" altLang="es-ES" b="1"/>
              <a:t>SUBPROGRAMA:</a:t>
            </a:r>
            <a:r>
              <a:rPr lang="es-CO" altLang="es-ES"/>
              <a:t> </a:t>
            </a:r>
            <a:r>
              <a:rPr lang="es-CO" altLang="es-CO"/>
              <a:t>Ecosistemas estratégicos + Conservados </a:t>
            </a:r>
          </a:p>
          <a:p>
            <a:endParaRPr lang="es-CO" altLang="es-ES"/>
          </a:p>
          <a:p>
            <a:pPr algn="just"/>
            <a:r>
              <a:rPr lang="es-CO" altLang="es-ES" b="1"/>
              <a:t>PROYECTO:</a:t>
            </a:r>
            <a:r>
              <a:rPr lang="es-CO" altLang="es-ES">
                <a:latin typeface="Calibri" charset="0"/>
                <a:ea typeface="Times New Roman" charset="0"/>
                <a:cs typeface="Times New Roman" charset="0"/>
              </a:rPr>
              <a:t> </a:t>
            </a:r>
            <a:r>
              <a:rPr lang="es-ES" altLang="es-CO"/>
              <a:t>Restauración y sensibilización ambiental en los ecosistemas estratégicos en la reserva de biosfera Sea Flower</a:t>
            </a:r>
            <a:endParaRPr lang="es-CO" altLang="es-CO"/>
          </a:p>
          <a:p>
            <a:endParaRPr lang="es-CO" altLang="es-ES"/>
          </a:p>
          <a:p>
            <a:pPr algn="just"/>
            <a:r>
              <a:rPr lang="es-CO" altLang="es-ES" b="1"/>
              <a:t>META: </a:t>
            </a:r>
            <a:r>
              <a:rPr lang="es-ES" altLang="es-CO"/>
              <a:t>Implementar acciones para la restauración de ecosistemas estratégicos importantes para la conservación del recurso hídrico y la biodiversidad en la isla de San Andrés</a:t>
            </a:r>
            <a:endParaRPr lang="es-CO" altLang="es-CO"/>
          </a:p>
          <a:p>
            <a:endParaRPr lang="es-CO" altLang="es-ES"/>
          </a:p>
          <a:p>
            <a:r>
              <a:rPr lang="es-CO" altLang="es-ES" b="1"/>
              <a:t>NUMERO DE BENEFICIARIOS: </a:t>
            </a:r>
            <a:r>
              <a:rPr lang="es-CO" altLang="es-ES"/>
              <a:t>Toda la población de la Isla</a:t>
            </a:r>
          </a:p>
          <a:p>
            <a:endParaRPr lang="es-CO" altLang="es-ES"/>
          </a:p>
          <a:p>
            <a:r>
              <a:rPr lang="es-CO" altLang="es-ES" b="1"/>
              <a:t>Valor: </a:t>
            </a:r>
            <a:r>
              <a:rPr lang="es-ES" altLang="es-CO"/>
              <a:t>Doscientos millones de pesos ($ 200.000.000) m/cte</a:t>
            </a:r>
            <a:endParaRPr lang="es-CO" altLang="es-ES"/>
          </a:p>
          <a:p>
            <a:endParaRPr lang="es-CO" altLang="es-ES" b="1"/>
          </a:p>
          <a:p>
            <a:endParaRPr lang="es-CO" altLang="es-ES" b="1"/>
          </a:p>
        </p:txBody>
      </p:sp>
    </p:spTree>
    <p:extLst>
      <p:ext uri="{BB962C8B-B14F-4D97-AF65-F5344CB8AC3E}">
        <p14:creationId xmlns:p14="http://schemas.microsoft.com/office/powerpoint/2010/main" val="20131944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5843"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1988" name="CuadroTexto 1">
            <a:extLst>
              <a:ext uri="{FF2B5EF4-FFF2-40B4-BE49-F238E27FC236}"/>
            </a:extLst>
          </p:cNvPr>
          <p:cNvSpPr txBox="1">
            <a:spLocks noChangeArrowheads="1"/>
          </p:cNvSpPr>
          <p:nvPr/>
        </p:nvSpPr>
        <p:spPr bwMode="auto">
          <a:xfrm>
            <a:off x="250825" y="1341438"/>
            <a:ext cx="8612188" cy="4247317"/>
          </a:xfrm>
          <a:prstGeom prst="rect">
            <a:avLst/>
          </a:prstGeom>
          <a:noFill/>
          <a:ln>
            <a:noFill/>
          </a:ln>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s-CO" altLang="es-ES" b="1" dirty="0">
                <a:ea typeface="+mn-ea"/>
              </a:rPr>
              <a:t>PROGRAMA: </a:t>
            </a:r>
            <a:r>
              <a:rPr lang="es-ES" altLang="es-CO" dirty="0">
                <a:ea typeface="+mn-ea"/>
              </a:rPr>
              <a:t>+ Gestión menos residuos</a:t>
            </a:r>
            <a:endParaRPr lang="es-CO" altLang="es-ES" dirty="0">
              <a:ea typeface="+mn-ea"/>
            </a:endParaRPr>
          </a:p>
          <a:p>
            <a:pPr>
              <a:defRPr/>
            </a:pPr>
            <a:endParaRPr lang="es-CO" altLang="es-ES" dirty="0">
              <a:ea typeface="+mn-ea"/>
            </a:endParaRPr>
          </a:p>
          <a:p>
            <a:pPr>
              <a:defRPr/>
            </a:pPr>
            <a:r>
              <a:rPr lang="es-CO" altLang="es-ES" b="1" dirty="0">
                <a:ea typeface="+mn-ea"/>
              </a:rPr>
              <a:t>SUBPROGRAMA:</a:t>
            </a:r>
            <a:r>
              <a:rPr lang="es-CO" altLang="es-ES" dirty="0">
                <a:ea typeface="+mn-ea"/>
              </a:rPr>
              <a:t> </a:t>
            </a:r>
            <a:r>
              <a:rPr lang="es-CO" altLang="es-CO" dirty="0">
                <a:ea typeface="+mn-ea"/>
              </a:rPr>
              <a:t>PGIRS</a:t>
            </a:r>
          </a:p>
          <a:p>
            <a:pPr>
              <a:defRPr/>
            </a:pPr>
            <a:endParaRPr lang="es-CO" altLang="es-ES" dirty="0">
              <a:ea typeface="+mn-ea"/>
            </a:endParaRPr>
          </a:p>
          <a:p>
            <a:pPr algn="just">
              <a:defRPr/>
            </a:pPr>
            <a:r>
              <a:rPr lang="es-CO" altLang="es-ES" b="1" dirty="0">
                <a:ea typeface="+mn-ea"/>
              </a:rPr>
              <a:t>PROYECTO:</a:t>
            </a:r>
            <a:r>
              <a:rPr lang="es-CO" altLang="es-ES" dirty="0">
                <a:latin typeface="Calibri" panose="020F0502020204030204" pitchFamily="34" charset="0"/>
                <a:ea typeface="+mn-ea"/>
                <a:cs typeface="Times New Roman" panose="02020603050405020304" pitchFamily="18" charset="0"/>
              </a:rPr>
              <a:t> </a:t>
            </a:r>
            <a:r>
              <a:rPr lang="es-ES" dirty="0">
                <a:ea typeface="+mn-ea"/>
              </a:rPr>
              <a:t>Limpieza de playas costeras y ribereñas en zona rural</a:t>
            </a:r>
            <a:endParaRPr lang="es-CO" altLang="es-CO" dirty="0">
              <a:ea typeface="+mn-ea"/>
            </a:endParaRPr>
          </a:p>
          <a:p>
            <a:pPr>
              <a:defRPr/>
            </a:pPr>
            <a:endParaRPr lang="es-CO" altLang="es-ES" dirty="0">
              <a:ea typeface="+mn-ea"/>
            </a:endParaRPr>
          </a:p>
          <a:p>
            <a:pPr algn="just">
              <a:defRPr/>
            </a:pPr>
            <a:r>
              <a:rPr lang="es-CO" altLang="es-ES" b="1" dirty="0">
                <a:ea typeface="+mn-ea"/>
              </a:rPr>
              <a:t>META: </a:t>
            </a:r>
            <a:r>
              <a:rPr lang="es-ES" altLang="es-CO" dirty="0">
                <a:ea typeface="+mn-ea"/>
              </a:rPr>
              <a:t>Implementar acciones para </a:t>
            </a:r>
            <a:r>
              <a:rPr lang="es-CO" altLang="es-CO" dirty="0">
                <a:ea typeface="+mn-ea"/>
              </a:rPr>
              <a:t>asegurar la limpieza y mantenimiento de playas rurales y de los cayos Hannes Cay y El Acuario</a:t>
            </a:r>
          </a:p>
          <a:p>
            <a:pPr>
              <a:defRPr/>
            </a:pPr>
            <a:endParaRPr lang="es-CO" altLang="es-ES" dirty="0">
              <a:ea typeface="+mn-ea"/>
            </a:endParaRPr>
          </a:p>
          <a:p>
            <a:pPr>
              <a:defRPr/>
            </a:pPr>
            <a:r>
              <a:rPr lang="es-CO" altLang="es-ES" b="1" dirty="0">
                <a:ea typeface="+mn-ea"/>
              </a:rPr>
              <a:t>NUMERO DE BENEFICIARIOS: </a:t>
            </a:r>
            <a:r>
              <a:rPr lang="es-CO" altLang="es-ES" dirty="0">
                <a:ea typeface="+mn-ea"/>
              </a:rPr>
              <a:t>Toda la población de la Isla</a:t>
            </a:r>
          </a:p>
          <a:p>
            <a:pPr>
              <a:defRPr/>
            </a:pPr>
            <a:endParaRPr lang="es-CO" altLang="es-ES" dirty="0">
              <a:ea typeface="+mn-ea"/>
            </a:endParaRPr>
          </a:p>
          <a:p>
            <a:pPr>
              <a:defRPr/>
            </a:pPr>
            <a:r>
              <a:rPr lang="es-CO" altLang="es-ES" dirty="0">
                <a:ea typeface="+mn-ea"/>
              </a:rPr>
              <a:t>Valor: </a:t>
            </a:r>
            <a:r>
              <a:rPr lang="es-ES" altLang="es-CO" dirty="0">
                <a:ea typeface="+mn-ea"/>
              </a:rPr>
              <a:t>Doscientos ochenta y cuatro millones setecientos ochenta cinco mil setecientos pesos ($ 284.785.780) m/</a:t>
            </a:r>
            <a:r>
              <a:rPr lang="es-ES" altLang="es-CO" dirty="0" err="1">
                <a:ea typeface="+mn-ea"/>
              </a:rPr>
              <a:t>cte</a:t>
            </a:r>
            <a:endParaRPr lang="es-CO" altLang="es-ES" dirty="0">
              <a:ea typeface="+mn-ea"/>
            </a:endParaRPr>
          </a:p>
          <a:p>
            <a:pPr>
              <a:defRPr/>
            </a:pPr>
            <a:endParaRPr lang="es-CO" altLang="es-ES" b="1" dirty="0">
              <a:highlight>
                <a:srgbClr val="FFFF00"/>
              </a:highlight>
              <a:ea typeface="+mn-ea"/>
            </a:endParaRPr>
          </a:p>
          <a:p>
            <a:pPr>
              <a:defRPr/>
            </a:pPr>
            <a:endParaRPr lang="es-CO" altLang="es-ES" b="1" dirty="0">
              <a:ea typeface="+mn-ea"/>
            </a:endParaRPr>
          </a:p>
        </p:txBody>
      </p:sp>
      <p:pic>
        <p:nvPicPr>
          <p:cNvPr id="35845" name="Picture 3" descr="IMG-20171120-WA00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225" y="4953000"/>
            <a:ext cx="1920875" cy="1439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5846" name="Picture 4" descr="IMG-20171120-WA003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9988" y="4953000"/>
            <a:ext cx="1920875" cy="1439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3" name="Imagen 12" descr="C:\Users\Usuario\Desktop\dairo\IMG-20170621-WA0001.jpg">
            <a:extLst>
              <a:ext uri="{FF2B5EF4-FFF2-40B4-BE49-F238E27FC236}"/>
            </a:extLst>
          </p:cNvPr>
          <p:cNvPicPr>
            <a:picLocks noChangeAspect="1"/>
          </p:cNvPicPr>
          <p:nvPr/>
        </p:nvPicPr>
        <p:blipFill>
          <a:blip r:embed="rId5"/>
          <a:srcRect/>
          <a:stretch>
            <a:fillRect/>
          </a:stretch>
        </p:blipFill>
        <p:spPr bwMode="auto">
          <a:xfrm>
            <a:off x="6934200" y="4868863"/>
            <a:ext cx="1011238" cy="1800225"/>
          </a:xfrm>
          <a:prstGeom prst="rect">
            <a:avLst/>
          </a:prstGeom>
          <a:noFill/>
          <a:ln>
            <a:solidFill>
              <a:schemeClr val="tx1">
                <a:lumMod val="50000"/>
                <a:lumOff val="50000"/>
              </a:schemeClr>
            </a:solidFill>
          </a:ln>
        </p:spPr>
      </p:pic>
      <p:pic>
        <p:nvPicPr>
          <p:cNvPr id="14" name="Imagen 13" descr="C:\Users\Usuario\Desktop\dairo\IMG-20170621-WA0005.jpg">
            <a:extLst>
              <a:ext uri="{FF2B5EF4-FFF2-40B4-BE49-F238E27FC236}"/>
            </a:extLst>
          </p:cNvPr>
          <p:cNvPicPr>
            <a:picLocks noChangeAspect="1"/>
          </p:cNvPicPr>
          <p:nvPr/>
        </p:nvPicPr>
        <p:blipFill>
          <a:blip r:embed="rId6"/>
          <a:srcRect/>
          <a:stretch>
            <a:fillRect/>
          </a:stretch>
        </p:blipFill>
        <p:spPr bwMode="auto">
          <a:xfrm>
            <a:off x="4654550" y="4886325"/>
            <a:ext cx="1012825" cy="1798638"/>
          </a:xfrm>
          <a:prstGeom prst="rect">
            <a:avLst/>
          </a:prstGeom>
          <a:noFill/>
          <a:ln>
            <a:solidFill>
              <a:schemeClr val="tx1">
                <a:lumMod val="50000"/>
                <a:lumOff val="50000"/>
              </a:schemeClr>
            </a:solidFill>
          </a:ln>
        </p:spPr>
      </p:pic>
      <p:pic>
        <p:nvPicPr>
          <p:cNvPr id="15" name="Imagen 14" descr="C:\Users\Usuario\Desktop\dairo\IMG-20170621-WA0007.jpg">
            <a:extLst>
              <a:ext uri="{FF2B5EF4-FFF2-40B4-BE49-F238E27FC236}"/>
            </a:extLst>
          </p:cNvPr>
          <p:cNvPicPr>
            <a:picLocks noChangeAspect="1"/>
          </p:cNvPicPr>
          <p:nvPr/>
        </p:nvPicPr>
        <p:blipFill>
          <a:blip r:embed="rId7"/>
          <a:srcRect/>
          <a:stretch>
            <a:fillRect/>
          </a:stretch>
        </p:blipFill>
        <p:spPr bwMode="auto">
          <a:xfrm>
            <a:off x="5815013" y="4886325"/>
            <a:ext cx="1012825" cy="1798638"/>
          </a:xfrm>
          <a:prstGeom prst="rect">
            <a:avLst/>
          </a:prstGeom>
          <a:noFill/>
          <a:ln>
            <a:solidFill>
              <a:schemeClr val="tx1">
                <a:lumMod val="50000"/>
                <a:lumOff val="50000"/>
              </a:schemeClr>
            </a:solidFill>
          </a:ln>
        </p:spPr>
      </p:pic>
    </p:spTree>
    <p:extLst>
      <p:ext uri="{BB962C8B-B14F-4D97-AF65-F5344CB8AC3E}">
        <p14:creationId xmlns:p14="http://schemas.microsoft.com/office/powerpoint/2010/main" val="93626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6867"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6868" name="CuadroTexto 1"/>
          <p:cNvSpPr txBox="1">
            <a:spLocks noChangeArrowheads="1"/>
          </p:cNvSpPr>
          <p:nvPr/>
        </p:nvSpPr>
        <p:spPr bwMode="auto">
          <a:xfrm>
            <a:off x="250825" y="1341438"/>
            <a:ext cx="8612188" cy="3694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 Gestión menos residuos</a:t>
            </a:r>
            <a:endParaRPr lang="es-CO" altLang="es-ES"/>
          </a:p>
          <a:p>
            <a:endParaRPr lang="es-CO" altLang="es-ES"/>
          </a:p>
          <a:p>
            <a:r>
              <a:rPr lang="es-CO" altLang="es-ES" b="1"/>
              <a:t>SUBPROGRAMA:</a:t>
            </a:r>
            <a:r>
              <a:rPr lang="es-CO" altLang="es-ES"/>
              <a:t> </a:t>
            </a:r>
            <a:r>
              <a:rPr lang="es-CO" altLang="es-CO"/>
              <a:t>PGIRS</a:t>
            </a:r>
          </a:p>
          <a:p>
            <a:endParaRPr lang="es-CO" altLang="es-ES"/>
          </a:p>
          <a:p>
            <a:pPr algn="just"/>
            <a:r>
              <a:rPr lang="es-CO" altLang="es-ES" b="1"/>
              <a:t>PROYECTO:</a:t>
            </a:r>
            <a:r>
              <a:rPr lang="es-CO" altLang="es-ES">
                <a:latin typeface="Calibri" charset="0"/>
                <a:ea typeface="Times New Roman" charset="0"/>
                <a:cs typeface="Times New Roman" charset="0"/>
              </a:rPr>
              <a:t> </a:t>
            </a:r>
            <a:r>
              <a:rPr lang="es-ES" altLang="es-ES_tradnl"/>
              <a:t>Gestión De Residuos Sólidos Especiales</a:t>
            </a:r>
            <a:endParaRPr lang="es-CO" altLang="es-CO"/>
          </a:p>
          <a:p>
            <a:endParaRPr lang="es-CO" altLang="es-ES"/>
          </a:p>
          <a:p>
            <a:pPr algn="just"/>
            <a:r>
              <a:rPr lang="es-CO" altLang="es-ES" b="1"/>
              <a:t>META: </a:t>
            </a:r>
            <a:r>
              <a:rPr lang="es-CO" altLang="es-ES"/>
              <a:t>Retiro de residuos especiales de la Isla y su disposición final</a:t>
            </a:r>
            <a:endParaRPr lang="es-CO" altLang="es-CO"/>
          </a:p>
          <a:p>
            <a:endParaRPr lang="es-CO" altLang="es-ES"/>
          </a:p>
          <a:p>
            <a:r>
              <a:rPr lang="es-CO" altLang="es-ES" b="1"/>
              <a:t>NUMERO DE BENEFICIARIOS: </a:t>
            </a:r>
            <a:r>
              <a:rPr lang="es-CO" altLang="es-ES"/>
              <a:t>Toda la población de la Isla</a:t>
            </a:r>
          </a:p>
          <a:p>
            <a:endParaRPr lang="es-CO" altLang="es-ES"/>
          </a:p>
          <a:p>
            <a:r>
              <a:rPr lang="es-CO" altLang="es-ES"/>
              <a:t>Valor: </a:t>
            </a:r>
            <a:r>
              <a:rPr lang="es-ES" altLang="es-ES"/>
              <a:t>Ciento setenta y cuatro millones ochocientos doce mil doscientos ocho pesos</a:t>
            </a:r>
            <a:r>
              <a:rPr lang="es-ES" altLang="es-CO"/>
              <a:t> ($ 174.812.208) m/cte</a:t>
            </a:r>
            <a:endParaRPr lang="es-CO" altLang="es-ES"/>
          </a:p>
          <a:p>
            <a:endParaRPr lang="es-CO" altLang="es-ES" b="1"/>
          </a:p>
        </p:txBody>
      </p:sp>
      <p:pic>
        <p:nvPicPr>
          <p:cNvPr id="3686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5073650"/>
            <a:ext cx="2043113"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43163" y="5073650"/>
            <a:ext cx="20955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7888" y="5073650"/>
            <a:ext cx="2111375" cy="150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75463" y="5073650"/>
            <a:ext cx="2152650" cy="149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91507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7891"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7892" name="CuadroTexto 1"/>
          <p:cNvSpPr txBox="1">
            <a:spLocks noChangeArrowheads="1"/>
          </p:cNvSpPr>
          <p:nvPr/>
        </p:nvSpPr>
        <p:spPr bwMode="auto">
          <a:xfrm>
            <a:off x="107950" y="1196975"/>
            <a:ext cx="6119813" cy="535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 Gestión menos residuos</a:t>
            </a:r>
            <a:endParaRPr lang="es-CO" altLang="es-ES"/>
          </a:p>
          <a:p>
            <a:endParaRPr lang="es-CO" altLang="es-ES"/>
          </a:p>
          <a:p>
            <a:r>
              <a:rPr lang="es-CO" altLang="es-ES" b="1"/>
              <a:t>SUBPROGRAMA:</a:t>
            </a:r>
            <a:r>
              <a:rPr lang="es-CO" altLang="es-ES"/>
              <a:t> </a:t>
            </a:r>
            <a:r>
              <a:rPr lang="es-CO" altLang="es-CO"/>
              <a:t>PGIRS</a:t>
            </a:r>
          </a:p>
          <a:p>
            <a:endParaRPr lang="es-CO" altLang="es-ES"/>
          </a:p>
          <a:p>
            <a:pPr algn="just"/>
            <a:r>
              <a:rPr lang="es-CO" altLang="es-ES" b="1"/>
              <a:t>PROYECTO:</a:t>
            </a:r>
            <a:r>
              <a:rPr lang="es-CO" altLang="es-ES">
                <a:latin typeface="Calibri" charset="0"/>
                <a:ea typeface="Times New Roman" charset="0"/>
                <a:cs typeface="Times New Roman" charset="0"/>
              </a:rPr>
              <a:t> R</a:t>
            </a:r>
            <a:r>
              <a:rPr lang="es-CO" altLang="es-CO"/>
              <a:t>ecolección y transporte de: a) animales muertos, b) residuos resultantes de la erradicación de puntos críticos, c) limpieza de los cayos hannes cay y el acuario, d) limpieza de playas rurales; y ejecución de actividades de acarreo adecuación, cargue y retiro de residuos en el sitio de acopio temporal denominado punto verde.</a:t>
            </a:r>
          </a:p>
          <a:p>
            <a:pPr algn="just"/>
            <a:endParaRPr lang="es-CO" altLang="es-CO"/>
          </a:p>
          <a:p>
            <a:pPr algn="just"/>
            <a:r>
              <a:rPr lang="es-CO" altLang="es-ES" b="1"/>
              <a:t>META: </a:t>
            </a:r>
            <a:r>
              <a:rPr lang="es-CO" altLang="es-CO"/>
              <a:t>Asegurar la recolección y transporte de residuos</a:t>
            </a:r>
          </a:p>
          <a:p>
            <a:endParaRPr lang="es-CO" altLang="es-ES"/>
          </a:p>
          <a:p>
            <a:r>
              <a:rPr lang="es-CO" altLang="es-ES" b="1"/>
              <a:t>NUMERO DE BENEFICIARIOS: </a:t>
            </a:r>
            <a:r>
              <a:rPr lang="es-CO" altLang="es-ES"/>
              <a:t>Toda la población de la Isla</a:t>
            </a:r>
          </a:p>
          <a:p>
            <a:endParaRPr lang="es-CO" altLang="es-ES"/>
          </a:p>
          <a:p>
            <a:r>
              <a:rPr lang="es-CO" altLang="es-ES" b="1"/>
              <a:t>Valor: </a:t>
            </a:r>
            <a:r>
              <a:rPr lang="es-CO" altLang="es-ES"/>
              <a:t>Mil trescientos veinticinco millones seiscientos veinte mil doscientos sesenta pesos </a:t>
            </a:r>
            <a:r>
              <a:rPr lang="es-ES" altLang="es-CO"/>
              <a:t>($ </a:t>
            </a:r>
            <a:r>
              <a:rPr lang="es-CO" altLang="es-CO"/>
              <a:t>1.325.620.260 </a:t>
            </a:r>
            <a:r>
              <a:rPr lang="es-ES" altLang="es-CO"/>
              <a:t>)</a:t>
            </a:r>
            <a:endParaRPr lang="es-CO" altLang="es-ES"/>
          </a:p>
        </p:txBody>
      </p:sp>
      <p:pic>
        <p:nvPicPr>
          <p:cNvPr id="10" name="Imagen 9" descr="C:\Users\Usuario\Desktop\dairo\IMG-20170621-WA0006.jpg">
            <a:extLst>
              <a:ext uri="{FF2B5EF4-FFF2-40B4-BE49-F238E27FC236}"/>
            </a:extLst>
          </p:cNvPr>
          <p:cNvPicPr/>
          <p:nvPr/>
        </p:nvPicPr>
        <p:blipFill>
          <a:blip r:embed="rId3"/>
          <a:srcRect/>
          <a:stretch>
            <a:fillRect/>
          </a:stretch>
        </p:blipFill>
        <p:spPr bwMode="auto">
          <a:xfrm>
            <a:off x="6678613" y="1244600"/>
            <a:ext cx="2349500" cy="1320800"/>
          </a:xfrm>
          <a:prstGeom prst="rect">
            <a:avLst/>
          </a:prstGeom>
          <a:noFill/>
          <a:ln>
            <a:solidFill>
              <a:schemeClr val="tx1">
                <a:lumMod val="50000"/>
                <a:lumOff val="50000"/>
              </a:schemeClr>
            </a:solidFill>
          </a:ln>
        </p:spPr>
      </p:pic>
      <p:pic>
        <p:nvPicPr>
          <p:cNvPr id="18" name="Imagen 17" descr="C:\Users\Usuario\Desktop\dairo\informe 2\IMG-20170620-WA0116.jpg">
            <a:extLst>
              <a:ext uri="{FF2B5EF4-FFF2-40B4-BE49-F238E27FC236}"/>
            </a:extLst>
          </p:cNvPr>
          <p:cNvPicPr>
            <a:picLocks noChangeAspect="1"/>
          </p:cNvPicPr>
          <p:nvPr/>
        </p:nvPicPr>
        <p:blipFill>
          <a:blip r:embed="rId4"/>
          <a:srcRect/>
          <a:stretch>
            <a:fillRect/>
          </a:stretch>
        </p:blipFill>
        <p:spPr bwMode="auto">
          <a:xfrm>
            <a:off x="6677025" y="2652713"/>
            <a:ext cx="2351088" cy="1319212"/>
          </a:xfrm>
          <a:prstGeom prst="rect">
            <a:avLst/>
          </a:prstGeom>
          <a:noFill/>
          <a:ln>
            <a:solidFill>
              <a:schemeClr val="tx1">
                <a:lumMod val="50000"/>
                <a:lumOff val="50000"/>
              </a:schemeClr>
            </a:solidFill>
          </a:ln>
        </p:spPr>
      </p:pic>
      <p:pic>
        <p:nvPicPr>
          <p:cNvPr id="25" name="Imagen 24" descr="C:\Users\Usuario\Desktop\dairo\informe 2\IMG-20170620-WA0111.jpg">
            <a:extLst>
              <a:ext uri="{FF2B5EF4-FFF2-40B4-BE49-F238E27FC236}"/>
            </a:extLst>
          </p:cNvPr>
          <p:cNvPicPr>
            <a:picLocks noChangeAspect="1"/>
          </p:cNvPicPr>
          <p:nvPr/>
        </p:nvPicPr>
        <p:blipFill>
          <a:blip r:embed="rId5"/>
          <a:srcRect/>
          <a:stretch>
            <a:fillRect/>
          </a:stretch>
        </p:blipFill>
        <p:spPr bwMode="auto">
          <a:xfrm>
            <a:off x="6677025" y="4027488"/>
            <a:ext cx="2333625" cy="1308100"/>
          </a:xfrm>
          <a:prstGeom prst="rect">
            <a:avLst/>
          </a:prstGeom>
          <a:noFill/>
          <a:ln>
            <a:solidFill>
              <a:schemeClr val="bg2">
                <a:lumMod val="25000"/>
              </a:schemeClr>
            </a:solidFill>
          </a:ln>
        </p:spPr>
      </p:pic>
      <p:pic>
        <p:nvPicPr>
          <p:cNvPr id="3" name="Imagen 2">
            <a:extLst>
              <a:ext uri="{FF2B5EF4-FFF2-40B4-BE49-F238E27FC236}"/>
            </a:extLst>
          </p:cNvPr>
          <p:cNvPicPr>
            <a:picLocks noChangeAspect="1"/>
          </p:cNvPicPr>
          <p:nvPr/>
        </p:nvPicPr>
        <p:blipFill>
          <a:blip r:embed="rId6"/>
          <a:stretch>
            <a:fillRect/>
          </a:stretch>
        </p:blipFill>
        <p:spPr>
          <a:xfrm>
            <a:off x="6659563" y="5357813"/>
            <a:ext cx="2332037" cy="1311275"/>
          </a:xfrm>
          <a:prstGeom prst="rect">
            <a:avLst/>
          </a:prstGeom>
          <a:ln>
            <a:solidFill>
              <a:schemeClr val="bg2">
                <a:lumMod val="25000"/>
              </a:schemeClr>
            </a:solidFill>
          </a:ln>
        </p:spPr>
      </p:pic>
    </p:spTree>
    <p:extLst>
      <p:ext uri="{BB962C8B-B14F-4D97-AF65-F5344CB8AC3E}">
        <p14:creationId xmlns:p14="http://schemas.microsoft.com/office/powerpoint/2010/main" val="13316649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8915"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38916" name="CuadroTexto 1"/>
          <p:cNvSpPr txBox="1">
            <a:spLocks noChangeArrowheads="1"/>
          </p:cNvSpPr>
          <p:nvPr/>
        </p:nvSpPr>
        <p:spPr bwMode="auto">
          <a:xfrm>
            <a:off x="107950" y="1196975"/>
            <a:ext cx="6119813"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 Gestión menos residuos</a:t>
            </a:r>
            <a:endParaRPr lang="es-CO" altLang="es-ES"/>
          </a:p>
          <a:p>
            <a:endParaRPr lang="es-CO" altLang="es-ES"/>
          </a:p>
          <a:p>
            <a:r>
              <a:rPr lang="es-CO" altLang="es-ES" b="1"/>
              <a:t>SUBPROGRAMA:</a:t>
            </a:r>
            <a:r>
              <a:rPr lang="es-CO" altLang="es-ES"/>
              <a:t> </a:t>
            </a:r>
            <a:r>
              <a:rPr lang="es-CO" altLang="es-CO"/>
              <a:t>PGIRS</a:t>
            </a:r>
          </a:p>
          <a:p>
            <a:endParaRPr lang="es-CO" altLang="es-ES"/>
          </a:p>
          <a:p>
            <a:r>
              <a:rPr lang="es-CO" altLang="es-ES" b="1"/>
              <a:t>PROYECTO:</a:t>
            </a:r>
            <a:r>
              <a:rPr lang="es-CO" altLang="es-ES">
                <a:latin typeface="Calibri" charset="0"/>
                <a:ea typeface="Times New Roman" charset="0"/>
                <a:cs typeface="Times New Roman" charset="0"/>
              </a:rPr>
              <a:t> </a:t>
            </a:r>
            <a:r>
              <a:rPr lang="es-CO" altLang="es-ES_tradnl"/>
              <a:t>Sensibilización, educación y capacitación por parte del Departamento</a:t>
            </a:r>
          </a:p>
          <a:p>
            <a:pPr algn="just"/>
            <a:endParaRPr lang="es-CO" altLang="es-CO"/>
          </a:p>
          <a:p>
            <a:pPr algn="just"/>
            <a:r>
              <a:rPr lang="es-CO" altLang="es-ES" b="1"/>
              <a:t>META: </a:t>
            </a:r>
            <a:r>
              <a:rPr lang="es-ES" altLang="es-ES" b="1"/>
              <a:t>d</a:t>
            </a:r>
            <a:r>
              <a:rPr lang="es-ES" altLang="es-ES_tradnl"/>
              <a:t>esarrollando jornadas de sensibilización a la comunidad a través de visitas puerta a puerta, sobre: los residuos sólidos desde las fuentes.</a:t>
            </a:r>
            <a:endParaRPr lang="es-CO" altLang="es-CO"/>
          </a:p>
          <a:p>
            <a:endParaRPr lang="es-CO" altLang="es-ES"/>
          </a:p>
          <a:p>
            <a:r>
              <a:rPr lang="es-CO" altLang="es-ES" b="1"/>
              <a:t>NUMERO DE BENEFICIARIOS: </a:t>
            </a:r>
            <a:r>
              <a:rPr lang="es-CO" altLang="es-ES"/>
              <a:t>Toda la población de la Isla</a:t>
            </a:r>
          </a:p>
          <a:p>
            <a:endParaRPr lang="es-CO" altLang="es-ES"/>
          </a:p>
          <a:p>
            <a:r>
              <a:rPr lang="es-CO" altLang="es-ES"/>
              <a:t>Valor: Ciento cuarenta millones seiscientos tres mil ciento catorce pesos </a:t>
            </a:r>
            <a:r>
              <a:rPr lang="es-ES" altLang="es-CO"/>
              <a:t>($ </a:t>
            </a:r>
            <a:r>
              <a:rPr lang="es-CO" altLang="es-CO"/>
              <a:t>140.603.114</a:t>
            </a:r>
            <a:r>
              <a:rPr lang="es-ES" altLang="es-CO"/>
              <a:t>)</a:t>
            </a:r>
            <a:endParaRPr lang="es-CO" altLang="es-ES"/>
          </a:p>
        </p:txBody>
      </p:sp>
      <p:pic>
        <p:nvPicPr>
          <p:cNvPr id="38917" name="Picture 4"/>
          <p:cNvPicPr>
            <a:picLocks noChangeAspect="1" noChangeArrowheads="1"/>
          </p:cNvPicPr>
          <p:nvPr/>
        </p:nvPicPr>
        <p:blipFill>
          <a:blip r:embed="rId3">
            <a:extLst>
              <a:ext uri="{28A0092B-C50C-407E-A947-70E740481C1C}">
                <a14:useLocalDpi xmlns:a14="http://schemas.microsoft.com/office/drawing/2010/main" val="0"/>
              </a:ext>
            </a:extLst>
          </a:blip>
          <a:srcRect t="55490"/>
          <a:stretch>
            <a:fillRect/>
          </a:stretch>
        </p:blipFill>
        <p:spPr bwMode="auto">
          <a:xfrm>
            <a:off x="5076825" y="5661025"/>
            <a:ext cx="3984625"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8" name="Picture 5"/>
          <p:cNvPicPr>
            <a:picLocks noChangeAspect="1" noChangeArrowheads="1"/>
          </p:cNvPicPr>
          <p:nvPr/>
        </p:nvPicPr>
        <p:blipFill>
          <a:blip r:embed="rId3">
            <a:extLst>
              <a:ext uri="{28A0092B-C50C-407E-A947-70E740481C1C}">
                <a14:useLocalDpi xmlns:a14="http://schemas.microsoft.com/office/drawing/2010/main" val="0"/>
              </a:ext>
            </a:extLst>
          </a:blip>
          <a:srcRect l="7436" r="55446" b="46378"/>
          <a:stretch>
            <a:fillRect/>
          </a:stretch>
        </p:blipFill>
        <p:spPr bwMode="auto">
          <a:xfrm>
            <a:off x="6967538" y="1431925"/>
            <a:ext cx="1800225" cy="168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9" name="Picture 6"/>
          <p:cNvPicPr>
            <a:picLocks noChangeAspect="1" noChangeArrowheads="1"/>
          </p:cNvPicPr>
          <p:nvPr/>
        </p:nvPicPr>
        <p:blipFill>
          <a:blip r:embed="rId3">
            <a:extLst>
              <a:ext uri="{28A0092B-C50C-407E-A947-70E740481C1C}">
                <a14:useLocalDpi xmlns:a14="http://schemas.microsoft.com/office/drawing/2010/main" val="0"/>
              </a:ext>
            </a:extLst>
          </a:blip>
          <a:srcRect l="43573" t="-5363" r="16338" b="44833"/>
          <a:stretch>
            <a:fillRect/>
          </a:stretch>
        </p:blipFill>
        <p:spPr bwMode="auto">
          <a:xfrm>
            <a:off x="6896100" y="3106738"/>
            <a:ext cx="1944688" cy="190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3578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39939" name="Rectángulo 2"/>
          <p:cNvSpPr>
            <a:spLocks noChangeArrowheads="1"/>
          </p:cNvSpPr>
          <p:nvPr/>
        </p:nvSpPr>
        <p:spPr bwMode="auto">
          <a:xfrm>
            <a:off x="395288" y="2997200"/>
            <a:ext cx="7913687"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1988" name="CuadroTexto 1">
            <a:extLst>
              <a:ext uri="{FF2B5EF4-FFF2-40B4-BE49-F238E27FC236}"/>
            </a:extLst>
          </p:cNvPr>
          <p:cNvSpPr txBox="1">
            <a:spLocks noChangeArrowheads="1"/>
          </p:cNvSpPr>
          <p:nvPr/>
        </p:nvSpPr>
        <p:spPr bwMode="auto">
          <a:xfrm>
            <a:off x="250825" y="1844913"/>
            <a:ext cx="8612188"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s-CO" altLang="es-ES" b="1" dirty="0">
                <a:ea typeface="+mn-ea"/>
              </a:rPr>
              <a:t>PROGRAMA: </a:t>
            </a:r>
            <a:r>
              <a:rPr lang="es-CO" dirty="0">
                <a:ea typeface="+mn-ea"/>
              </a:rPr>
              <a:t>Educación + Ambiental </a:t>
            </a:r>
            <a:endParaRPr lang="es-CO" altLang="es-ES" dirty="0">
              <a:ea typeface="+mn-ea"/>
            </a:endParaRPr>
          </a:p>
          <a:p>
            <a:pPr>
              <a:defRPr/>
            </a:pPr>
            <a:endParaRPr lang="es-CO" altLang="es-ES" dirty="0">
              <a:ea typeface="+mn-ea"/>
            </a:endParaRPr>
          </a:p>
          <a:p>
            <a:pPr>
              <a:defRPr/>
            </a:pPr>
            <a:r>
              <a:rPr lang="es-CO" altLang="es-ES" b="1" dirty="0">
                <a:ea typeface="+mn-ea"/>
              </a:rPr>
              <a:t>SUBPROGRAMA:</a:t>
            </a:r>
            <a:r>
              <a:rPr lang="es-CO" altLang="es-ES" dirty="0">
                <a:ea typeface="+mn-ea"/>
              </a:rPr>
              <a:t> U</a:t>
            </a:r>
            <a:r>
              <a:rPr lang="es-ES" dirty="0" err="1">
                <a:ea typeface="+mn-ea"/>
              </a:rPr>
              <a:t>na</a:t>
            </a:r>
            <a:r>
              <a:rPr lang="es-ES" dirty="0">
                <a:ea typeface="+mn-ea"/>
              </a:rPr>
              <a:t> Reserva + Educada</a:t>
            </a:r>
            <a:endParaRPr lang="es-CO" altLang="es-CO" dirty="0">
              <a:ea typeface="+mn-ea"/>
            </a:endParaRPr>
          </a:p>
          <a:p>
            <a:pPr>
              <a:defRPr/>
            </a:pPr>
            <a:endParaRPr lang="es-CO" altLang="es-ES" dirty="0">
              <a:ea typeface="+mn-ea"/>
            </a:endParaRPr>
          </a:p>
          <a:p>
            <a:pPr algn="just">
              <a:defRPr/>
            </a:pPr>
            <a:r>
              <a:rPr lang="es-CO" altLang="es-ES" b="1" dirty="0">
                <a:ea typeface="+mn-ea"/>
              </a:rPr>
              <a:t>PROYECTO:</a:t>
            </a:r>
            <a:r>
              <a:rPr lang="es-CO" altLang="es-ES" dirty="0">
                <a:latin typeface="Calibri" panose="020F0502020204030204" pitchFamily="34" charset="0"/>
                <a:ea typeface="+mn-ea"/>
                <a:cs typeface="Times New Roman" panose="02020603050405020304" pitchFamily="18" charset="0"/>
              </a:rPr>
              <a:t> </a:t>
            </a:r>
            <a:r>
              <a:rPr lang="es-ES" dirty="0">
                <a:ea typeface="+mn-ea"/>
              </a:rPr>
              <a:t>Agenda Ambiental, y Clubes Defensores del Agua</a:t>
            </a:r>
            <a:endParaRPr lang="es-CO" dirty="0">
              <a:ea typeface="+mn-ea"/>
            </a:endParaRPr>
          </a:p>
          <a:p>
            <a:pPr>
              <a:defRPr/>
            </a:pPr>
            <a:endParaRPr lang="es-CO" altLang="es-ES" dirty="0">
              <a:ea typeface="+mn-ea"/>
            </a:endParaRPr>
          </a:p>
          <a:p>
            <a:pPr algn="just">
              <a:defRPr/>
            </a:pPr>
            <a:r>
              <a:rPr lang="es-CO" altLang="es-ES" b="1" dirty="0">
                <a:ea typeface="+mn-ea"/>
              </a:rPr>
              <a:t>META: </a:t>
            </a:r>
            <a:r>
              <a:rPr lang="es-ES" altLang="es-ES" b="1" dirty="0">
                <a:ea typeface="+mn-ea"/>
              </a:rPr>
              <a:t>S</a:t>
            </a:r>
            <a:r>
              <a:rPr lang="es-ES" dirty="0">
                <a:ea typeface="+mn-ea"/>
              </a:rPr>
              <a:t>ensibilización y educación en temas de índole ambiental</a:t>
            </a:r>
          </a:p>
          <a:p>
            <a:pPr algn="just">
              <a:defRPr/>
            </a:pPr>
            <a:endParaRPr lang="es-CO" altLang="es-ES" dirty="0">
              <a:ea typeface="+mn-ea"/>
            </a:endParaRPr>
          </a:p>
          <a:p>
            <a:pPr>
              <a:defRPr/>
            </a:pPr>
            <a:r>
              <a:rPr lang="es-CO" altLang="es-ES" dirty="0">
                <a:ea typeface="+mn-ea"/>
              </a:rPr>
              <a:t>NUMERO DE BENEFICIARIOS: Toda la población de la Isla</a:t>
            </a:r>
          </a:p>
          <a:p>
            <a:pPr>
              <a:defRPr/>
            </a:pPr>
            <a:endParaRPr lang="es-CO" altLang="es-ES" dirty="0">
              <a:ea typeface="+mn-ea"/>
            </a:endParaRPr>
          </a:p>
          <a:p>
            <a:pPr>
              <a:defRPr/>
            </a:pPr>
            <a:r>
              <a:rPr lang="es-CO" altLang="es-ES" dirty="0">
                <a:ea typeface="+mn-ea"/>
              </a:rPr>
              <a:t>Valor: </a:t>
            </a:r>
            <a:r>
              <a:rPr lang="es-ES" altLang="es-ES" dirty="0">
                <a:ea typeface="+mn-ea"/>
              </a:rPr>
              <a:t> Sesenta y un millones cuatro cientos </a:t>
            </a:r>
            <a:r>
              <a:rPr lang="es-ES" altLang="es-ES" dirty="0" smtClean="0">
                <a:ea typeface="+mn-ea"/>
              </a:rPr>
              <a:t>veinte </a:t>
            </a:r>
            <a:r>
              <a:rPr lang="es-ES" altLang="es-ES" dirty="0">
                <a:ea typeface="+mn-ea"/>
              </a:rPr>
              <a:t>seis mil </a:t>
            </a:r>
          </a:p>
          <a:p>
            <a:pPr>
              <a:defRPr/>
            </a:pPr>
            <a:r>
              <a:rPr lang="es-ES" altLang="es-ES" dirty="0">
                <a:ea typeface="+mn-ea"/>
              </a:rPr>
              <a:t>doscientos ochenta pesos</a:t>
            </a:r>
            <a:r>
              <a:rPr lang="es-ES" altLang="es-CO" dirty="0">
                <a:ea typeface="+mn-ea"/>
              </a:rPr>
              <a:t> ($ 61.426.280) m/</a:t>
            </a:r>
            <a:r>
              <a:rPr lang="es-ES" altLang="es-CO" dirty="0" err="1">
                <a:ea typeface="+mn-ea"/>
              </a:rPr>
              <a:t>cte</a:t>
            </a:r>
            <a:endParaRPr lang="es-CO" altLang="es-ES" dirty="0">
              <a:ea typeface="+mn-ea"/>
            </a:endParaRPr>
          </a:p>
          <a:p>
            <a:pPr>
              <a:defRPr/>
            </a:pPr>
            <a:endParaRPr lang="es-CO" altLang="es-ES" b="1" dirty="0">
              <a:highlight>
                <a:srgbClr val="FFFF00"/>
              </a:highlight>
              <a:ea typeface="+mn-ea"/>
            </a:endParaRPr>
          </a:p>
          <a:p>
            <a:pPr>
              <a:defRPr/>
            </a:pPr>
            <a:endParaRPr lang="es-CO" altLang="es-ES" b="1" dirty="0">
              <a:ea typeface="+mn-ea"/>
            </a:endParaRPr>
          </a:p>
        </p:txBody>
      </p:sp>
      <p:pic>
        <p:nvPicPr>
          <p:cNvPr id="39941" name="Picture 2" descr="IMG_097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6913" y="3736975"/>
            <a:ext cx="1706562"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Imagen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6913" y="1341438"/>
            <a:ext cx="1719262" cy="2303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68254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0963"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0964" name="CuadroTexto 1"/>
          <p:cNvSpPr txBox="1">
            <a:spLocks noChangeArrowheads="1"/>
          </p:cNvSpPr>
          <p:nvPr/>
        </p:nvSpPr>
        <p:spPr bwMode="auto">
          <a:xfrm>
            <a:off x="250825" y="1341438"/>
            <a:ext cx="8612188" cy="424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Herramientas + ambientales </a:t>
            </a:r>
            <a:endParaRPr lang="es-CO" altLang="es-ES"/>
          </a:p>
          <a:p>
            <a:endParaRPr lang="es-CO" altLang="es-ES"/>
          </a:p>
          <a:p>
            <a:r>
              <a:rPr lang="es-CO" altLang="es-ES" b="1"/>
              <a:t>SUBPROGRAMA:</a:t>
            </a:r>
            <a:r>
              <a:rPr lang="es-CO" altLang="es-ES"/>
              <a:t> </a:t>
            </a:r>
            <a:r>
              <a:rPr lang="es-ES" altLang="es-CO"/>
              <a:t>Elaborando mi plan institucional de gestión ambiental</a:t>
            </a:r>
          </a:p>
          <a:p>
            <a:endParaRPr lang="es-ES" altLang="es-ES" b="1"/>
          </a:p>
          <a:p>
            <a:r>
              <a:rPr lang="es-CO" altLang="es-ES" b="1"/>
              <a:t>PROYECTO:</a:t>
            </a:r>
            <a:r>
              <a:rPr lang="es-CO" altLang="es-ES">
                <a:latin typeface="Calibri" charset="0"/>
                <a:ea typeface="Times New Roman" charset="0"/>
                <a:cs typeface="Times New Roman" charset="0"/>
              </a:rPr>
              <a:t> </a:t>
            </a:r>
            <a:r>
              <a:rPr lang="es-CO" altLang="es-CO"/>
              <a:t>Formulación e implementación del plan institucional de gestión ambiental del departamento archipiélago de San Andrés, Providencia y Santa Catalina</a:t>
            </a:r>
          </a:p>
          <a:p>
            <a:endParaRPr lang="es-CO" altLang="es-ES"/>
          </a:p>
          <a:p>
            <a:pPr algn="just"/>
            <a:r>
              <a:rPr lang="es-CO" altLang="es-ES" b="1"/>
              <a:t>META: </a:t>
            </a:r>
            <a:r>
              <a:rPr lang="es-CO" altLang="es-ES"/>
              <a:t>E</a:t>
            </a:r>
            <a:r>
              <a:rPr lang="es-ES" altLang="es-CO"/>
              <a:t>laboración y desarrollo del Plan Institucional De Gestión Ambiental</a:t>
            </a:r>
            <a:endParaRPr lang="es-CO" altLang="es-CO"/>
          </a:p>
          <a:p>
            <a:endParaRPr lang="es-CO" altLang="es-ES"/>
          </a:p>
          <a:p>
            <a:r>
              <a:rPr lang="es-CO" altLang="es-ES" b="1"/>
              <a:t>NUMERO DE BENEFICIARIOS: </a:t>
            </a:r>
            <a:r>
              <a:rPr lang="es-CO" altLang="es-ES"/>
              <a:t>Toda la población de la Isla</a:t>
            </a:r>
          </a:p>
          <a:p>
            <a:endParaRPr lang="es-CO" altLang="es-ES"/>
          </a:p>
          <a:p>
            <a:r>
              <a:rPr lang="es-CO" altLang="es-ES" b="1"/>
              <a:t>Valor: </a:t>
            </a:r>
            <a:r>
              <a:rPr lang="es-ES_tradnl" altLang="es-CO"/>
              <a:t>Cuarenta y seis millones quinientos mil pesos ($46.500.000)</a:t>
            </a:r>
            <a:endParaRPr lang="es-CO" altLang="es-ES"/>
          </a:p>
          <a:p>
            <a:endParaRPr lang="es-CO" altLang="es-ES" b="1"/>
          </a:p>
          <a:p>
            <a:endParaRPr lang="es-CO" altLang="es-ES" b="1"/>
          </a:p>
        </p:txBody>
      </p:sp>
      <p:pic>
        <p:nvPicPr>
          <p:cNvPr id="40965" name="Imagen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950" y="5084763"/>
            <a:ext cx="1614488"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38616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1987"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1988" name="CuadroTexto 1"/>
          <p:cNvSpPr txBox="1">
            <a:spLocks noChangeArrowheads="1"/>
          </p:cNvSpPr>
          <p:nvPr/>
        </p:nvSpPr>
        <p:spPr bwMode="auto">
          <a:xfrm>
            <a:off x="250825" y="1341438"/>
            <a:ext cx="8612188"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Herramientas + ambientales </a:t>
            </a:r>
            <a:endParaRPr lang="es-CO" altLang="es-ES"/>
          </a:p>
          <a:p>
            <a:endParaRPr lang="es-CO" altLang="es-ES"/>
          </a:p>
          <a:p>
            <a:r>
              <a:rPr lang="es-CO" altLang="es-ES" b="1"/>
              <a:t>SUBPROGRAMA:</a:t>
            </a:r>
            <a:r>
              <a:rPr lang="es-CO" altLang="es-ES"/>
              <a:t> </a:t>
            </a:r>
            <a:r>
              <a:rPr lang="es-ES" altLang="es-CO"/>
              <a:t>Monitoreando Mi Ambiente</a:t>
            </a:r>
          </a:p>
          <a:p>
            <a:endParaRPr lang="es-ES" altLang="es-ES" b="1"/>
          </a:p>
          <a:p>
            <a:pPr algn="just"/>
            <a:r>
              <a:rPr lang="es-CO" altLang="es-ES" b="1"/>
              <a:t>PROYECTO:</a:t>
            </a:r>
            <a:r>
              <a:rPr lang="es-CO" altLang="es-ES">
                <a:latin typeface="Calibri" charset="0"/>
                <a:ea typeface="Times New Roman" charset="0"/>
                <a:cs typeface="Times New Roman" charset="0"/>
              </a:rPr>
              <a:t> </a:t>
            </a:r>
            <a:r>
              <a:rPr lang="es-CO" altLang="es-CO"/>
              <a:t>Monitoreo y seguimiento a las condiciones ambientales de San Andrés y Providencia (incluye calidad de aire, ruido ambiental y parámetros meteorológicos)</a:t>
            </a:r>
          </a:p>
          <a:p>
            <a:endParaRPr lang="es-CO" altLang="es-ES"/>
          </a:p>
          <a:p>
            <a:pPr algn="just"/>
            <a:r>
              <a:rPr lang="es-CO" altLang="es-ES" b="1"/>
              <a:t>META: </a:t>
            </a:r>
            <a:r>
              <a:rPr lang="es-CO" altLang="es-CO"/>
              <a:t>Monitoreo y seguimiento a las condiciones ambientales</a:t>
            </a:r>
          </a:p>
          <a:p>
            <a:endParaRPr lang="es-CO" altLang="es-ES"/>
          </a:p>
          <a:p>
            <a:r>
              <a:rPr lang="es-CO" altLang="es-ES" b="1"/>
              <a:t>NUMERO DE BENEFICIARIOS: </a:t>
            </a:r>
            <a:r>
              <a:rPr lang="es-CO" altLang="es-ES"/>
              <a:t>Toda la población de la Isla</a:t>
            </a:r>
          </a:p>
          <a:p>
            <a:endParaRPr lang="es-CO" altLang="es-ES"/>
          </a:p>
          <a:p>
            <a:r>
              <a:rPr lang="es-CO" altLang="es-ES" b="1"/>
              <a:t>Valor: </a:t>
            </a:r>
            <a:r>
              <a:rPr lang="es-CO" altLang="es-CO"/>
              <a:t>Quinientos noventa y cinco millones de pesos ($ 595.000.000.00) m/cte</a:t>
            </a:r>
          </a:p>
          <a:p>
            <a:endParaRPr lang="es-CO" altLang="es-ES"/>
          </a:p>
          <a:p>
            <a:endParaRPr lang="es-CO" altLang="es-ES" b="1"/>
          </a:p>
          <a:p>
            <a:endParaRPr lang="es-CO" altLang="es-ES" b="1"/>
          </a:p>
        </p:txBody>
      </p:sp>
    </p:spTree>
    <p:extLst>
      <p:ext uri="{BB962C8B-B14F-4D97-AF65-F5344CB8AC3E}">
        <p14:creationId xmlns:p14="http://schemas.microsoft.com/office/powerpoint/2010/main" val="9628347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3011"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3012" name="CuadroTexto 1"/>
          <p:cNvSpPr txBox="1">
            <a:spLocks noChangeArrowheads="1"/>
          </p:cNvSpPr>
          <p:nvPr/>
        </p:nvSpPr>
        <p:spPr bwMode="auto">
          <a:xfrm>
            <a:off x="101600" y="1231900"/>
            <a:ext cx="8612188" cy="507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CO" altLang="es-CO"/>
              <a:t>Energías alternativas para todos </a:t>
            </a:r>
          </a:p>
          <a:p>
            <a:endParaRPr lang="es-CO" altLang="es-ES"/>
          </a:p>
          <a:p>
            <a:r>
              <a:rPr lang="es-CO" altLang="es-ES" b="1"/>
              <a:t>SUBPROGRAMA:</a:t>
            </a:r>
            <a:r>
              <a:rPr lang="es-CO" altLang="es-ES"/>
              <a:t> </a:t>
            </a:r>
            <a:r>
              <a:rPr lang="es-ES" altLang="es-CO"/>
              <a:t>Conozcamos + la energía alternativa </a:t>
            </a:r>
          </a:p>
          <a:p>
            <a:endParaRPr lang="es-ES" altLang="es-ES" b="1"/>
          </a:p>
          <a:p>
            <a:pPr algn="just"/>
            <a:r>
              <a:rPr lang="es-CO" altLang="es-ES" b="1"/>
              <a:t>PROYECTO:</a:t>
            </a:r>
            <a:r>
              <a:rPr lang="es-CO" altLang="es-ES">
                <a:latin typeface="Calibri" charset="0"/>
                <a:ea typeface="Times New Roman" charset="0"/>
                <a:cs typeface="Times New Roman" charset="0"/>
              </a:rPr>
              <a:t> </a:t>
            </a:r>
            <a:r>
              <a:rPr lang="es-ES" altLang="es-CO"/>
              <a:t>Acciones de cooperación técnica para la socialización y sensibilización de la comunidad del archipiélago de San Andrés, Providencia y Santa Catalina, en cuanto a la transformación energética apuntado hacia el uso eficiente de energías renovables y fuentes no convencionales de energía en la reserva de biosfera Seaflower fase I.</a:t>
            </a:r>
            <a:endParaRPr lang="es-CO" altLang="es-CO"/>
          </a:p>
          <a:p>
            <a:endParaRPr lang="es-CO" altLang="es-ES"/>
          </a:p>
          <a:p>
            <a:pPr algn="just"/>
            <a:r>
              <a:rPr lang="es-CO" altLang="es-ES" b="1"/>
              <a:t>META: </a:t>
            </a:r>
            <a:r>
              <a:rPr lang="es-ES" altLang="es-ES"/>
              <a:t>I</a:t>
            </a:r>
            <a:r>
              <a:rPr lang="es-ES" altLang="es-CO"/>
              <a:t>mplementación de la cultura de sensibilización ambiental</a:t>
            </a:r>
          </a:p>
          <a:p>
            <a:pPr algn="just"/>
            <a:endParaRPr lang="es-CO" altLang="es-ES"/>
          </a:p>
          <a:p>
            <a:r>
              <a:rPr lang="es-CO" altLang="es-ES" b="1"/>
              <a:t>NUMERO DE BENEFICIARIOS: </a:t>
            </a:r>
            <a:r>
              <a:rPr lang="es-CO" altLang="es-CO"/>
              <a:t>Sector residencial, ubicado en la Isla de San Andrés, en los sectores de la Loma y San Luis. (4000 usuarios entre sectores residenciales y comerciales). Islas de Providencia y Santa Catalina (1920 y 88 casas respectivamente). </a:t>
            </a:r>
          </a:p>
          <a:p>
            <a:endParaRPr lang="es-CO" altLang="es-ES"/>
          </a:p>
          <a:p>
            <a:r>
              <a:rPr lang="es-CO" altLang="es-ES" b="1"/>
              <a:t>Valor: </a:t>
            </a:r>
            <a:r>
              <a:rPr lang="es-ES" altLang="es-CO"/>
              <a:t>Doscientos millones de pesos ($200.000.000.00) m/cte.</a:t>
            </a:r>
            <a:endParaRPr lang="es-CO" altLang="es-CO"/>
          </a:p>
        </p:txBody>
      </p:sp>
      <p:pic>
        <p:nvPicPr>
          <p:cNvPr id="43013" name="Picture 2" descr="FOLLETO EEDAS 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925" y="5645150"/>
            <a:ext cx="1728788" cy="102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0943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4035"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4036" name="CuadroTexto 1"/>
          <p:cNvSpPr txBox="1">
            <a:spLocks noChangeArrowheads="1"/>
          </p:cNvSpPr>
          <p:nvPr/>
        </p:nvSpPr>
        <p:spPr bwMode="auto">
          <a:xfrm>
            <a:off x="250825" y="1262063"/>
            <a:ext cx="6121400" cy="526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sz="1600" b="1"/>
              <a:t>PROGRAMA: </a:t>
            </a:r>
            <a:r>
              <a:rPr lang="es-CO" altLang="es-CO" sz="1600"/>
              <a:t>Energías alternativas para todos </a:t>
            </a:r>
          </a:p>
          <a:p>
            <a:endParaRPr lang="es-CO" altLang="es-ES" sz="1600"/>
          </a:p>
          <a:p>
            <a:r>
              <a:rPr lang="es-CO" altLang="es-ES" sz="1600" b="1"/>
              <a:t>SUBPROGRAMA:</a:t>
            </a:r>
            <a:r>
              <a:rPr lang="es-CO" altLang="es-ES" sz="1600"/>
              <a:t> </a:t>
            </a:r>
            <a:r>
              <a:rPr lang="es-ES" altLang="es-CO" sz="1600"/>
              <a:t>Conozcamos + la energía alternativa </a:t>
            </a:r>
          </a:p>
          <a:p>
            <a:endParaRPr lang="es-ES" altLang="es-ES" sz="1600" b="1"/>
          </a:p>
          <a:p>
            <a:pPr algn="just"/>
            <a:r>
              <a:rPr lang="es-CO" altLang="es-ES" sz="1600" b="1"/>
              <a:t>PROYECTO: </a:t>
            </a:r>
            <a:r>
              <a:rPr lang="es-ES" altLang="es-CO" sz="1600"/>
              <a:t>Acciones de cooperación técnica para la socialización y sensibilización de la comunidad del archipiélago de San Andrés, Providencia y Santa Catalina, en cuanto a la transformación energética apuntado hacia el uso eficiente de energías renovables y fuentes no convencionales de energía en la reserva de biosfera Seaflower fase II.</a:t>
            </a:r>
            <a:endParaRPr lang="es-CO" altLang="es-CO" sz="1600"/>
          </a:p>
          <a:p>
            <a:pPr algn="just"/>
            <a:endParaRPr lang="es-CO" altLang="es-ES" sz="1600"/>
          </a:p>
          <a:p>
            <a:pPr algn="just"/>
            <a:r>
              <a:rPr lang="es-CO" altLang="es-ES" sz="1600" b="1"/>
              <a:t>META: </a:t>
            </a:r>
            <a:r>
              <a:rPr lang="es-ES" altLang="es-ES" sz="1600"/>
              <a:t>I</a:t>
            </a:r>
            <a:r>
              <a:rPr lang="es-ES" altLang="es-CO" sz="1600"/>
              <a:t>mplementación de la cultura de sensibilización ambiental</a:t>
            </a:r>
          </a:p>
          <a:p>
            <a:pPr algn="just"/>
            <a:endParaRPr lang="es-CO" altLang="es-ES" sz="1600"/>
          </a:p>
          <a:p>
            <a:pPr algn="just"/>
            <a:r>
              <a:rPr lang="es-CO" altLang="es-ES" sz="1600" b="1"/>
              <a:t>NUMERO DE BENEFICIARIOS: </a:t>
            </a:r>
            <a:r>
              <a:rPr lang="es-CO" altLang="es-CO" sz="1600"/>
              <a:t>Sector Centro, ubicado en la isla de san Andrés, en los sectores de Back Road, Lox Bight School House, (6.759 usuarios entre sectores residenciales y comerciales.) Sector North End, ubicado en la isla de San Andrés, (2.371 usuarios entre sectores residenciales y comerciales.)</a:t>
            </a:r>
          </a:p>
          <a:p>
            <a:endParaRPr lang="es-CO" altLang="es-ES" sz="1600"/>
          </a:p>
          <a:p>
            <a:pPr algn="just"/>
            <a:r>
              <a:rPr lang="es-CO" altLang="es-ES" sz="1600" b="1"/>
              <a:t>Valor: </a:t>
            </a:r>
            <a:r>
              <a:rPr lang="es-ES" altLang="es-CO" sz="1600"/>
              <a:t>Quinientos millones de pesos ($ 500.000.000) m/cte.</a:t>
            </a:r>
            <a:endParaRPr lang="es-CO" altLang="es-CO" sz="1600"/>
          </a:p>
        </p:txBody>
      </p:sp>
      <p:pic>
        <p:nvPicPr>
          <p:cNvPr id="44037" name="Imagen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825" y="4495800"/>
            <a:ext cx="2368550" cy="130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8" name="Imagen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0350" y="3098800"/>
            <a:ext cx="2359025" cy="130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9" name="Imagen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8125" y="1676400"/>
            <a:ext cx="2406650" cy="132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16391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5059"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5060" name="CuadroTexto 1"/>
          <p:cNvSpPr txBox="1">
            <a:spLocks noChangeArrowheads="1"/>
          </p:cNvSpPr>
          <p:nvPr/>
        </p:nvSpPr>
        <p:spPr bwMode="auto">
          <a:xfrm>
            <a:off x="250825" y="1270000"/>
            <a:ext cx="8612188"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a:t>PROGRAMA: </a:t>
            </a:r>
            <a:r>
              <a:rPr lang="es-ES" altLang="es-CO"/>
              <a:t>Optimización y mantenimientos de cementerios </a:t>
            </a:r>
            <a:endParaRPr lang="es-CO" altLang="es-CO"/>
          </a:p>
          <a:p>
            <a:endParaRPr lang="es-CO" altLang="es-ES"/>
          </a:p>
          <a:p>
            <a:r>
              <a:rPr lang="es-CO" altLang="es-ES" b="1"/>
              <a:t>SUBPROGRAMA:</a:t>
            </a:r>
            <a:r>
              <a:rPr lang="es-CO" altLang="es-ES"/>
              <a:t> </a:t>
            </a:r>
            <a:r>
              <a:rPr lang="es-ES" altLang="es-CO"/>
              <a:t>Cementerios</a:t>
            </a:r>
          </a:p>
          <a:p>
            <a:endParaRPr lang="es-ES" altLang="es-ES" b="1"/>
          </a:p>
          <a:p>
            <a:pPr algn="just"/>
            <a:r>
              <a:rPr lang="es-CO" altLang="es-ES" b="1"/>
              <a:t>PROYECTO: </a:t>
            </a:r>
            <a:r>
              <a:rPr lang="es-ES" altLang="es-CO"/>
              <a:t>Construcción de bóvedas y muro de cerramiento posterior en el cementerio Harmony Hall Hill en la Isla de San Andrés</a:t>
            </a:r>
            <a:endParaRPr lang="es-CO" altLang="es-ES"/>
          </a:p>
          <a:p>
            <a:pPr algn="just"/>
            <a:endParaRPr lang="es-CO" altLang="es-ES"/>
          </a:p>
          <a:p>
            <a:pPr algn="just"/>
            <a:r>
              <a:rPr lang="es-CO" altLang="es-ES" b="1"/>
              <a:t>META: </a:t>
            </a:r>
            <a:r>
              <a:rPr lang="es-ES" altLang="es-ES"/>
              <a:t>I</a:t>
            </a:r>
            <a:r>
              <a:rPr lang="es-ES" altLang="es-CO"/>
              <a:t>mplementación de la cultura de sensibilización ambiental</a:t>
            </a:r>
          </a:p>
          <a:p>
            <a:pPr algn="just"/>
            <a:endParaRPr lang="es-CO" altLang="es-ES"/>
          </a:p>
          <a:p>
            <a:pPr algn="just"/>
            <a:r>
              <a:rPr lang="es-CO" altLang="es-ES" b="1"/>
              <a:t>NUMERO DE BENEFICIARIOS: </a:t>
            </a:r>
            <a:r>
              <a:rPr lang="es-CO" altLang="es-CO"/>
              <a:t>Toda la población de la Isla </a:t>
            </a:r>
          </a:p>
          <a:p>
            <a:endParaRPr lang="es-CO" altLang="es-ES"/>
          </a:p>
          <a:p>
            <a:pPr algn="just"/>
            <a:r>
              <a:rPr lang="es-CO" altLang="es-ES" b="1"/>
              <a:t>Valor: </a:t>
            </a:r>
            <a:r>
              <a:rPr lang="es-ES" altLang="es-CO"/>
              <a:t>Cuatrocientos sesenta y cuatro millones trescientos veintidós mil doscientos treinta y dos ($ 464.322.232) m/cte.</a:t>
            </a:r>
            <a:r>
              <a:rPr lang="es-CO" altLang="es-CO"/>
              <a:t> </a:t>
            </a:r>
          </a:p>
          <a:p>
            <a:endParaRPr lang="es-CO" altLang="es-ES" b="1"/>
          </a:p>
          <a:p>
            <a:endParaRPr lang="es-CO" altLang="es-ES"/>
          </a:p>
        </p:txBody>
      </p:sp>
      <p:pic>
        <p:nvPicPr>
          <p:cNvPr id="45061" name="Picture 3" descr="2018-01-12-PHOTO-0000033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9788" y="5041900"/>
            <a:ext cx="2990850" cy="14954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5062" name="Imagen 176" descr="E:\GOBERNACIÓN\fotos supervision cementerio\IMG-20171121-WA001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450" y="5041900"/>
            <a:ext cx="3054350" cy="15113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5768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400" b="1" dirty="0">
                <a:solidFill>
                  <a:srgbClr val="000000"/>
                </a:solidFill>
              </a:rPr>
              <a:t>PROGRAMA: </a:t>
            </a:r>
            <a:r>
              <a:rPr lang="es-ES" sz="2400" b="1" dirty="0"/>
              <a:t>MÁS SOBERANÍA Y SEGURIDAD ALIMENTARIA</a:t>
            </a:r>
            <a:endParaRPr lang="es-CO" altLang="es-CO" sz="2400" b="1" dirty="0">
              <a:solidFill>
                <a:srgbClr val="000000"/>
              </a:solidFill>
            </a:endParaRPr>
          </a:p>
          <a:p>
            <a:endParaRPr lang="es-CO" altLang="es-CO" sz="2400" b="1" dirty="0">
              <a:solidFill>
                <a:srgbClr val="000000"/>
              </a:solidFill>
            </a:endParaRP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395536" y="3861048"/>
            <a:ext cx="864108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s-CO" altLang="es-CO" sz="2400" b="1" dirty="0">
                <a:solidFill>
                  <a:srgbClr val="000000"/>
                </a:solidFill>
              </a:rPr>
              <a:t>Subprograma: </a:t>
            </a:r>
            <a:r>
              <a:rPr lang="es-ES" sz="2400" dirty="0"/>
              <a:t>reactivación de la actividad agrícola y patios productivos, bajo el concepto de agricultura limpia y segura.</a:t>
            </a:r>
            <a:endParaRPr lang="es-CO" altLang="es-CO" sz="2400" dirty="0">
              <a:solidFill>
                <a:srgbClr val="000000"/>
              </a:solidFill>
            </a:endParaRPr>
          </a:p>
        </p:txBody>
      </p:sp>
    </p:spTree>
    <p:extLst>
      <p:ext uri="{BB962C8B-B14F-4D97-AF65-F5344CB8AC3E}">
        <p14:creationId xmlns:p14="http://schemas.microsoft.com/office/powerpoint/2010/main" val="263097955"/>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ES" sz="2200" dirty="0"/>
              <a:t>PROYECTO AGROPECUARIO DESDE EL PREESCOLAR</a:t>
            </a:r>
            <a:endParaRPr lang="es-CO" altLang="es-CO" sz="2200"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b="1" dirty="0">
                <a:solidFill>
                  <a:srgbClr val="000000"/>
                </a:solidFill>
              </a:rPr>
              <a:t>Valor del proyecto: </a:t>
            </a:r>
            <a:r>
              <a:rPr lang="es-ES" b="1" dirty="0"/>
              <a:t>SEISCIENTOS MILLONES DE PESOS ($600.000.000.OO) M/CTE</a:t>
            </a:r>
            <a:endParaRPr lang="es-CO" altLang="es-CO" b="1" dirty="0">
              <a:solidFill>
                <a:srgbClr val="000000"/>
              </a:solidFill>
            </a:endParaRPr>
          </a:p>
          <a:p>
            <a:pPr>
              <a:buFont typeface="Arial" panose="020B0604020202020204" pitchFamily="34" charset="0"/>
              <a:buChar char="•"/>
            </a:pPr>
            <a:r>
              <a:rPr lang="es-CO" altLang="es-CO" b="1" dirty="0">
                <a:solidFill>
                  <a:srgbClr val="000000"/>
                </a:solidFill>
              </a:rPr>
              <a:t>Metas:</a:t>
            </a:r>
          </a:p>
          <a:p>
            <a:pPr marL="571500" lvl="1">
              <a:buFont typeface="Arial" panose="020B0604020202020204" pitchFamily="34" charset="0"/>
              <a:buChar char="•"/>
            </a:pPr>
            <a:r>
              <a:rPr lang="es-ES" sz="1600" dirty="0"/>
              <a:t>Dos (2) capacitaciones teórico-práctico en técnicas agroecológicas aplicadas a las huertas escolares.</a:t>
            </a:r>
          </a:p>
          <a:p>
            <a:pPr marL="571500" lvl="1">
              <a:buFont typeface="Arial" panose="020B0604020202020204" pitchFamily="34" charset="0"/>
              <a:buChar char="•"/>
            </a:pPr>
            <a:r>
              <a:rPr lang="es-ES" sz="1600" dirty="0"/>
              <a:t>Dotación, adecuación y mantenimiento de diez (10) huertas escolares demostrativas, implementados en las instituciones educativas beneficiarias.,</a:t>
            </a:r>
            <a:r>
              <a:rPr lang="es-CO" sz="1600" dirty="0"/>
              <a:t>, </a:t>
            </a:r>
            <a:endParaRPr lang="es-ES" sz="1600" dirty="0"/>
          </a:p>
          <a:p>
            <a:pPr marL="571500" lvl="1">
              <a:buFont typeface="Arial" panose="020B0604020202020204" pitchFamily="34" charset="0"/>
              <a:buChar char="•"/>
            </a:pPr>
            <a:r>
              <a:rPr lang="es-ES" sz="1600" dirty="0"/>
              <a:t>Dotación, adecuación y mantenimiento de tres (3) galpones para cría de aves ponedoras escolares demostrativas, implementados en las instituciones educativas beneficiarias.</a:t>
            </a:r>
          </a:p>
          <a:p>
            <a:pPr marL="571500" lvl="1">
              <a:buFont typeface="Arial" panose="020B0604020202020204" pitchFamily="34" charset="0"/>
              <a:buChar char="•"/>
            </a:pPr>
            <a:r>
              <a:rPr lang="es-ES" sz="1600" dirty="0"/>
              <a:t>Impresión de las Guías: “</a:t>
            </a:r>
            <a:r>
              <a:rPr lang="es-ES" sz="1600" dirty="0" err="1"/>
              <a:t>Unu</a:t>
            </a:r>
            <a:r>
              <a:rPr lang="es-ES" sz="1600" dirty="0"/>
              <a:t> </a:t>
            </a:r>
            <a:r>
              <a:rPr lang="es-ES" sz="1600" dirty="0" err="1"/>
              <a:t>pikniny</a:t>
            </a:r>
            <a:r>
              <a:rPr lang="es-ES" sz="1600" dirty="0"/>
              <a:t>, </a:t>
            </a:r>
            <a:r>
              <a:rPr lang="es-ES" sz="1600" dirty="0" err="1"/>
              <a:t>mek</a:t>
            </a:r>
            <a:r>
              <a:rPr lang="es-ES" sz="1600" dirty="0"/>
              <a:t> </a:t>
            </a:r>
            <a:r>
              <a:rPr lang="es-ES" sz="1600" dirty="0" err="1"/>
              <a:t>wi</a:t>
            </a:r>
            <a:r>
              <a:rPr lang="es-ES" sz="1600" dirty="0"/>
              <a:t> </a:t>
            </a:r>
            <a:r>
              <a:rPr lang="es-ES" sz="1600" dirty="0" err="1"/>
              <a:t>plant</a:t>
            </a:r>
            <a:r>
              <a:rPr lang="es-ES" sz="1600" dirty="0"/>
              <a:t> </a:t>
            </a:r>
            <a:r>
              <a:rPr lang="es-ES" sz="1600" dirty="0" err="1"/>
              <a:t>wan</a:t>
            </a:r>
            <a:r>
              <a:rPr lang="es-ES" sz="1600" dirty="0"/>
              <a:t> </a:t>
            </a:r>
            <a:r>
              <a:rPr lang="es-ES" sz="1600" dirty="0" err="1"/>
              <a:t>trii</a:t>
            </a:r>
            <a:r>
              <a:rPr lang="es-ES" sz="1600" dirty="0"/>
              <a:t> y el Galpón de mi colegio”</a:t>
            </a:r>
            <a:r>
              <a:rPr lang="es-CO" altLang="es-CO" sz="1600" b="1" dirty="0">
                <a:solidFill>
                  <a:srgbClr val="000000"/>
                </a:solidFill>
              </a:rPr>
              <a:t>.</a:t>
            </a:r>
          </a:p>
          <a:p>
            <a:pPr marL="0" indent="0">
              <a:buFont typeface="Arial" panose="020B0604020202020204" pitchFamily="34" charset="0"/>
              <a:buChar char="•"/>
            </a:pPr>
            <a:r>
              <a:rPr lang="es-CO" altLang="es-CO" b="1" dirty="0">
                <a:solidFill>
                  <a:srgbClr val="000000"/>
                </a:solidFill>
              </a:rPr>
              <a:t>Cobertura, número de beneficiarios (raizales – Residentes – Turistas): </a:t>
            </a:r>
            <a:r>
              <a:rPr lang="es-ES" dirty="0"/>
              <a:t>600 estudiantes y 10 profesores</a:t>
            </a:r>
            <a:endParaRPr lang="es-CO" altLang="es-CO" b="1" dirty="0">
              <a:solidFill>
                <a:srgbClr val="000000"/>
              </a:solidFill>
            </a:endParaRPr>
          </a:p>
        </p:txBody>
      </p:sp>
    </p:spTree>
    <p:extLst>
      <p:ext uri="{BB962C8B-B14F-4D97-AF65-F5344CB8AC3E}">
        <p14:creationId xmlns:p14="http://schemas.microsoft.com/office/powerpoint/2010/main" val="1563638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 xmlns:a16="http://schemas.microsoft.com/office/drawing/2014/main" id="{73B90698-584F-4463-AE83-37CD2B6D733C}"/>
              </a:ext>
            </a:extLst>
          </p:cNvPr>
          <p:cNvSpPr>
            <a:spLocks noGrp="1"/>
          </p:cNvSpPr>
          <p:nvPr>
            <p:ph type="title"/>
          </p:nvPr>
        </p:nvSpPr>
        <p:spPr/>
        <p:txBody>
          <a:bodyPr/>
          <a:lstStyle/>
          <a:p>
            <a:endParaRPr lang="es-ES"/>
          </a:p>
        </p:txBody>
      </p:sp>
      <p:sp>
        <p:nvSpPr>
          <p:cNvPr id="3" name="Marcador de texto 2">
            <a:extLst>
              <a:ext uri="{FF2B5EF4-FFF2-40B4-BE49-F238E27FC236}">
                <a16:creationId xmlns="" xmlns:a16="http://schemas.microsoft.com/office/drawing/2014/main" id="{49239C4A-A8F6-4151-A0DC-0A0DFCCA0F54}"/>
              </a:ext>
            </a:extLst>
          </p:cNvPr>
          <p:cNvSpPr>
            <a:spLocks noGrp="1"/>
          </p:cNvSpPr>
          <p:nvPr>
            <p:ph type="body" idx="1"/>
          </p:nvPr>
        </p:nvSpPr>
        <p:spPr/>
        <p:txBody>
          <a:bodyPr/>
          <a:lstStyle/>
          <a:p>
            <a:endParaRPr lang="es-ES" dirty="0"/>
          </a:p>
        </p:txBody>
      </p:sp>
      <p:pic>
        <p:nvPicPr>
          <p:cNvPr id="4" name="Imagen 3" descr="E:\2017\REGISTRO FOTOGRAFICO\PREESCOLAR\IMG-20170721-WA007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2428" y="1825625"/>
            <a:ext cx="4150991" cy="4351338"/>
          </a:xfrm>
          <a:prstGeom prst="rect">
            <a:avLst/>
          </a:prstGeom>
          <a:noFill/>
          <a:ln>
            <a:noFill/>
          </a:ln>
        </p:spPr>
      </p:pic>
      <p:pic>
        <p:nvPicPr>
          <p:cNvPr id="5" name="Imagen 4" descr="E:\2017\REGISTRO FOTOGRAFICO\PREESCOLAR\IMG-20170721-WA0081.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4" y="1825625"/>
            <a:ext cx="3722721" cy="4351337"/>
          </a:xfrm>
          <a:prstGeom prst="rect">
            <a:avLst/>
          </a:prstGeom>
          <a:noFill/>
          <a:ln>
            <a:noFill/>
          </a:ln>
        </p:spPr>
      </p:pic>
    </p:spTree>
    <p:extLst>
      <p:ext uri="{BB962C8B-B14F-4D97-AF65-F5344CB8AC3E}">
        <p14:creationId xmlns:p14="http://schemas.microsoft.com/office/powerpoint/2010/main" val="3725776869"/>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ES" dirty="0"/>
              <a:t>APOYO AL PROGRAMA DE SEGURIDAD ALIMENTARIA PARA PEQUEÑOS PRODUCTORES AGROPECUARIOS 2016-2020 EN SAN ANDRÉS, PROVIDENCIA Y SANTA CATALINA</a:t>
            </a:r>
            <a:endParaRPr lang="es-CO" altLang="es-CO"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3447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b="1" dirty="0">
                <a:solidFill>
                  <a:srgbClr val="000000"/>
                </a:solidFill>
              </a:rPr>
              <a:t>Valor del proyecto: </a:t>
            </a:r>
            <a:r>
              <a:rPr lang="es-ES" b="1" dirty="0"/>
              <a:t>CIENTO NOVENTA Y DOS MILLONES NOVECIENTOS MIL PESOS</a:t>
            </a:r>
            <a:r>
              <a:rPr lang="es-ES" dirty="0"/>
              <a:t> </a:t>
            </a:r>
            <a:r>
              <a:rPr lang="es-ES" b="1" dirty="0"/>
              <a:t>($192.900.000)M/CTE</a:t>
            </a:r>
          </a:p>
          <a:p>
            <a:pPr>
              <a:buFont typeface="Arial" panose="020B0604020202020204" pitchFamily="34" charset="0"/>
              <a:buChar char="•"/>
            </a:pPr>
            <a:r>
              <a:rPr lang="es-CO" altLang="es-CO" b="1" dirty="0">
                <a:solidFill>
                  <a:srgbClr val="000000"/>
                </a:solidFill>
              </a:rPr>
              <a:t>Metas:</a:t>
            </a:r>
          </a:p>
          <a:p>
            <a:pPr marL="571500" lvl="1">
              <a:buFont typeface="Arial" panose="020B0604020202020204" pitchFamily="34" charset="0"/>
              <a:buChar char="•"/>
            </a:pPr>
            <a:r>
              <a:rPr lang="es-ES" sz="1600" dirty="0"/>
              <a:t>En proceso de ejecución contrato interadministrativo con la CORALINA, cuyo objeto es: </a:t>
            </a:r>
            <a:r>
              <a:rPr lang="es-CO" sz="1600" dirty="0"/>
              <a:t>Aunar esfuerzos técnicos, financieros, operativos y administrativos entre la |Gobernación departamental y Coralina para promocionar soluciones de abastecimiento hídrico en beneficio a los agricultores del sector de Elsy Bar. Donde se busca </a:t>
            </a:r>
            <a:r>
              <a:rPr lang="es-ES" sz="1600" dirty="0"/>
              <a:t>soluciones urgentes que permitan al sector productivo primario de la isla acceder al recurso hídrico que permita fortalecer la disponibilidad de productos y subproductos agropecuarios de buena calidad y a precio accesible a las familias.</a:t>
            </a:r>
          </a:p>
          <a:p>
            <a:pPr marL="571500" lvl="1">
              <a:buFont typeface="Arial" panose="020B0604020202020204" pitchFamily="34" charset="0"/>
              <a:buChar char="•"/>
            </a:pPr>
            <a:r>
              <a:rPr lang="es-CO" altLang="es-CO" b="1" dirty="0">
                <a:solidFill>
                  <a:srgbClr val="000000"/>
                </a:solidFill>
              </a:rPr>
              <a:t>Cobertura, número de beneficiarios (raizales – Residentes – Turistas): </a:t>
            </a:r>
            <a:r>
              <a:rPr lang="es-ES" dirty="0"/>
              <a:t>300 pequeños productores agropecuarios</a:t>
            </a:r>
            <a:endParaRPr lang="es-CO" altLang="es-CO" b="1" dirty="0">
              <a:solidFill>
                <a:srgbClr val="000000"/>
              </a:solidFill>
            </a:endParaRPr>
          </a:p>
        </p:txBody>
      </p:sp>
    </p:spTree>
    <p:extLst>
      <p:ext uri="{BB962C8B-B14F-4D97-AF65-F5344CB8AC3E}">
        <p14:creationId xmlns:p14="http://schemas.microsoft.com/office/powerpoint/2010/main" val="156051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400" b="1" dirty="0">
                <a:solidFill>
                  <a:srgbClr val="000000"/>
                </a:solidFill>
              </a:rPr>
              <a:t>PROGRAMA: </a:t>
            </a:r>
            <a:r>
              <a:rPr lang="es-ES" sz="2400" b="1" dirty="0"/>
              <a:t>MÁS SOBERANÍA Y SEGURIDAD ALIMENTARIA</a:t>
            </a:r>
            <a:endParaRPr lang="es-CO" altLang="es-CO" sz="2400" b="1" dirty="0">
              <a:solidFill>
                <a:srgbClr val="000000"/>
              </a:solidFill>
            </a:endParaRPr>
          </a:p>
          <a:p>
            <a:endParaRPr lang="es-CO" altLang="es-CO" sz="2400" b="1" dirty="0">
              <a:solidFill>
                <a:srgbClr val="000000"/>
              </a:solidFill>
            </a:endParaRP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395536" y="3861048"/>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lvl="1" indent="0"/>
            <a:r>
              <a:rPr lang="es-CO" altLang="es-CO" sz="2400" b="1" dirty="0">
                <a:solidFill>
                  <a:srgbClr val="000000"/>
                </a:solidFill>
              </a:rPr>
              <a:t>Subprograma: </a:t>
            </a:r>
            <a:r>
              <a:rPr lang="es-ES" sz="2400" b="1" dirty="0"/>
              <a:t>Fomento a la producción y manejo intensivo de especies pecuarias</a:t>
            </a:r>
            <a:endParaRPr lang="es-CO" sz="2400" b="1" dirty="0"/>
          </a:p>
          <a:p>
            <a:r>
              <a:rPr lang="es-ES" sz="2400" dirty="0"/>
              <a:t>.</a:t>
            </a:r>
            <a:endParaRPr lang="es-CO" altLang="es-CO" sz="2400" dirty="0">
              <a:solidFill>
                <a:srgbClr val="000000"/>
              </a:solidFill>
            </a:endParaRPr>
          </a:p>
        </p:txBody>
      </p:sp>
    </p:spTree>
    <p:extLst>
      <p:ext uri="{BB962C8B-B14F-4D97-AF65-F5344CB8AC3E}">
        <p14:creationId xmlns:p14="http://schemas.microsoft.com/office/powerpoint/2010/main" val="2474314708"/>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1231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lvl="2" indent="0" algn="ctr"/>
            <a:r>
              <a:rPr lang="es-CO" altLang="es-CO" sz="2200" b="1" dirty="0">
                <a:solidFill>
                  <a:srgbClr val="000000"/>
                </a:solidFill>
              </a:rPr>
              <a:t>PROYECTO : </a:t>
            </a:r>
            <a:r>
              <a:rPr lang="es-ES" sz="1600" b="1" dirty="0"/>
              <a:t>MEJORAMIENTO GENÉTICO DE LOS SUBSECTORES BOVINO OVINO Y PORCÍCOLA EN EL DEPARTAMENTO DE SAN ANDRÉS, SAN ANDRÉS, CARIBE MUNICIPIO SAN ANDRÉS DEPARTAMENTO ARCHIPIÉLAGO</a:t>
            </a:r>
            <a:r>
              <a:rPr lang="es-ES" b="1" dirty="0"/>
              <a:t>.</a:t>
            </a:r>
            <a:endParaRPr lang="es-CO" b="1" dirty="0"/>
          </a:p>
          <a:p>
            <a:pPr algn="ctr"/>
            <a:endParaRPr lang="es-CO" altLang="es-CO"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 TRES</a:t>
            </a:r>
            <a:r>
              <a:rPr lang="es-ES" sz="1600" b="1" dirty="0"/>
              <a:t>CIENTOS  MILLONES DE PESOS</a:t>
            </a:r>
            <a:r>
              <a:rPr lang="es-ES" sz="1600" dirty="0"/>
              <a:t> </a:t>
            </a:r>
            <a:r>
              <a:rPr lang="es-ES" sz="1600" b="1" dirty="0"/>
              <a:t>($300,000,000)M/CTE</a:t>
            </a:r>
          </a:p>
          <a:p>
            <a:pPr>
              <a:buFont typeface="Arial" panose="020B0604020202020204" pitchFamily="34" charset="0"/>
              <a:buChar char="•"/>
            </a:pPr>
            <a:r>
              <a:rPr lang="es-CO" altLang="es-CO" sz="1600" b="1" dirty="0">
                <a:solidFill>
                  <a:srgbClr val="000000"/>
                </a:solidFill>
              </a:rPr>
              <a:t>Metas: En ejecución: </a:t>
            </a:r>
          </a:p>
          <a:p>
            <a:pPr lvl="0">
              <a:buFont typeface="Arial" panose="020B0604020202020204" pitchFamily="34" charset="0"/>
              <a:buChar char="•"/>
            </a:pPr>
            <a:r>
              <a:rPr lang="es-CO" sz="1600" dirty="0"/>
              <a:t>Inseminados y/o preñados  mediante  monta directa 50 porcinos</a:t>
            </a:r>
          </a:p>
          <a:p>
            <a:pPr lvl="0">
              <a:buFont typeface="Arial" panose="020B0604020202020204" pitchFamily="34" charset="0"/>
              <a:buChar char="•"/>
            </a:pPr>
            <a:r>
              <a:rPr lang="es-CO" sz="1600" dirty="0"/>
              <a:t>Inseminados y/o preñados  mediante  monta directa 30 bovinos</a:t>
            </a:r>
          </a:p>
          <a:p>
            <a:pPr lvl="0">
              <a:buFont typeface="Arial" panose="020B0604020202020204" pitchFamily="34" charset="0"/>
              <a:buChar char="•"/>
            </a:pPr>
            <a:r>
              <a:rPr lang="es-CO" sz="1600" dirty="0"/>
              <a:t>Inseminados y/o preñados  mediante  monta directa 20 ovinos</a:t>
            </a:r>
          </a:p>
          <a:p>
            <a:pPr marL="285750" lvl="1" indent="0"/>
            <a:r>
              <a:rPr lang="es-ES" sz="1600" dirty="0"/>
              <a:t>.</a:t>
            </a:r>
          </a:p>
          <a:p>
            <a:pPr marL="571500" lvl="1">
              <a:buFont typeface="Arial" panose="020B0604020202020204" pitchFamily="34" charset="0"/>
              <a:buChar char="•"/>
            </a:pPr>
            <a:r>
              <a:rPr lang="es-CO" altLang="es-CO" sz="1600" b="1" dirty="0">
                <a:solidFill>
                  <a:srgbClr val="000000"/>
                </a:solidFill>
              </a:rPr>
              <a:t>Cobertura, número de beneficiarios (raizales – Residentes – Turistas): </a:t>
            </a:r>
            <a:r>
              <a:rPr lang="es-ES" sz="1600" dirty="0"/>
              <a:t>300 pequeños productores agropecuarios</a:t>
            </a:r>
            <a:endParaRPr lang="es-CO" altLang="es-CO" sz="1600" b="1" dirty="0">
              <a:solidFill>
                <a:srgbClr val="000000"/>
              </a:solidFill>
            </a:endParaRPr>
          </a:p>
        </p:txBody>
      </p:sp>
      <p:pic>
        <p:nvPicPr>
          <p:cNvPr id="4" name="Imagen 3"/>
          <p:cNvPicPr/>
          <p:nvPr/>
        </p:nvPicPr>
        <p:blipFill>
          <a:blip r:embed="rId3">
            <a:extLst>
              <a:ext uri="{28A0092B-C50C-407E-A947-70E740481C1C}">
                <a14:useLocalDpi xmlns:a14="http://schemas.microsoft.com/office/drawing/2010/main" val="0"/>
              </a:ext>
            </a:extLst>
          </a:blip>
          <a:srcRect/>
          <a:stretch>
            <a:fillRect/>
          </a:stretch>
        </p:blipFill>
        <p:spPr bwMode="auto">
          <a:xfrm>
            <a:off x="4048125" y="4873228"/>
            <a:ext cx="5095875" cy="1977793"/>
          </a:xfrm>
          <a:prstGeom prst="rect">
            <a:avLst/>
          </a:prstGeom>
          <a:noFill/>
          <a:ln>
            <a:noFill/>
          </a:ln>
        </p:spPr>
      </p:pic>
    </p:spTree>
    <p:extLst>
      <p:ext uri="{BB962C8B-B14F-4D97-AF65-F5344CB8AC3E}">
        <p14:creationId xmlns:p14="http://schemas.microsoft.com/office/powerpoint/2010/main" val="625943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ES" dirty="0"/>
              <a:t>APOYO AL PROGRAMA DE SEGURIDAD ALIMENTARIA PARA PEQUEÑOS PRODUCTORES AGROPECUARIOS 2016-2020 EN SAN ANDRÉS, PROVIDENCIA Y SANTA CATALINA</a:t>
            </a:r>
            <a:endParaRPr lang="es-CO" altLang="es-CO"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 TRESCIENTOS </a:t>
            </a:r>
            <a:r>
              <a:rPr lang="es-ES" sz="1600" b="1" dirty="0"/>
              <a:t>MILLONES DE PESOS</a:t>
            </a:r>
            <a:r>
              <a:rPr lang="es-ES" sz="1600" dirty="0"/>
              <a:t> </a:t>
            </a:r>
            <a:r>
              <a:rPr lang="es-ES" sz="1600" b="1" dirty="0"/>
              <a:t>($300,000.000)M/CTE</a:t>
            </a:r>
          </a:p>
          <a:p>
            <a:pPr>
              <a:buFont typeface="Arial" panose="020B0604020202020204" pitchFamily="34" charset="0"/>
              <a:buChar char="•"/>
            </a:pPr>
            <a:r>
              <a:rPr lang="es-CO" altLang="es-CO" sz="1600" b="1" dirty="0">
                <a:solidFill>
                  <a:srgbClr val="000000"/>
                </a:solidFill>
              </a:rPr>
              <a:t>Metas:</a:t>
            </a:r>
          </a:p>
          <a:p>
            <a:pPr algn="just">
              <a:buFont typeface="Arial" panose="020B0604020202020204" pitchFamily="34" charset="0"/>
              <a:buChar char="•"/>
            </a:pPr>
            <a:r>
              <a:rPr lang="es-CO" sz="1600" dirty="0"/>
              <a:t>En ejecución el contrato No. 1491 cuyo objeto es: adquisición de animales de granja (porcinos y aves criollos) con miras al fortalecimiento de la seguridad alimentaria de las familias vinculadas al sector agropecuario de la isla de San Andrés </a:t>
            </a:r>
          </a:p>
          <a:p>
            <a:pPr marL="571500" lvl="1">
              <a:buFont typeface="Arial" panose="020B0604020202020204" pitchFamily="34" charset="0"/>
              <a:buChar char="•"/>
            </a:pPr>
            <a:r>
              <a:rPr lang="es-CO" altLang="es-CO" sz="1600" b="1" dirty="0">
                <a:solidFill>
                  <a:srgbClr val="000000"/>
                </a:solidFill>
              </a:rPr>
              <a:t>Cobertura, número de beneficiarios (raizales – Residentes – Turistas): </a:t>
            </a:r>
            <a:r>
              <a:rPr lang="es-ES" sz="1600" dirty="0"/>
              <a:t>300 familias de productores agropecuarios</a:t>
            </a:r>
            <a:endParaRPr lang="es-CO" altLang="es-CO" sz="1600" b="1" dirty="0">
              <a:solidFill>
                <a:srgbClr val="000000"/>
              </a:solidFill>
            </a:endParaRPr>
          </a:p>
        </p:txBody>
      </p:sp>
      <p:pic>
        <p:nvPicPr>
          <p:cNvPr id="2" name="Imagen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27984" y="4873228"/>
            <a:ext cx="4716016" cy="1984772"/>
          </a:xfrm>
          <a:prstGeom prst="rect">
            <a:avLst/>
          </a:prstGeom>
        </p:spPr>
      </p:pic>
    </p:spTree>
    <p:extLst>
      <p:ext uri="{BB962C8B-B14F-4D97-AF65-F5344CB8AC3E}">
        <p14:creationId xmlns:p14="http://schemas.microsoft.com/office/powerpoint/2010/main" val="4215988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400" b="1" dirty="0">
                <a:solidFill>
                  <a:srgbClr val="000000"/>
                </a:solidFill>
              </a:rPr>
              <a:t>PROGRAMA: </a:t>
            </a:r>
            <a:r>
              <a:rPr lang="es-ES" sz="2400" b="1" dirty="0"/>
              <a:t>MÁS SOBERANÍA Y SEGURIDAD ALIMENTARIA</a:t>
            </a:r>
            <a:endParaRPr lang="es-CO" altLang="es-CO" sz="2400" b="1" dirty="0">
              <a:solidFill>
                <a:srgbClr val="000000"/>
              </a:solidFill>
            </a:endParaRPr>
          </a:p>
          <a:p>
            <a:endParaRPr lang="es-CO" altLang="es-CO" sz="2400" b="1" dirty="0">
              <a:solidFill>
                <a:srgbClr val="000000"/>
              </a:solidFill>
            </a:endParaRP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395536" y="3861048"/>
            <a:ext cx="864108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lvl="1" indent="0"/>
            <a:r>
              <a:rPr lang="es-CO" altLang="es-CO" sz="2400" b="1" dirty="0">
                <a:solidFill>
                  <a:srgbClr val="000000"/>
                </a:solidFill>
              </a:rPr>
              <a:t>Subprograma: </a:t>
            </a:r>
            <a:r>
              <a:rPr lang="es-ES" sz="2400" b="1" dirty="0"/>
              <a:t>Acceso al recurso hídrico</a:t>
            </a:r>
            <a:endParaRPr lang="es-CO" sz="2400" b="1" dirty="0"/>
          </a:p>
          <a:p>
            <a:r>
              <a:rPr lang="es-ES" sz="2400" dirty="0"/>
              <a:t>.</a:t>
            </a:r>
            <a:endParaRPr lang="es-CO" altLang="es-CO" sz="2400" dirty="0">
              <a:solidFill>
                <a:srgbClr val="000000"/>
              </a:solidFill>
            </a:endParaRPr>
          </a:p>
        </p:txBody>
      </p:sp>
    </p:spTree>
    <p:extLst>
      <p:ext uri="{BB962C8B-B14F-4D97-AF65-F5344CB8AC3E}">
        <p14:creationId xmlns:p14="http://schemas.microsoft.com/office/powerpoint/2010/main" val="1959595154"/>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ES" dirty="0"/>
              <a:t>APOYO AL PROGRAMA DE SEGURIDAD ALIMENTARIA PARA PEQUEÑOS PRODUCTORES AGROPECUARIOS 2016-2020 EN SAN ANDRÉS, PROVIDENCIA Y SANTA CATALINA</a:t>
            </a:r>
            <a:endParaRPr lang="es-CO" altLang="es-CO"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3447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b="1" dirty="0">
                <a:solidFill>
                  <a:srgbClr val="000000"/>
                </a:solidFill>
              </a:rPr>
              <a:t>Valor del proyecto: </a:t>
            </a:r>
            <a:r>
              <a:rPr lang="es-ES" b="1" dirty="0"/>
              <a:t>CIENTO NOVENTA Y DOS MILLONES NOVECIENTOS MIL PESOS</a:t>
            </a:r>
            <a:r>
              <a:rPr lang="es-ES" dirty="0"/>
              <a:t> </a:t>
            </a:r>
            <a:r>
              <a:rPr lang="es-ES" b="1" dirty="0"/>
              <a:t>($192.900.000)M/CTE</a:t>
            </a:r>
          </a:p>
          <a:p>
            <a:pPr>
              <a:buFont typeface="Arial" panose="020B0604020202020204" pitchFamily="34" charset="0"/>
              <a:buChar char="•"/>
            </a:pPr>
            <a:r>
              <a:rPr lang="es-CO" altLang="es-CO" b="1" dirty="0">
                <a:solidFill>
                  <a:srgbClr val="000000"/>
                </a:solidFill>
              </a:rPr>
              <a:t>Metas:</a:t>
            </a:r>
          </a:p>
          <a:p>
            <a:pPr marL="571500" lvl="1">
              <a:buFont typeface="Arial" panose="020B0604020202020204" pitchFamily="34" charset="0"/>
              <a:buChar char="•"/>
            </a:pPr>
            <a:r>
              <a:rPr lang="es-ES" sz="1600" dirty="0"/>
              <a:t>En proceso de ejecución contrato interadministrativo con la CORALINA, cuyo objeto es: </a:t>
            </a:r>
            <a:r>
              <a:rPr lang="es-CO" sz="1600" dirty="0"/>
              <a:t>Aunar esfuerzos técnicos, financieros, operativos y administrativos entre la |Gobernación departamental y Coralina para promocionar soluciones de abastecimiento hídrico en beneficio a los agricultores del sector de Elsy Bar. Donde se busca </a:t>
            </a:r>
            <a:r>
              <a:rPr lang="es-ES" sz="1600" dirty="0"/>
              <a:t>soluciones urgentes que permitan al sector productivo primario de la isla acceder al recurso hídrico que permita fortalecer la disponibilidad de productos y subproductos agropecuarios de buena calidad y a precio accesible a las familias.</a:t>
            </a:r>
          </a:p>
          <a:p>
            <a:pPr marL="571500" lvl="1">
              <a:buFont typeface="Arial" panose="020B0604020202020204" pitchFamily="34" charset="0"/>
              <a:buChar char="•"/>
            </a:pPr>
            <a:r>
              <a:rPr lang="es-CO" altLang="es-CO" b="1" dirty="0">
                <a:solidFill>
                  <a:srgbClr val="000000"/>
                </a:solidFill>
              </a:rPr>
              <a:t>Cobertura, número de beneficiarios (raizales – Residentes – Turistas): </a:t>
            </a:r>
            <a:r>
              <a:rPr lang="es-ES" dirty="0"/>
              <a:t>300 pequeños productores agropecuarios</a:t>
            </a:r>
            <a:endParaRPr lang="es-CO" altLang="es-CO" b="1" dirty="0">
              <a:solidFill>
                <a:srgbClr val="000000"/>
              </a:solidFill>
            </a:endParaRPr>
          </a:p>
        </p:txBody>
      </p:sp>
    </p:spTree>
    <p:extLst>
      <p:ext uri="{BB962C8B-B14F-4D97-AF65-F5344CB8AC3E}">
        <p14:creationId xmlns:p14="http://schemas.microsoft.com/office/powerpoint/2010/main" val="173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400" b="1" dirty="0">
                <a:solidFill>
                  <a:srgbClr val="000000"/>
                </a:solidFill>
              </a:rPr>
              <a:t>PROGRAMA: </a:t>
            </a:r>
            <a:r>
              <a:rPr lang="es-ES" sz="2400" b="1" dirty="0"/>
              <a:t>MÁS SOBERANÍA Y SEGURIDAD ALIMENTARIA</a:t>
            </a:r>
            <a:endParaRPr lang="es-CO" altLang="es-CO" sz="2400" b="1" dirty="0">
              <a:solidFill>
                <a:srgbClr val="000000"/>
              </a:solidFill>
            </a:endParaRPr>
          </a:p>
          <a:p>
            <a:endParaRPr lang="es-CO" altLang="es-CO" sz="2400" b="1" dirty="0">
              <a:solidFill>
                <a:srgbClr val="000000"/>
              </a:solidFill>
            </a:endParaRP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395536" y="3861048"/>
            <a:ext cx="864108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lvl="1" indent="0"/>
            <a:r>
              <a:rPr lang="es-CO" altLang="es-CO" sz="2400" b="1" dirty="0">
                <a:solidFill>
                  <a:srgbClr val="000000"/>
                </a:solidFill>
              </a:rPr>
              <a:t>Subprograma: </a:t>
            </a:r>
            <a:r>
              <a:rPr lang="es-ES" sz="2400" b="1" dirty="0"/>
              <a:t>Reforestación de especies productivas autóctonas y control de plagas.</a:t>
            </a:r>
            <a:endParaRPr lang="es-CO" altLang="es-CO" sz="2400" b="1" dirty="0">
              <a:solidFill>
                <a:srgbClr val="000000"/>
              </a:solidFill>
            </a:endParaRPr>
          </a:p>
        </p:txBody>
      </p:sp>
    </p:spTree>
    <p:extLst>
      <p:ext uri="{BB962C8B-B14F-4D97-AF65-F5344CB8AC3E}">
        <p14:creationId xmlns:p14="http://schemas.microsoft.com/office/powerpoint/2010/main" val="1508984716"/>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CO" b="1" dirty="0"/>
              <a:t>REFORESTACIÓN PRODUCTIVA 2016-2020 EN SAN ANDRÉS, PROVIDENCIA Y SANTA CATALINA</a:t>
            </a:r>
            <a:endParaRPr lang="es-CO" altLang="es-CO"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2523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400" b="1" dirty="0">
                <a:solidFill>
                  <a:srgbClr val="000000"/>
                </a:solidFill>
              </a:rPr>
              <a:t>Valor del proyecto: MIL DOS</a:t>
            </a:r>
            <a:r>
              <a:rPr lang="es-ES" sz="1400" b="1" dirty="0"/>
              <a:t>CIENTOS OCHENTA MILLONES DE  PESOS</a:t>
            </a:r>
            <a:r>
              <a:rPr lang="es-ES" sz="1400" dirty="0"/>
              <a:t> </a:t>
            </a:r>
            <a:r>
              <a:rPr lang="es-ES" sz="1400" b="1" dirty="0"/>
              <a:t>($1,280,000.000)M/CTE</a:t>
            </a:r>
          </a:p>
          <a:p>
            <a:pPr>
              <a:buFont typeface="Arial" panose="020B0604020202020204" pitchFamily="34" charset="0"/>
              <a:buChar char="•"/>
            </a:pPr>
            <a:r>
              <a:rPr lang="es-CO" altLang="es-CO" sz="1400" b="1" dirty="0">
                <a:solidFill>
                  <a:srgbClr val="000000"/>
                </a:solidFill>
              </a:rPr>
              <a:t>Metas:</a:t>
            </a:r>
          </a:p>
          <a:p>
            <a:pPr marL="571500" lvl="1">
              <a:buFont typeface="Arial" panose="020B0604020202020204" pitchFamily="34" charset="0"/>
              <a:buChar char="•"/>
            </a:pPr>
            <a:r>
              <a:rPr lang="es-CO" sz="1400" b="1" dirty="0"/>
              <a:t>Identificación y caracterización de ciento sesenta (160) predios</a:t>
            </a:r>
          </a:p>
          <a:p>
            <a:pPr>
              <a:buFont typeface="Arial" panose="020B0604020202020204" pitchFamily="34" charset="0"/>
              <a:buChar char="•"/>
            </a:pPr>
            <a:r>
              <a:rPr lang="es-ES_tradnl" sz="1400" b="1" dirty="0"/>
              <a:t>Consiste en el aislamiento y reforestación  de 30 hectáreas, con arboles frutales (</a:t>
            </a:r>
            <a:r>
              <a:rPr lang="es-CO" sz="1400" b="1" dirty="0"/>
              <a:t>Cocoteros alto caribe e hibrido, Frutales: Limón,  Naranjas,   Aguacates,   Mangos,   Pan de fruta,   Guanábana,   Anón entre otros)</a:t>
            </a:r>
          </a:p>
          <a:p>
            <a:pPr marL="571500" lvl="1">
              <a:buFont typeface="Arial" panose="020B0604020202020204" pitchFamily="34" charset="0"/>
              <a:buChar char="•"/>
            </a:pPr>
            <a:r>
              <a:rPr lang="es-ES_tradnl" sz="1400" b="1" dirty="0"/>
              <a:t>Talleres de socialización y capacitación</a:t>
            </a:r>
            <a:r>
              <a:rPr lang="es-ES" sz="1400" dirty="0"/>
              <a:t>.</a:t>
            </a:r>
          </a:p>
          <a:p>
            <a:pPr marL="571500" lvl="1">
              <a:buFont typeface="Arial" panose="020B0604020202020204" pitchFamily="34" charset="0"/>
              <a:buChar char="•"/>
            </a:pPr>
            <a:r>
              <a:rPr lang="es-CO" altLang="es-CO" sz="1400" b="1" dirty="0">
                <a:solidFill>
                  <a:srgbClr val="000000"/>
                </a:solidFill>
              </a:rPr>
              <a:t>Cobertura, número de beneficiarios (raizales – Residentes – Turistas): </a:t>
            </a:r>
            <a:r>
              <a:rPr lang="es-CO" altLang="es-CO" sz="1400" dirty="0">
                <a:solidFill>
                  <a:srgbClr val="000000"/>
                </a:solidFill>
              </a:rPr>
              <a:t>S</a:t>
            </a:r>
            <a:r>
              <a:rPr lang="es-ES" sz="1400" dirty="0" err="1"/>
              <a:t>ector</a:t>
            </a:r>
            <a:r>
              <a:rPr lang="es-ES" sz="1400" dirty="0"/>
              <a:t> rural de la isla de San Andrés.</a:t>
            </a:r>
            <a:endParaRPr lang="es-CO" sz="1400" b="1" dirty="0"/>
          </a:p>
          <a:p>
            <a:pPr marL="571500" lvl="1">
              <a:buFont typeface="Arial" panose="020B0604020202020204" pitchFamily="34" charset="0"/>
              <a:buChar char="•"/>
            </a:pPr>
            <a:endParaRPr lang="es-CO" altLang="es-CO" b="1" dirty="0">
              <a:solidFill>
                <a:srgbClr val="000000"/>
              </a:solidFill>
            </a:endParaRPr>
          </a:p>
        </p:txBody>
      </p:sp>
      <p:pic>
        <p:nvPicPr>
          <p:cNvPr id="4" name="Imagen 3" descr="E:\2017\REGISTRO FOTOGRAFICO\REFORESTACION COCOTEROS 2016\FB_IMG_1496355968266.jpg"/>
          <p:cNvPicPr/>
          <p:nvPr/>
        </p:nvPicPr>
        <p:blipFill>
          <a:blip r:embed="rId3">
            <a:extLst>
              <a:ext uri="{28A0092B-C50C-407E-A947-70E740481C1C}">
                <a14:useLocalDpi xmlns:a14="http://schemas.microsoft.com/office/drawing/2010/main" val="0"/>
              </a:ext>
            </a:extLst>
          </a:blip>
          <a:srcRect/>
          <a:stretch>
            <a:fillRect/>
          </a:stretch>
        </p:blipFill>
        <p:spPr bwMode="auto">
          <a:xfrm>
            <a:off x="4716429" y="4733925"/>
            <a:ext cx="4427571" cy="2124075"/>
          </a:xfrm>
          <a:prstGeom prst="rect">
            <a:avLst/>
          </a:prstGeom>
          <a:noFill/>
          <a:ln>
            <a:noFill/>
          </a:ln>
        </p:spPr>
      </p:pic>
      <p:pic>
        <p:nvPicPr>
          <p:cNvPr id="5" name="Imagen 4" descr="E:\2017\REGISTRO FOTOGRAFICO\REFORESTACION COCOTEROS 2016\FB_IMG_1496355986353.jpg"/>
          <p:cNvPicPr/>
          <p:nvPr/>
        </p:nvPicPr>
        <p:blipFill>
          <a:blip r:embed="rId4">
            <a:extLst>
              <a:ext uri="{28A0092B-C50C-407E-A947-70E740481C1C}">
                <a14:useLocalDpi xmlns:a14="http://schemas.microsoft.com/office/drawing/2010/main" val="0"/>
              </a:ext>
            </a:extLst>
          </a:blip>
          <a:srcRect/>
          <a:stretch>
            <a:fillRect/>
          </a:stretch>
        </p:blipFill>
        <p:spPr bwMode="auto">
          <a:xfrm>
            <a:off x="-25318" y="4754885"/>
            <a:ext cx="4525310" cy="2133600"/>
          </a:xfrm>
          <a:prstGeom prst="rect">
            <a:avLst/>
          </a:prstGeom>
          <a:noFill/>
          <a:ln>
            <a:noFill/>
          </a:ln>
        </p:spPr>
      </p:pic>
    </p:spTree>
    <p:extLst>
      <p:ext uri="{BB962C8B-B14F-4D97-AF65-F5344CB8AC3E}">
        <p14:creationId xmlns:p14="http://schemas.microsoft.com/office/powerpoint/2010/main" val="19579060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400" b="1" dirty="0">
                <a:solidFill>
                  <a:srgbClr val="000000"/>
                </a:solidFill>
              </a:rPr>
              <a:t>PROGRAMA: </a:t>
            </a:r>
            <a:r>
              <a:rPr lang="es-ES" sz="2400" b="1" dirty="0"/>
              <a:t>MÁS SOBERANÍA Y SEGURIDAD ALIMENTARIA</a:t>
            </a:r>
            <a:endParaRPr lang="es-CO" altLang="es-CO" sz="2400" b="1" dirty="0">
              <a:solidFill>
                <a:srgbClr val="000000"/>
              </a:solidFill>
            </a:endParaRPr>
          </a:p>
          <a:p>
            <a:endParaRPr lang="es-CO" altLang="es-CO" sz="2400" b="1" dirty="0">
              <a:solidFill>
                <a:srgbClr val="000000"/>
              </a:solidFill>
            </a:endParaRP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395536" y="3861048"/>
            <a:ext cx="864108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s-CO" altLang="es-CO" sz="2400" b="1" dirty="0">
                <a:solidFill>
                  <a:srgbClr val="000000"/>
                </a:solidFill>
              </a:rPr>
              <a:t>Subprograma: </a:t>
            </a:r>
            <a:r>
              <a:rPr lang="es-ES" sz="2400" dirty="0"/>
              <a:t>reactivación de la actividad agrícola y patios productivos, bajo el concepto de agricultura limpia y segura.</a:t>
            </a:r>
            <a:endParaRPr lang="es-CO" altLang="es-CO" sz="2400" dirty="0">
              <a:solidFill>
                <a:srgbClr val="000000"/>
              </a:solidFill>
            </a:endParaRPr>
          </a:p>
        </p:txBody>
      </p:sp>
    </p:spTree>
    <p:extLst>
      <p:ext uri="{BB962C8B-B14F-4D97-AF65-F5344CB8AC3E}">
        <p14:creationId xmlns:p14="http://schemas.microsoft.com/office/powerpoint/2010/main" val="3383981226"/>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ES" sz="2200" dirty="0"/>
              <a:t>PROYECTO AGROPECUARIO DESDE EL PREESCOLAR</a:t>
            </a:r>
            <a:endParaRPr lang="es-CO" altLang="es-CO" sz="2200"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b="1" dirty="0">
                <a:solidFill>
                  <a:srgbClr val="000000"/>
                </a:solidFill>
              </a:rPr>
              <a:t>Fotos:</a:t>
            </a:r>
          </a:p>
          <a:p>
            <a:pPr>
              <a:buFont typeface="Arial" panose="020B0604020202020204" pitchFamily="34" charset="0"/>
              <a:buChar char="•"/>
            </a:pPr>
            <a:r>
              <a:rPr lang="es-CO" altLang="es-CO" b="1" dirty="0">
                <a:solidFill>
                  <a:srgbClr val="000000"/>
                </a:solidFill>
              </a:rPr>
              <a:t>Valor del proyecto:</a:t>
            </a:r>
          </a:p>
          <a:p>
            <a:pPr>
              <a:buFont typeface="Arial" panose="020B0604020202020204" pitchFamily="34" charset="0"/>
              <a:buChar char="•"/>
            </a:pPr>
            <a:r>
              <a:rPr lang="es-CO" altLang="es-CO" b="1" dirty="0">
                <a:solidFill>
                  <a:srgbClr val="000000"/>
                </a:solidFill>
              </a:rPr>
              <a:t>Metas:</a:t>
            </a:r>
          </a:p>
          <a:p>
            <a:pPr marL="571500" lvl="1">
              <a:buFont typeface="Arial" panose="020B0604020202020204" pitchFamily="34" charset="0"/>
              <a:buChar char="•"/>
            </a:pPr>
            <a:r>
              <a:rPr lang="es-ES" sz="1600" dirty="0"/>
              <a:t>Dos (2) capacitaciones teórico-práctico en técnicas agroecológicas aplicadas a las huertas escolares.</a:t>
            </a:r>
          </a:p>
          <a:p>
            <a:pPr marL="571500" lvl="1">
              <a:buFont typeface="Arial" panose="020B0604020202020204" pitchFamily="34" charset="0"/>
              <a:buChar char="•"/>
            </a:pPr>
            <a:r>
              <a:rPr lang="es-ES" sz="1600" dirty="0"/>
              <a:t>Dotación, adecuación y mantenimiento de diez (10) huertas escolares demostrativas, implementados en las instituciones educativas beneficiarias.,</a:t>
            </a:r>
            <a:r>
              <a:rPr lang="es-CO" sz="1600" dirty="0"/>
              <a:t>, </a:t>
            </a:r>
            <a:endParaRPr lang="es-ES" sz="1600" dirty="0"/>
          </a:p>
          <a:p>
            <a:pPr marL="571500" lvl="1">
              <a:buFont typeface="Arial" panose="020B0604020202020204" pitchFamily="34" charset="0"/>
              <a:buChar char="•"/>
            </a:pPr>
            <a:r>
              <a:rPr lang="es-ES" sz="1600" dirty="0"/>
              <a:t>Dotación, adecuación y mantenimiento de tres (3) galpones para cría de aves ponedoras escolares demostrativas, implementados en las instituciones educativas beneficiarias.</a:t>
            </a:r>
          </a:p>
          <a:p>
            <a:pPr marL="571500" lvl="1">
              <a:buFont typeface="Arial" panose="020B0604020202020204" pitchFamily="34" charset="0"/>
              <a:buChar char="•"/>
            </a:pPr>
            <a:r>
              <a:rPr lang="es-ES" sz="1600" dirty="0"/>
              <a:t>Impresión de las Guías: “</a:t>
            </a:r>
            <a:r>
              <a:rPr lang="es-ES" sz="1600" dirty="0" err="1"/>
              <a:t>Unu</a:t>
            </a:r>
            <a:r>
              <a:rPr lang="es-ES" sz="1600" dirty="0"/>
              <a:t> </a:t>
            </a:r>
            <a:r>
              <a:rPr lang="es-ES" sz="1600" dirty="0" err="1"/>
              <a:t>pikniny</a:t>
            </a:r>
            <a:r>
              <a:rPr lang="es-ES" sz="1600" dirty="0"/>
              <a:t>, </a:t>
            </a:r>
            <a:r>
              <a:rPr lang="es-ES" sz="1600" dirty="0" err="1"/>
              <a:t>mek</a:t>
            </a:r>
            <a:r>
              <a:rPr lang="es-ES" sz="1600" dirty="0"/>
              <a:t> </a:t>
            </a:r>
            <a:r>
              <a:rPr lang="es-ES" sz="1600" dirty="0" err="1"/>
              <a:t>wi</a:t>
            </a:r>
            <a:r>
              <a:rPr lang="es-ES" sz="1600" dirty="0"/>
              <a:t> </a:t>
            </a:r>
            <a:r>
              <a:rPr lang="es-ES" sz="1600" dirty="0" err="1"/>
              <a:t>plant</a:t>
            </a:r>
            <a:r>
              <a:rPr lang="es-ES" sz="1600" dirty="0"/>
              <a:t> </a:t>
            </a:r>
            <a:r>
              <a:rPr lang="es-ES" sz="1600" dirty="0" err="1"/>
              <a:t>wan</a:t>
            </a:r>
            <a:r>
              <a:rPr lang="es-ES" sz="1600" dirty="0"/>
              <a:t> </a:t>
            </a:r>
            <a:r>
              <a:rPr lang="es-ES" sz="1600" dirty="0" err="1"/>
              <a:t>trii</a:t>
            </a:r>
            <a:r>
              <a:rPr lang="es-ES" sz="1600" dirty="0"/>
              <a:t> y el Galpón de mi colegio”</a:t>
            </a:r>
            <a:r>
              <a:rPr lang="es-CO" altLang="es-CO" sz="1600" b="1" dirty="0">
                <a:solidFill>
                  <a:srgbClr val="000000"/>
                </a:solidFill>
              </a:rPr>
              <a:t>.</a:t>
            </a:r>
          </a:p>
          <a:p>
            <a:pPr marL="0" indent="0">
              <a:buFont typeface="Arial" panose="020B0604020202020204" pitchFamily="34" charset="0"/>
              <a:buChar char="•"/>
            </a:pPr>
            <a:r>
              <a:rPr lang="es-CO" altLang="es-CO" b="1" dirty="0">
                <a:solidFill>
                  <a:srgbClr val="000000"/>
                </a:solidFill>
              </a:rPr>
              <a:t>Cobertura, número de beneficiarios (raizales – Residentes – Turistas)</a:t>
            </a:r>
          </a:p>
        </p:txBody>
      </p:sp>
    </p:spTree>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CO" b="1" dirty="0"/>
              <a:t>REFORESTACIÓN PRODUCTIVA 2016-2020 EN SAN ANDRÉS, PROVIDENCIA Y SANTA CATALINA</a:t>
            </a:r>
            <a:endParaRPr lang="es-CO" altLang="es-CO"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2523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400" b="1" dirty="0">
                <a:solidFill>
                  <a:srgbClr val="000000"/>
                </a:solidFill>
              </a:rPr>
              <a:t>Valor del proyecto: MIL DOS</a:t>
            </a:r>
            <a:r>
              <a:rPr lang="es-ES" sz="1400" b="1" dirty="0"/>
              <a:t>CIENTOS OCHENTA MILLONES DE  PESOS</a:t>
            </a:r>
            <a:r>
              <a:rPr lang="es-ES" sz="1400" dirty="0"/>
              <a:t> </a:t>
            </a:r>
            <a:r>
              <a:rPr lang="es-ES" sz="1400" b="1" dirty="0"/>
              <a:t>($1,280,000.000)M/CTE</a:t>
            </a:r>
          </a:p>
          <a:p>
            <a:pPr>
              <a:buFont typeface="Arial" panose="020B0604020202020204" pitchFamily="34" charset="0"/>
              <a:buChar char="•"/>
            </a:pPr>
            <a:r>
              <a:rPr lang="es-CO" altLang="es-CO" sz="1400" b="1" dirty="0">
                <a:solidFill>
                  <a:srgbClr val="000000"/>
                </a:solidFill>
              </a:rPr>
              <a:t>Metas:</a:t>
            </a:r>
          </a:p>
          <a:p>
            <a:pPr marL="571500" lvl="1">
              <a:buFont typeface="Arial" panose="020B0604020202020204" pitchFamily="34" charset="0"/>
              <a:buChar char="•"/>
            </a:pPr>
            <a:r>
              <a:rPr lang="es-CO" sz="1400" b="1" dirty="0"/>
              <a:t>Identificación y caracterización de ciento sesenta (160) predios</a:t>
            </a:r>
          </a:p>
          <a:p>
            <a:pPr>
              <a:buFont typeface="Arial" panose="020B0604020202020204" pitchFamily="34" charset="0"/>
              <a:buChar char="•"/>
            </a:pPr>
            <a:r>
              <a:rPr lang="es-ES_tradnl" sz="1400" b="1" dirty="0"/>
              <a:t>Consiste en el aislamiento y reforestación  de 30 hectáreas, con arboles frutales (</a:t>
            </a:r>
            <a:r>
              <a:rPr lang="es-CO" sz="1400" b="1" dirty="0"/>
              <a:t>Cocoteros alto caribe e hibrido, Frutales: Limón,  Naranjas,   Aguacates,   Mangos,   Pan de fruta,   Guanábana,   Anón entre otros)</a:t>
            </a:r>
          </a:p>
          <a:p>
            <a:pPr marL="571500" lvl="1">
              <a:buFont typeface="Arial" panose="020B0604020202020204" pitchFamily="34" charset="0"/>
              <a:buChar char="•"/>
            </a:pPr>
            <a:r>
              <a:rPr lang="es-ES_tradnl" sz="1400" b="1" dirty="0"/>
              <a:t>Talleres de socialización y capacitación</a:t>
            </a:r>
            <a:r>
              <a:rPr lang="es-ES" sz="1400" dirty="0"/>
              <a:t>.</a:t>
            </a:r>
          </a:p>
          <a:p>
            <a:pPr marL="571500" lvl="1">
              <a:buFont typeface="Arial" panose="020B0604020202020204" pitchFamily="34" charset="0"/>
              <a:buChar char="•"/>
            </a:pPr>
            <a:r>
              <a:rPr lang="es-CO" altLang="es-CO" sz="1400" b="1" dirty="0">
                <a:solidFill>
                  <a:srgbClr val="000000"/>
                </a:solidFill>
              </a:rPr>
              <a:t>Cobertura, número de beneficiarios (raizales – Residentes – Turistas): </a:t>
            </a:r>
            <a:r>
              <a:rPr lang="es-CO" altLang="es-CO" sz="1400" dirty="0">
                <a:solidFill>
                  <a:srgbClr val="000000"/>
                </a:solidFill>
              </a:rPr>
              <a:t>S</a:t>
            </a:r>
            <a:r>
              <a:rPr lang="es-ES" sz="1400" dirty="0" err="1"/>
              <a:t>ector</a:t>
            </a:r>
            <a:r>
              <a:rPr lang="es-ES" sz="1400" dirty="0"/>
              <a:t> rural de la isla de San Andrés.</a:t>
            </a:r>
            <a:endParaRPr lang="es-CO" sz="1400" b="1" dirty="0"/>
          </a:p>
          <a:p>
            <a:pPr marL="571500" lvl="1">
              <a:buFont typeface="Arial" panose="020B0604020202020204" pitchFamily="34" charset="0"/>
              <a:buChar char="•"/>
            </a:pPr>
            <a:endParaRPr lang="es-CO" altLang="es-CO" b="1" dirty="0">
              <a:solidFill>
                <a:srgbClr val="000000"/>
              </a:solidFill>
            </a:endParaRPr>
          </a:p>
        </p:txBody>
      </p:sp>
      <p:pic>
        <p:nvPicPr>
          <p:cNvPr id="4" name="Imagen 3" descr="E:\2017\REGISTRO FOTOGRAFICO\REFORESTACION COCOTEROS 2016\FB_IMG_1496355968266.jpg"/>
          <p:cNvPicPr/>
          <p:nvPr/>
        </p:nvPicPr>
        <p:blipFill>
          <a:blip r:embed="rId3">
            <a:extLst>
              <a:ext uri="{28A0092B-C50C-407E-A947-70E740481C1C}">
                <a14:useLocalDpi xmlns:a14="http://schemas.microsoft.com/office/drawing/2010/main" val="0"/>
              </a:ext>
            </a:extLst>
          </a:blip>
          <a:srcRect/>
          <a:stretch>
            <a:fillRect/>
          </a:stretch>
        </p:blipFill>
        <p:spPr bwMode="auto">
          <a:xfrm>
            <a:off x="4716429" y="4733925"/>
            <a:ext cx="4427571" cy="2124075"/>
          </a:xfrm>
          <a:prstGeom prst="rect">
            <a:avLst/>
          </a:prstGeom>
          <a:noFill/>
          <a:ln>
            <a:noFill/>
          </a:ln>
        </p:spPr>
      </p:pic>
      <p:pic>
        <p:nvPicPr>
          <p:cNvPr id="5" name="Imagen 4" descr="E:\2017\REGISTRO FOTOGRAFICO\REFORESTACION COCOTEROS 2016\FB_IMG_1496355986353.jpg"/>
          <p:cNvPicPr/>
          <p:nvPr/>
        </p:nvPicPr>
        <p:blipFill>
          <a:blip r:embed="rId4">
            <a:extLst>
              <a:ext uri="{28A0092B-C50C-407E-A947-70E740481C1C}">
                <a14:useLocalDpi xmlns:a14="http://schemas.microsoft.com/office/drawing/2010/main" val="0"/>
              </a:ext>
            </a:extLst>
          </a:blip>
          <a:srcRect/>
          <a:stretch>
            <a:fillRect/>
          </a:stretch>
        </p:blipFill>
        <p:spPr bwMode="auto">
          <a:xfrm>
            <a:off x="-25318" y="4754885"/>
            <a:ext cx="4525310" cy="2133600"/>
          </a:xfrm>
          <a:prstGeom prst="rect">
            <a:avLst/>
          </a:prstGeom>
          <a:noFill/>
          <a:ln>
            <a:noFill/>
          </a:ln>
        </p:spPr>
      </p:pic>
    </p:spTree>
    <p:extLst>
      <p:ext uri="{BB962C8B-B14F-4D97-AF65-F5344CB8AC3E}">
        <p14:creationId xmlns:p14="http://schemas.microsoft.com/office/powerpoint/2010/main" val="10417353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400" b="1" dirty="0">
                <a:solidFill>
                  <a:srgbClr val="000000"/>
                </a:solidFill>
              </a:rPr>
              <a:t>PROGRAMA: </a:t>
            </a:r>
            <a:r>
              <a:rPr lang="es-ES" sz="2400" b="1" dirty="0"/>
              <a:t>MÁS FORTALECIMIENTO DE LA BASE EMPRESARIAL</a:t>
            </a:r>
            <a:endParaRPr lang="es-CO" altLang="es-CO" sz="2400" b="1" dirty="0">
              <a:solidFill>
                <a:srgbClr val="000000"/>
              </a:solidFill>
            </a:endParaRPr>
          </a:p>
          <a:p>
            <a:endParaRPr lang="es-CO" altLang="es-CO" sz="2400" b="1" dirty="0">
              <a:solidFill>
                <a:srgbClr val="000000"/>
              </a:solidFill>
            </a:endParaRP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395536" y="3861048"/>
            <a:ext cx="86410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lvl="1" indent="0"/>
            <a:r>
              <a:rPr lang="es-CO" altLang="es-CO" sz="2400" b="1" dirty="0">
                <a:solidFill>
                  <a:srgbClr val="000000"/>
                </a:solidFill>
              </a:rPr>
              <a:t>Subprograma: </a:t>
            </a:r>
            <a:r>
              <a:rPr lang="es-ES" sz="2400" b="1" dirty="0"/>
              <a:t>Asistencia técnica.</a:t>
            </a:r>
            <a:endParaRPr lang="es-CO" altLang="es-CO" sz="2400" b="1" dirty="0">
              <a:solidFill>
                <a:srgbClr val="000000"/>
              </a:solidFill>
            </a:endParaRPr>
          </a:p>
        </p:txBody>
      </p:sp>
    </p:spTree>
    <p:extLst>
      <p:ext uri="{BB962C8B-B14F-4D97-AF65-F5344CB8AC3E}">
        <p14:creationId xmlns:p14="http://schemas.microsoft.com/office/powerpoint/2010/main" val="3753370891"/>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556792"/>
            <a:ext cx="842506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200" b="1" dirty="0">
                <a:solidFill>
                  <a:srgbClr val="000000"/>
                </a:solidFill>
              </a:rPr>
              <a:t>PROYECTO : </a:t>
            </a:r>
            <a:r>
              <a:rPr lang="es-ES" b="1" dirty="0"/>
              <a:t>ASISTENCIA TÉCNICA AGROPECUARIA DIRIGIDA A MUJERES RURALES Y PEQUEÑOS PRODUCTORES AGROPECUARIOS DE SAN ANDRÉS, PROVIDENCIA Y SANTA CATALINA</a:t>
            </a:r>
            <a:endParaRPr lang="es-CO" altLang="es-CO"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2564904"/>
            <a:ext cx="7913688" cy="2523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400" b="1" dirty="0">
                <a:solidFill>
                  <a:srgbClr val="000000"/>
                </a:solidFill>
              </a:rPr>
              <a:t>Valor del proyecto: </a:t>
            </a:r>
            <a:r>
              <a:rPr lang="es-ES" sz="1400" b="1" dirty="0"/>
              <a:t>SEISCIENTOS NOVENTA Y OCHO MILLONES CINCUENTA MIL PESOS ($698.050.000.oo) M/CTE</a:t>
            </a:r>
            <a:r>
              <a:rPr lang="es-ES" sz="1400" dirty="0"/>
              <a:t> </a:t>
            </a:r>
          </a:p>
          <a:p>
            <a:pPr>
              <a:buFont typeface="Arial" panose="020B0604020202020204" pitchFamily="34" charset="0"/>
              <a:buChar char="•"/>
            </a:pPr>
            <a:r>
              <a:rPr lang="es-CO" altLang="es-CO" sz="1400" b="1" dirty="0">
                <a:solidFill>
                  <a:srgbClr val="000000"/>
                </a:solidFill>
              </a:rPr>
              <a:t>Metas:</a:t>
            </a:r>
          </a:p>
          <a:p>
            <a:pPr marL="571500" lvl="1">
              <a:buFont typeface="Arial" panose="020B0604020202020204" pitchFamily="34" charset="0"/>
              <a:buChar char="•"/>
            </a:pPr>
            <a:r>
              <a:rPr lang="es-CO" sz="1400" dirty="0"/>
              <a:t>Elaborar el  RUAT</a:t>
            </a:r>
          </a:p>
          <a:p>
            <a:pPr marL="571500" lvl="1">
              <a:buFont typeface="Arial" panose="020B0604020202020204" pitchFamily="34" charset="0"/>
              <a:buChar char="•"/>
            </a:pPr>
            <a:r>
              <a:rPr lang="es-CO" sz="1400" dirty="0"/>
              <a:t>Asistencia técnica a 350 pequeños productores agrícolas</a:t>
            </a:r>
          </a:p>
          <a:p>
            <a:pPr marL="571500" lvl="1">
              <a:buFont typeface="Arial" panose="020B0604020202020204" pitchFamily="34" charset="0"/>
              <a:buChar char="•"/>
            </a:pPr>
            <a:r>
              <a:rPr lang="es-CO" sz="1400" dirty="0"/>
              <a:t>Asistencia técnica a 175  porcicultores y ganaderos</a:t>
            </a:r>
          </a:p>
          <a:p>
            <a:pPr marL="571500" lvl="1">
              <a:buFont typeface="Arial" panose="020B0604020202020204" pitchFamily="34" charset="0"/>
              <a:buChar char="•"/>
            </a:pPr>
            <a:r>
              <a:rPr lang="es-CO" sz="1400" dirty="0"/>
              <a:t>Brindar Asistencia Técnica, fertilización, manejo de plagas y enfermedades, y Buenas Prácticas Agrícolas, a las mujeres beneficiarias en las parcelas demostrativas</a:t>
            </a:r>
            <a:r>
              <a:rPr lang="es-ES" sz="1400" dirty="0"/>
              <a:t>.</a:t>
            </a:r>
          </a:p>
          <a:p>
            <a:pPr marL="571500" lvl="1">
              <a:buFont typeface="Arial" panose="020B0604020202020204" pitchFamily="34" charset="0"/>
              <a:buChar char="•"/>
            </a:pPr>
            <a:r>
              <a:rPr lang="es-CO" altLang="es-CO" sz="1400" b="1" dirty="0">
                <a:solidFill>
                  <a:srgbClr val="000000"/>
                </a:solidFill>
              </a:rPr>
              <a:t>Cobertura, número de beneficiarios (raizales – Residentes – Turistas): </a:t>
            </a:r>
            <a:r>
              <a:rPr lang="es-CO" altLang="es-CO" sz="1400" dirty="0">
                <a:solidFill>
                  <a:srgbClr val="000000"/>
                </a:solidFill>
              </a:rPr>
              <a:t>525 pequeños productores agropecuarios</a:t>
            </a:r>
            <a:r>
              <a:rPr lang="es-ES" sz="1400" dirty="0"/>
              <a:t>.</a:t>
            </a:r>
            <a:endParaRPr lang="es-CO" sz="1400" b="1" dirty="0"/>
          </a:p>
          <a:p>
            <a:pPr marL="571500" lvl="1">
              <a:buFont typeface="Arial" panose="020B0604020202020204" pitchFamily="34" charset="0"/>
              <a:buChar char="•"/>
            </a:pPr>
            <a:endParaRPr lang="es-CO" altLang="es-CO" b="1" dirty="0">
              <a:solidFill>
                <a:srgbClr val="000000"/>
              </a:solidFill>
            </a:endParaRPr>
          </a:p>
        </p:txBody>
      </p:sp>
      <p:pic>
        <p:nvPicPr>
          <p:cNvPr id="6" name="Imagen 5"/>
          <p:cNvPicPr/>
          <p:nvPr/>
        </p:nvPicPr>
        <p:blipFill>
          <a:blip r:embed="rId3">
            <a:extLst>
              <a:ext uri="{28A0092B-C50C-407E-A947-70E740481C1C}">
                <a14:useLocalDpi xmlns:a14="http://schemas.microsoft.com/office/drawing/2010/main" val="0"/>
              </a:ext>
            </a:extLst>
          </a:blip>
          <a:srcRect/>
          <a:stretch>
            <a:fillRect/>
          </a:stretch>
        </p:blipFill>
        <p:spPr bwMode="auto">
          <a:xfrm>
            <a:off x="-10203" y="4797152"/>
            <a:ext cx="4222163" cy="2053704"/>
          </a:xfrm>
          <a:prstGeom prst="rect">
            <a:avLst/>
          </a:prstGeom>
          <a:noFill/>
          <a:ln>
            <a:noFill/>
          </a:ln>
        </p:spPr>
      </p:pic>
      <p:pic>
        <p:nvPicPr>
          <p:cNvPr id="7" name="Imagen 6"/>
          <p:cNvPicPr/>
          <p:nvPr/>
        </p:nvPicPr>
        <p:blipFill>
          <a:blip r:embed="rId4">
            <a:extLst>
              <a:ext uri="{28A0092B-C50C-407E-A947-70E740481C1C}">
                <a14:useLocalDpi xmlns:a14="http://schemas.microsoft.com/office/drawing/2010/main" val="0"/>
              </a:ext>
            </a:extLst>
          </a:blip>
          <a:srcRect/>
          <a:stretch>
            <a:fillRect/>
          </a:stretch>
        </p:blipFill>
        <p:spPr bwMode="auto">
          <a:xfrm>
            <a:off x="4836037" y="4797152"/>
            <a:ext cx="4283968" cy="2053704"/>
          </a:xfrm>
          <a:prstGeom prst="rect">
            <a:avLst/>
          </a:prstGeom>
          <a:noFill/>
          <a:ln>
            <a:noFill/>
          </a:ln>
        </p:spPr>
      </p:pic>
    </p:spTree>
    <p:extLst>
      <p:ext uri="{BB962C8B-B14F-4D97-AF65-F5344CB8AC3E}">
        <p14:creationId xmlns:p14="http://schemas.microsoft.com/office/powerpoint/2010/main" val="21533470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descr="E:\2017\REGISTRO FOTOGRAFICO\VISITAS\IMG-20170510-WA0004.jpg"/>
          <p:cNvPicPr/>
          <p:nvPr/>
        </p:nvPicPr>
        <p:blipFill>
          <a:blip r:embed="rId2">
            <a:extLst>
              <a:ext uri="{28A0092B-C50C-407E-A947-70E740481C1C}">
                <a14:useLocalDpi xmlns:a14="http://schemas.microsoft.com/office/drawing/2010/main" val="0"/>
              </a:ext>
            </a:extLst>
          </a:blip>
          <a:srcRect/>
          <a:stretch>
            <a:fillRect/>
          </a:stretch>
        </p:blipFill>
        <p:spPr bwMode="auto">
          <a:xfrm>
            <a:off x="899592" y="1484784"/>
            <a:ext cx="3096344" cy="4968551"/>
          </a:xfrm>
          <a:prstGeom prst="rect">
            <a:avLst/>
          </a:prstGeom>
          <a:noFill/>
          <a:ln>
            <a:noFill/>
          </a:ln>
        </p:spPr>
      </p:pic>
      <p:pic>
        <p:nvPicPr>
          <p:cNvPr id="7" name="Imagen 6" descr="E:\2017\REGISTRO FOTOGRAFICO\VISITAS\IMG-20170510-WA0001.jpg"/>
          <p:cNvPicPr/>
          <p:nvPr/>
        </p:nvPicPr>
        <p:blipFill>
          <a:blip r:embed="rId3">
            <a:extLst>
              <a:ext uri="{28A0092B-C50C-407E-A947-70E740481C1C}">
                <a14:useLocalDpi xmlns:a14="http://schemas.microsoft.com/office/drawing/2010/main" val="0"/>
              </a:ext>
            </a:extLst>
          </a:blip>
          <a:srcRect/>
          <a:stretch>
            <a:fillRect/>
          </a:stretch>
        </p:blipFill>
        <p:spPr bwMode="auto">
          <a:xfrm>
            <a:off x="5107880" y="1484784"/>
            <a:ext cx="2924175" cy="4968551"/>
          </a:xfrm>
          <a:prstGeom prst="rect">
            <a:avLst/>
          </a:prstGeom>
          <a:noFill/>
          <a:ln>
            <a:noFill/>
          </a:ln>
        </p:spPr>
      </p:pic>
    </p:spTree>
    <p:extLst>
      <p:ext uri="{BB962C8B-B14F-4D97-AF65-F5344CB8AC3E}">
        <p14:creationId xmlns:p14="http://schemas.microsoft.com/office/powerpoint/2010/main" val="1902271503"/>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7198" y="1124744"/>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Desarrollo integral sostenible de la pesca artesanal 2016-2020 en San Andrés, providencia y santa catalina</a:t>
            </a:r>
            <a:endParaRPr lang="es-CO" altLang="es-CO" sz="2000" b="1" dirty="0">
              <a:solidFill>
                <a:srgbClr val="000000"/>
              </a:solidFill>
            </a:endParaRPr>
          </a:p>
        </p:txBody>
      </p:sp>
      <p:pic>
        <p:nvPicPr>
          <p:cNvPr id="4" name="Imagen 3" descr="C:\Users\arojas\AppData\Local\Microsoft\Windows\INetCache\Content.Word\DSC_0487.jpg">
            <a:extLst>
              <a:ext uri="{FF2B5EF4-FFF2-40B4-BE49-F238E27FC236}">
                <a16:creationId xmlns="" xmlns:a16="http://schemas.microsoft.com/office/drawing/2014/main" id="{9617EF8E-FF87-4BC6-BAF7-4D9210EC88B0}"/>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2121016"/>
            <a:ext cx="3474194" cy="2315870"/>
          </a:xfrm>
          <a:prstGeom prst="rect">
            <a:avLst/>
          </a:prstGeom>
          <a:noFill/>
          <a:ln>
            <a:noFill/>
          </a:ln>
        </p:spPr>
      </p:pic>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323528" y="3929085"/>
            <a:ext cx="8172400"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proyecto:100.000.000</a:t>
            </a:r>
          </a:p>
          <a:p>
            <a:pPr>
              <a:buFont typeface="Arial" panose="020B0604020202020204" pitchFamily="34" charset="0"/>
              <a:buChar char="•"/>
            </a:pPr>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Metas:</a:t>
            </a:r>
          </a:p>
          <a:p>
            <a:pPr marL="728662" indent="-285750">
              <a:buFont typeface="Arial" panose="020B0604020202020204" pitchFamily="34" charset="0"/>
              <a:buChar char="•"/>
            </a:pPr>
            <a:r>
              <a:rPr lang="es-ES" sz="1600" dirty="0"/>
              <a:t>Entrega de elementos de radios VHF de largo alcance y Ecosondas a Varias Asociaciones de pescadores Artesanales en San Andrés y Providencia Islas.</a:t>
            </a:r>
          </a:p>
          <a:p>
            <a:pPr marL="728662" indent="-285750">
              <a:buFont typeface="Arial" panose="020B0604020202020204" pitchFamily="34" charset="0"/>
              <a:buChar char="•"/>
            </a:pPr>
            <a:r>
              <a:rPr lang="es-ES" sz="1600" dirty="0"/>
              <a:t>Contratación de personal Profesional  (2 Profesionales) para dar Acompañamiento a los pescadores Artesanales en temas de asociatividad de Formulación y Proyectos.</a:t>
            </a:r>
          </a:p>
          <a:p>
            <a:pPr marL="571500" lvl="1">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a:solidFill>
                  <a:srgbClr val="000000"/>
                </a:solidFill>
              </a:rPr>
              <a:t>Cooperativas de Pescadores Artesanales (5 Cooperativas)</a:t>
            </a:r>
          </a:p>
          <a:p>
            <a:pPr marL="0" indent="0">
              <a:buFont typeface="Arial" panose="020B0604020202020204" pitchFamily="34" charset="0"/>
              <a:buChar char="•"/>
            </a:pPr>
            <a:r>
              <a:rPr lang="es-CO" altLang="es-CO" sz="1600" b="1" dirty="0">
                <a:solidFill>
                  <a:srgbClr val="000000"/>
                </a:solidFill>
              </a:rPr>
              <a:t>Beneficiarios Indirectos: </a:t>
            </a:r>
            <a:r>
              <a:rPr lang="es-CO" altLang="es-CO" sz="1600" dirty="0">
                <a:solidFill>
                  <a:srgbClr val="000000"/>
                </a:solidFill>
              </a:rPr>
              <a:t>Comunidad de pescadores (1000)</a:t>
            </a:r>
          </a:p>
        </p:txBody>
      </p:sp>
      <p:pic>
        <p:nvPicPr>
          <p:cNvPr id="5" name="Imagen 4" descr="C:\Users\arojas\AppData\Local\Microsoft\Windows\INetCache\Content.Word\DSC_0427.jpg">
            <a:extLst>
              <a:ext uri="{FF2B5EF4-FFF2-40B4-BE49-F238E27FC236}">
                <a16:creationId xmlns="" xmlns:a16="http://schemas.microsoft.com/office/drawing/2014/main" id="{2E8D8F0E-A7B9-4A16-A813-A1483C5DFD24}"/>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68" y="1937634"/>
            <a:ext cx="3024336" cy="2015999"/>
          </a:xfrm>
          <a:prstGeom prst="rect">
            <a:avLst/>
          </a:prstGeom>
          <a:noFill/>
          <a:ln>
            <a:noFill/>
          </a:ln>
        </p:spPr>
      </p:pic>
    </p:spTree>
    <p:extLst>
      <p:ext uri="{BB962C8B-B14F-4D97-AF65-F5344CB8AC3E}">
        <p14:creationId xmlns:p14="http://schemas.microsoft.com/office/powerpoint/2010/main" val="42673408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lgn="ctr"/>
            <a:r>
              <a:rPr lang="es-ES" sz="2400" b="1" dirty="0"/>
              <a:t>PROGRAMA: </a:t>
            </a:r>
          </a:p>
          <a:p>
            <a:pPr lvl="0" algn="ctr"/>
            <a:r>
              <a:rPr lang="es-ES" sz="2400" b="1" dirty="0"/>
              <a:t>MÁS FORTALECIMIENTO Y ENCADENAMIENTO PRODUCTIVO</a:t>
            </a: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179512" y="3645024"/>
            <a:ext cx="8641084"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APOYO A LA CONSTRUCCIÓN Y MANEJO DE CENTROS DE PRODUCCIÓN, BENEFICIO, MERCADEO Y COMERCIALIZACIÓN DE PRODUCTOS Y SUBPRODUCTOS AGROPECUARIOS Y PESQUEROS.</a:t>
            </a:r>
            <a:endParaRPr lang="es-CO" altLang="es-CO" sz="2000" dirty="0">
              <a:solidFill>
                <a:srgbClr val="000000"/>
              </a:solidFill>
            </a:endParaRPr>
          </a:p>
        </p:txBody>
      </p:sp>
    </p:spTree>
    <p:extLst>
      <p:ext uri="{BB962C8B-B14F-4D97-AF65-F5344CB8AC3E}">
        <p14:creationId xmlns:p14="http://schemas.microsoft.com/office/powerpoint/2010/main" val="1872504275"/>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225798" y="1813078"/>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Construcción y adecuación del terminal pesquero artesanal de la isla de San Andrés municipio San Andrés</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0735" y="2846819"/>
            <a:ext cx="3942754" cy="3142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proyecto:2.000.000.000</a:t>
            </a:r>
          </a:p>
          <a:p>
            <a:pPr>
              <a:buFont typeface="Arial" panose="020B0604020202020204" pitchFamily="34" charset="0"/>
              <a:buChar char="•"/>
            </a:pPr>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Metas:</a:t>
            </a:r>
          </a:p>
          <a:p>
            <a:pPr marL="728662" indent="-285750">
              <a:buFont typeface="Arial" panose="020B0604020202020204" pitchFamily="34" charset="0"/>
              <a:buChar char="•"/>
            </a:pPr>
            <a:r>
              <a:rPr lang="es-ES" sz="1600" dirty="0"/>
              <a:t>Adjudicación de la Obra de interventoría para la construcción de la segunda fase del Terminal Pesquero Artesanal.</a:t>
            </a:r>
          </a:p>
          <a:p>
            <a:pPr marL="571500" lvl="1">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a:solidFill>
                  <a:srgbClr val="000000"/>
                </a:solidFill>
              </a:rPr>
              <a:t>Cooperativas de Pescadores Artesanales (13 Cooperativas) Comunidad de Pescadores en General (1000).</a:t>
            </a:r>
          </a:p>
        </p:txBody>
      </p:sp>
      <p:pic>
        <p:nvPicPr>
          <p:cNvPr id="6" name="Imagen 5">
            <a:extLst>
              <a:ext uri="{FF2B5EF4-FFF2-40B4-BE49-F238E27FC236}">
                <a16:creationId xmlns="" xmlns:a16="http://schemas.microsoft.com/office/drawing/2014/main" id="{57EE3E8A-9404-4E2C-989E-41F013B81D6A}"/>
              </a:ext>
            </a:extLst>
          </p:cNvPr>
          <p:cNvPicPr>
            <a:picLocks noChangeAspect="1"/>
          </p:cNvPicPr>
          <p:nvPr/>
        </p:nvPicPr>
        <p:blipFill rotWithShape="1">
          <a:blip r:embed="rId3"/>
          <a:srcRect l="2565" t="658" r="3441" b="371"/>
          <a:stretch/>
        </p:blipFill>
        <p:spPr>
          <a:xfrm rot="16200000">
            <a:off x="4946678" y="2033630"/>
            <a:ext cx="3318484" cy="4944863"/>
          </a:xfrm>
          <a:prstGeom prst="rect">
            <a:avLst/>
          </a:prstGeom>
        </p:spPr>
      </p:pic>
    </p:spTree>
    <p:extLst>
      <p:ext uri="{BB962C8B-B14F-4D97-AF65-F5344CB8AC3E}">
        <p14:creationId xmlns:p14="http://schemas.microsoft.com/office/powerpoint/2010/main" val="10574165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251520" y="3212976"/>
            <a:ext cx="864108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FOMENTO AL DESARROLLO PRODUCTIVO DE LA PESCA EN EL ARCHIPIÉLAGO.</a:t>
            </a:r>
            <a:endParaRPr lang="es-CO" altLang="es-CO" sz="2000" dirty="0">
              <a:solidFill>
                <a:srgbClr val="000000"/>
              </a:solidFill>
            </a:endParaRPr>
          </a:p>
        </p:txBody>
      </p:sp>
    </p:spTree>
    <p:extLst>
      <p:ext uri="{BB962C8B-B14F-4D97-AF65-F5344CB8AC3E}">
        <p14:creationId xmlns:p14="http://schemas.microsoft.com/office/powerpoint/2010/main" val="81350384"/>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7198" y="1124744"/>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Desarrollo integral sostenible de la pesca artesanal 2016-2020 en San Andrés, providencia y santa catalina</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323528" y="3717032"/>
            <a:ext cx="8172400"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 $430.000.000</a:t>
            </a:r>
          </a:p>
          <a:p>
            <a:pPr>
              <a:buFont typeface="Arial" panose="020B0604020202020204" pitchFamily="34" charset="0"/>
              <a:buChar char="•"/>
            </a:pPr>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Metas:</a:t>
            </a:r>
          </a:p>
          <a:p>
            <a:pPr marL="728662" indent="-285750">
              <a:buFont typeface="Arial" panose="020B0604020202020204" pitchFamily="34" charset="0"/>
              <a:buChar char="•"/>
            </a:pPr>
            <a:r>
              <a:rPr lang="es-ES" sz="1600" dirty="0"/>
              <a:t>Elaboración de estudio sobre el diagnóstico y manejo de los productos pesqueros por parte de las cooperativas y pescadores Artesanales en la Isla de San Andrés.</a:t>
            </a:r>
          </a:p>
          <a:p>
            <a:pPr marL="728662" indent="-285750">
              <a:buFont typeface="Arial" panose="020B0604020202020204" pitchFamily="34" charset="0"/>
              <a:buChar char="•"/>
            </a:pPr>
            <a:r>
              <a:rPr lang="es-ES" sz="1600" dirty="0"/>
              <a:t>Entrega Cavas isotérmicas y elementos para la buena manipulación de los productos pesqueros a las cooperativas de pescadores Artesanales tanto de la Isla de San Andrés como Providencia.</a:t>
            </a:r>
          </a:p>
          <a:p>
            <a:pPr marL="571500" lvl="1">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a:solidFill>
                  <a:srgbClr val="000000"/>
                </a:solidFill>
              </a:rPr>
              <a:t>Cooperativas de Pescadores Artesanales (13 Cooperativas)</a:t>
            </a:r>
          </a:p>
          <a:p>
            <a:pPr marL="0" indent="0">
              <a:buFont typeface="Arial" panose="020B0604020202020204" pitchFamily="34" charset="0"/>
              <a:buChar char="•"/>
            </a:pPr>
            <a:r>
              <a:rPr lang="es-CO" altLang="es-CO" sz="1600" b="1" dirty="0">
                <a:solidFill>
                  <a:srgbClr val="000000"/>
                </a:solidFill>
              </a:rPr>
              <a:t>Beneficiarios Indirectos: </a:t>
            </a:r>
            <a:r>
              <a:rPr lang="es-CO" altLang="es-CO" sz="1600" dirty="0">
                <a:solidFill>
                  <a:srgbClr val="000000"/>
                </a:solidFill>
              </a:rPr>
              <a:t>Comunidad de pescadores (1000)</a:t>
            </a:r>
          </a:p>
        </p:txBody>
      </p:sp>
      <p:pic>
        <p:nvPicPr>
          <p:cNvPr id="6" name="Imagen 5" descr="C:\Users\arojas\AppData\Local\Microsoft\Windows\INetCache\Content.Word\DSC_0407.jpg">
            <a:extLst>
              <a:ext uri="{FF2B5EF4-FFF2-40B4-BE49-F238E27FC236}">
                <a16:creationId xmlns="" xmlns:a16="http://schemas.microsoft.com/office/drawing/2014/main" id="{CEC43628-762D-4594-8A59-7D5D2B3CFBA5}"/>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57462" y="1988840"/>
            <a:ext cx="3564796" cy="2376264"/>
          </a:xfrm>
          <a:prstGeom prst="rect">
            <a:avLst/>
          </a:prstGeom>
          <a:noFill/>
          <a:ln>
            <a:noFill/>
          </a:ln>
        </p:spPr>
      </p:pic>
    </p:spTree>
    <p:extLst>
      <p:ext uri="{BB962C8B-B14F-4D97-AF65-F5344CB8AC3E}">
        <p14:creationId xmlns:p14="http://schemas.microsoft.com/office/powerpoint/2010/main" val="32514645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251520" y="3212976"/>
            <a:ext cx="864108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FOMENTO AL DESARROLLO PRODUCTIVO DE LA PESCA EN EL ARCHIPIÉLAGO</a:t>
            </a:r>
            <a:endParaRPr lang="es-CO" altLang="es-CO" sz="2000" dirty="0">
              <a:solidFill>
                <a:srgbClr val="000000"/>
              </a:solidFill>
            </a:endParaRPr>
          </a:p>
        </p:txBody>
      </p:sp>
    </p:spTree>
    <p:extLst>
      <p:ext uri="{BB962C8B-B14F-4D97-AF65-F5344CB8AC3E}">
        <p14:creationId xmlns:p14="http://schemas.microsoft.com/office/powerpoint/2010/main" val="3902485658"/>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7198" y="1124744"/>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Desarrollo integral sostenible de la pesca artesanal 2016-2020 en San Andrés, providencia y santa catalina</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323528" y="3717032"/>
            <a:ext cx="8172400"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 $75.000.000</a:t>
            </a:r>
          </a:p>
          <a:p>
            <a:pPr>
              <a:buFont typeface="Arial" panose="020B0604020202020204" pitchFamily="34" charset="0"/>
              <a:buChar char="•"/>
            </a:pPr>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Metas:</a:t>
            </a:r>
          </a:p>
          <a:p>
            <a:pPr marL="728662" indent="-285750">
              <a:buFont typeface="Arial" panose="020B0604020202020204" pitchFamily="34" charset="0"/>
              <a:buChar char="•"/>
            </a:pPr>
            <a:r>
              <a:rPr lang="es-ES" sz="1600" dirty="0"/>
              <a:t>Con el Apoyo del CESYP, Realización del Evento Fisher and </a:t>
            </a:r>
            <a:r>
              <a:rPr lang="es-ES" sz="1600" dirty="0" err="1"/>
              <a:t>Famrnin</a:t>
            </a:r>
            <a:r>
              <a:rPr lang="es-ES" sz="1600" dirty="0"/>
              <a:t> </a:t>
            </a:r>
            <a:r>
              <a:rPr lang="es-ES" sz="1600" dirty="0" err="1"/>
              <a:t>Meetting</a:t>
            </a:r>
            <a:r>
              <a:rPr lang="es-ES" sz="1600" dirty="0"/>
              <a:t>, en donde se brindó asistencia médica a los pescadores Artesanales y Agricultores de la Isla se realizo charla sobre seguridad laboral y se desarrolló actividades culturales y recreativas.</a:t>
            </a:r>
          </a:p>
          <a:p>
            <a:pPr marL="728662" indent="-285750">
              <a:buFont typeface="Arial" panose="020B0604020202020204" pitchFamily="34" charset="0"/>
              <a:buChar char="•"/>
            </a:pPr>
            <a:r>
              <a:rPr lang="es-ES" sz="1600" dirty="0"/>
              <a:t>A través de convenio con el banco de la república, se entregaron 20 Créditos a pescadores Artesanales de la Isla de San Andrés.</a:t>
            </a:r>
          </a:p>
          <a:p>
            <a:pPr marL="728662" indent="-285750">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a:solidFill>
                  <a:srgbClr val="000000"/>
                </a:solidFill>
              </a:rPr>
              <a:t>Cooperativas de Pescadores Artesanales (13 Cooperativas)</a:t>
            </a:r>
          </a:p>
          <a:p>
            <a:pPr marL="0" indent="0">
              <a:buFont typeface="Arial" panose="020B0604020202020204" pitchFamily="34" charset="0"/>
              <a:buChar char="•"/>
            </a:pPr>
            <a:r>
              <a:rPr lang="es-CO" altLang="es-CO" sz="1600" b="1" dirty="0">
                <a:solidFill>
                  <a:srgbClr val="000000"/>
                </a:solidFill>
              </a:rPr>
              <a:t>Beneficiarios Indirectos: </a:t>
            </a:r>
            <a:r>
              <a:rPr lang="es-CO" altLang="es-CO" sz="1600" dirty="0">
                <a:solidFill>
                  <a:srgbClr val="000000"/>
                </a:solidFill>
              </a:rPr>
              <a:t>Comunidad de pescadores (1000)</a:t>
            </a:r>
          </a:p>
        </p:txBody>
      </p:sp>
      <p:pic>
        <p:nvPicPr>
          <p:cNvPr id="5" name="Imagen 4" descr="C:\Users\arojas\AppData\Local\Microsoft\Windows\INetCache\Content.Word\DSC_0026.jpg">
            <a:extLst>
              <a:ext uri="{FF2B5EF4-FFF2-40B4-BE49-F238E27FC236}">
                <a16:creationId xmlns="" xmlns:a16="http://schemas.microsoft.com/office/drawing/2014/main" id="{C29EACD3-9C46-49C6-8CEC-A7265D8438D2}"/>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1600" y="1846554"/>
            <a:ext cx="2806031" cy="1870478"/>
          </a:xfrm>
          <a:prstGeom prst="rect">
            <a:avLst/>
          </a:prstGeom>
          <a:noFill/>
          <a:ln>
            <a:noFill/>
          </a:ln>
        </p:spPr>
      </p:pic>
      <p:pic>
        <p:nvPicPr>
          <p:cNvPr id="7" name="Imagen 6" descr="C:\Users\arojas\AppData\Local\Microsoft\Windows\INetCache\Content.Word\DSC_0223.jpg">
            <a:extLst>
              <a:ext uri="{FF2B5EF4-FFF2-40B4-BE49-F238E27FC236}">
                <a16:creationId xmlns="" xmlns:a16="http://schemas.microsoft.com/office/drawing/2014/main" id="{548FDF94-4388-44E5-9361-00E048DA3423}"/>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82697" y="1916832"/>
            <a:ext cx="3635896" cy="2423659"/>
          </a:xfrm>
          <a:prstGeom prst="rect">
            <a:avLst/>
          </a:prstGeom>
          <a:noFill/>
          <a:ln>
            <a:noFill/>
          </a:ln>
        </p:spPr>
      </p:pic>
    </p:spTree>
    <p:extLst>
      <p:ext uri="{BB962C8B-B14F-4D97-AF65-F5344CB8AC3E}">
        <p14:creationId xmlns:p14="http://schemas.microsoft.com/office/powerpoint/2010/main" val="20001450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lgn="ctr"/>
            <a:r>
              <a:rPr lang="es-ES" sz="2400" b="1" dirty="0"/>
              <a:t>PROGRAMA: </a:t>
            </a:r>
          </a:p>
          <a:p>
            <a:pPr lvl="0" algn="ctr"/>
            <a:r>
              <a:rPr lang="es-ES" sz="2400" b="1" dirty="0"/>
              <a:t>MÁS GOBERNABILIDAD, REGULACIÓN Y CONTROL DE LA ACTIVIDAD PESQUERA</a:t>
            </a: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179512" y="3645024"/>
            <a:ext cx="864108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FORTALECIMIENTO DEL ESQUEMA DE CONTROL Y VIGILANCIA.</a:t>
            </a:r>
            <a:endParaRPr lang="es-CO" altLang="es-CO" sz="2000" dirty="0">
              <a:solidFill>
                <a:srgbClr val="000000"/>
              </a:solidFill>
            </a:endParaRPr>
          </a:p>
        </p:txBody>
      </p:sp>
    </p:spTree>
    <p:extLst>
      <p:ext uri="{BB962C8B-B14F-4D97-AF65-F5344CB8AC3E}">
        <p14:creationId xmlns:p14="http://schemas.microsoft.com/office/powerpoint/2010/main" val="929467234"/>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196752"/>
            <a:ext cx="842506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Mejoramiento de la Gobernabilidad de los Recursos Hidrobiológicos y Pesqueros en la Reserva de Biosfera Seaflower 2016-2020 en San Andrés, Providencia y Santa Catalina</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6964" y="4002984"/>
            <a:ext cx="8773369"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500" b="1" dirty="0">
                <a:solidFill>
                  <a:srgbClr val="000000"/>
                </a:solidFill>
              </a:rPr>
              <a:t>Valor del proyecto: $ 200.000.000</a:t>
            </a:r>
          </a:p>
          <a:p>
            <a:pPr>
              <a:buFont typeface="Arial" panose="020B0604020202020204" pitchFamily="34" charset="0"/>
              <a:buChar char="•"/>
            </a:pPr>
            <a:endParaRPr lang="es-CO" altLang="es-CO" sz="1500" b="1" dirty="0">
              <a:solidFill>
                <a:srgbClr val="000000"/>
              </a:solidFill>
            </a:endParaRPr>
          </a:p>
          <a:p>
            <a:pPr>
              <a:buFont typeface="Arial" panose="020B0604020202020204" pitchFamily="34" charset="0"/>
              <a:buChar char="•"/>
            </a:pPr>
            <a:r>
              <a:rPr lang="es-CO" altLang="es-CO" sz="1500" b="1" dirty="0">
                <a:solidFill>
                  <a:srgbClr val="000000"/>
                </a:solidFill>
              </a:rPr>
              <a:t>Metas:</a:t>
            </a:r>
          </a:p>
          <a:p>
            <a:pPr marL="728662" indent="-285750">
              <a:buFont typeface="Arial" panose="020B0604020202020204" pitchFamily="34" charset="0"/>
              <a:buChar char="•"/>
            </a:pPr>
            <a:r>
              <a:rPr lang="es-ES" sz="1500" dirty="0"/>
              <a:t>Implementación protocolos para el control y vigilancia de la cadena productiva de pesca. </a:t>
            </a:r>
          </a:p>
          <a:p>
            <a:pPr marL="728662" indent="-285750">
              <a:buFont typeface="Arial" panose="020B0604020202020204" pitchFamily="34" charset="0"/>
              <a:buChar char="•"/>
            </a:pPr>
            <a:r>
              <a:rPr lang="es-ES" sz="1500" dirty="0"/>
              <a:t>Se desarrollaron inspecciones en: puertos de desembarque Industrial, Expendios de productos pesqueros, Restaurantes, Hoteles y Zonas de Carga.</a:t>
            </a:r>
          </a:p>
          <a:p>
            <a:pPr marL="728662" indent="-285750">
              <a:buFont typeface="Arial" panose="020B0604020202020204" pitchFamily="34" charset="0"/>
              <a:buChar char="•"/>
            </a:pPr>
            <a:r>
              <a:rPr lang="es-ES" altLang="es-CO" sz="1500" dirty="0">
                <a:solidFill>
                  <a:srgbClr val="000000"/>
                </a:solidFill>
              </a:rPr>
              <a:t>Desarrolló el seminario para Jueces y Fiscales contra la Pesca Ilegal, Instalación Mesa Regional de pesca Ilegal (MRPII) Seaflower en la Isla de San Andrés y se llevó a cabo la reunión de la Mesa Nacional de Pesca Ilegal e </a:t>
            </a:r>
            <a:r>
              <a:rPr lang="es-ES" altLang="es-CO" sz="1500" dirty="0" err="1">
                <a:solidFill>
                  <a:srgbClr val="000000"/>
                </a:solidFill>
              </a:rPr>
              <a:t>Ilicta</a:t>
            </a:r>
            <a:endParaRPr lang="es-CO" altLang="es-CO" sz="1500" dirty="0">
              <a:solidFill>
                <a:srgbClr val="000000"/>
              </a:solidFill>
            </a:endParaRPr>
          </a:p>
          <a:p>
            <a:pPr marL="571500" lvl="1">
              <a:buFont typeface="Arial" panose="020B0604020202020204" pitchFamily="34" charset="0"/>
              <a:buChar char="•"/>
            </a:pPr>
            <a:endParaRPr lang="es-CO" altLang="es-CO" sz="1500" b="1" dirty="0">
              <a:solidFill>
                <a:srgbClr val="000000"/>
              </a:solidFill>
            </a:endParaRPr>
          </a:p>
          <a:p>
            <a:pPr marL="0" indent="0">
              <a:buFont typeface="Arial" panose="020B0604020202020204" pitchFamily="34" charset="0"/>
              <a:buChar char="•"/>
            </a:pPr>
            <a:r>
              <a:rPr lang="es-CO" altLang="es-CO" sz="1500" b="1" dirty="0">
                <a:solidFill>
                  <a:srgbClr val="000000"/>
                </a:solidFill>
              </a:rPr>
              <a:t>Beneficiarios : </a:t>
            </a:r>
            <a:r>
              <a:rPr lang="es-CO" altLang="es-CO" sz="1500" dirty="0">
                <a:solidFill>
                  <a:srgbClr val="000000"/>
                </a:solidFill>
              </a:rPr>
              <a:t>Cooperativas de Pescadores Artesanales, Instituciones vinculadas al control de la actividad pesquera</a:t>
            </a:r>
          </a:p>
        </p:txBody>
      </p:sp>
      <p:pic>
        <p:nvPicPr>
          <p:cNvPr id="4" name="Imagen 3" descr="19691231_205641(1)">
            <a:extLst>
              <a:ext uri="{FF2B5EF4-FFF2-40B4-BE49-F238E27FC236}">
                <a16:creationId xmlns="" xmlns:a16="http://schemas.microsoft.com/office/drawing/2014/main" id="{278BF20F-EB32-46DE-9E07-5C5E53C89F8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06321" y="2248082"/>
            <a:ext cx="2304256" cy="2304256"/>
          </a:xfrm>
          <a:prstGeom prst="rect">
            <a:avLst/>
          </a:prstGeom>
          <a:noFill/>
          <a:ln>
            <a:noFill/>
          </a:ln>
        </p:spPr>
      </p:pic>
      <p:pic>
        <p:nvPicPr>
          <p:cNvPr id="5" name="Imagen 4">
            <a:extLst>
              <a:ext uri="{FF2B5EF4-FFF2-40B4-BE49-F238E27FC236}">
                <a16:creationId xmlns="" xmlns:a16="http://schemas.microsoft.com/office/drawing/2014/main" id="{DB36213C-0397-4D73-A296-24A64065353B}"/>
              </a:ext>
            </a:extLst>
          </p:cNvPr>
          <p:cNvPicPr/>
          <p:nvPr/>
        </p:nvPicPr>
        <p:blipFill>
          <a:blip r:embed="rId4"/>
          <a:stretch>
            <a:fillRect/>
          </a:stretch>
        </p:blipFill>
        <p:spPr>
          <a:xfrm>
            <a:off x="323528" y="2212415"/>
            <a:ext cx="3090963" cy="1738818"/>
          </a:xfrm>
          <a:prstGeom prst="rect">
            <a:avLst/>
          </a:prstGeom>
        </p:spPr>
      </p:pic>
      <p:pic>
        <p:nvPicPr>
          <p:cNvPr id="6" name="Imagen 5">
            <a:extLst>
              <a:ext uri="{FF2B5EF4-FFF2-40B4-BE49-F238E27FC236}">
                <a16:creationId xmlns="" xmlns:a16="http://schemas.microsoft.com/office/drawing/2014/main" id="{3275CB42-395C-4AB6-B8BA-8AE6AC1D78C3}"/>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957193" y="2199591"/>
            <a:ext cx="1495485" cy="2373707"/>
          </a:xfrm>
          <a:prstGeom prst="rect">
            <a:avLst/>
          </a:prstGeom>
          <a:noFill/>
          <a:ln>
            <a:noFill/>
          </a:ln>
        </p:spPr>
      </p:pic>
    </p:spTree>
    <p:extLst>
      <p:ext uri="{BB962C8B-B14F-4D97-AF65-F5344CB8AC3E}">
        <p14:creationId xmlns:p14="http://schemas.microsoft.com/office/powerpoint/2010/main" val="29337739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ángulo 2">
            <a:extLst>
              <a:ext uri="{FF2B5EF4-FFF2-40B4-BE49-F238E27FC236}">
                <a16:creationId xmlns="" xmlns:a16="http://schemas.microsoft.com/office/drawing/2014/main" id="{A6E0955C-CF07-46C6-82BC-6A5002F6ECC3}"/>
              </a:ext>
            </a:extLst>
          </p:cNvPr>
          <p:cNvSpPr>
            <a:spLocks noChangeArrowheads="1"/>
          </p:cNvSpPr>
          <p:nvPr/>
        </p:nvSpPr>
        <p:spPr bwMode="auto">
          <a:xfrm>
            <a:off x="179512" y="2132856"/>
            <a:ext cx="864108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0" algn="ctr"/>
            <a:r>
              <a:rPr lang="es-ES" sz="2400" b="1" dirty="0"/>
              <a:t>PROGRAMA: </a:t>
            </a:r>
          </a:p>
          <a:p>
            <a:pPr lvl="0" algn="ctr"/>
            <a:r>
              <a:rPr lang="es-ES" sz="2400" b="1" dirty="0"/>
              <a:t>MÁS CONOCIMIENTO Y MANEJO ECO SISTÉMICO</a:t>
            </a:r>
          </a:p>
        </p:txBody>
      </p:sp>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179512" y="3645024"/>
            <a:ext cx="864108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INVESTIGACIÓN Y EVALUACIÓN DE LOS RECURSOS PESQUERO.</a:t>
            </a:r>
            <a:endParaRPr lang="es-CO" altLang="es-CO" sz="2000" dirty="0">
              <a:solidFill>
                <a:srgbClr val="000000"/>
              </a:solidFill>
            </a:endParaRPr>
          </a:p>
        </p:txBody>
      </p:sp>
    </p:spTree>
    <p:extLst>
      <p:ext uri="{BB962C8B-B14F-4D97-AF65-F5344CB8AC3E}">
        <p14:creationId xmlns:p14="http://schemas.microsoft.com/office/powerpoint/2010/main" val="2717091511"/>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282284"/>
            <a:ext cx="842506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Estudio y Manejo de los Recursos Pesqueros con Enfoque Ecosistémico 2016-2020 en la Reserva de Biosfera Seaflower</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8" y="2297947"/>
            <a:ext cx="8773369"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Fotos:</a:t>
            </a:r>
          </a:p>
          <a:p>
            <a:pPr>
              <a:buFont typeface="Arial" panose="020B0604020202020204" pitchFamily="34" charset="0"/>
              <a:buChar char="•"/>
            </a:pPr>
            <a:r>
              <a:rPr lang="es-CO" altLang="es-CO" sz="1600" b="1" dirty="0">
                <a:solidFill>
                  <a:srgbClr val="000000"/>
                </a:solidFill>
              </a:rPr>
              <a:t>Valor del proyecto: $ 300.000.000</a:t>
            </a:r>
          </a:p>
          <a:p>
            <a:pPr>
              <a:buFont typeface="Arial" panose="020B0604020202020204" pitchFamily="34" charset="0"/>
              <a:buChar char="•"/>
            </a:pPr>
            <a:r>
              <a:rPr lang="es-CO" altLang="es-CO" sz="1600" b="1" dirty="0">
                <a:solidFill>
                  <a:srgbClr val="000000"/>
                </a:solidFill>
              </a:rPr>
              <a:t>Metas:</a:t>
            </a:r>
          </a:p>
          <a:p>
            <a:pPr marL="571500" lvl="1">
              <a:buFont typeface="Arial" panose="020B0604020202020204" pitchFamily="34" charset="0"/>
              <a:buChar char="•"/>
            </a:pPr>
            <a:r>
              <a:rPr lang="es-ES" sz="1600" dirty="0"/>
              <a:t>Participación en la Expedición Seaflower 2017 Isla Cayo Serranilla, formando parte del comité Organizador y Comité Técnico/científico de la Expedición.</a:t>
            </a:r>
            <a:r>
              <a:rPr lang="es-CO" altLang="es-CO" sz="1600" b="1" dirty="0">
                <a:solidFill>
                  <a:srgbClr val="000000"/>
                </a:solidFill>
              </a:rPr>
              <a:t>.</a:t>
            </a:r>
          </a:p>
          <a:p>
            <a:pPr marL="571500" lvl="1">
              <a:buFont typeface="Arial" panose="020B0604020202020204" pitchFamily="34" charset="0"/>
              <a:buChar char="•"/>
            </a:pPr>
            <a:r>
              <a:rPr lang="es-CO" altLang="es-CO" sz="1600" dirty="0">
                <a:solidFill>
                  <a:srgbClr val="000000"/>
                </a:solidFill>
              </a:rPr>
              <a:t>En desarrollo de estudios tendientes a conocer el estado de la población de la Langosta espinosa</a:t>
            </a:r>
          </a:p>
          <a:p>
            <a:pPr marL="571500" lvl="1">
              <a:buFont typeface="Arial" panose="020B0604020202020204" pitchFamily="34" charset="0"/>
              <a:buChar char="•"/>
            </a:pPr>
            <a:r>
              <a:rPr lang="es-CO" altLang="es-CO" sz="1600" dirty="0">
                <a:solidFill>
                  <a:srgbClr val="000000"/>
                </a:solidFill>
              </a:rPr>
              <a:t>En desarrollo estudios para conocer el stock poblacional de los principales recursos pesqueros.</a:t>
            </a:r>
          </a:p>
          <a:p>
            <a:pPr marL="571500" lvl="1">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a:solidFill>
                  <a:srgbClr val="000000"/>
                </a:solidFill>
              </a:rPr>
              <a:t>Comunidad Científica, Universidades, Institutos de Investigación</a:t>
            </a:r>
          </a:p>
        </p:txBody>
      </p:sp>
      <p:pic>
        <p:nvPicPr>
          <p:cNvPr id="4" name="Imagen 3" descr="http://www.cco.gov.co/docs/images/galerias/2017-08-26/img1.jpg">
            <a:extLst>
              <a:ext uri="{FF2B5EF4-FFF2-40B4-BE49-F238E27FC236}">
                <a16:creationId xmlns="" xmlns:a16="http://schemas.microsoft.com/office/drawing/2014/main" id="{952E5830-60AE-4372-B192-00F4EB301EA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499992" y="5146381"/>
            <a:ext cx="4644008" cy="1743978"/>
          </a:xfrm>
          <a:prstGeom prst="rect">
            <a:avLst/>
          </a:prstGeom>
          <a:noFill/>
          <a:ln>
            <a:noFill/>
          </a:ln>
        </p:spPr>
      </p:pic>
    </p:spTree>
    <p:extLst>
      <p:ext uri="{BB962C8B-B14F-4D97-AF65-F5344CB8AC3E}">
        <p14:creationId xmlns:p14="http://schemas.microsoft.com/office/powerpoint/2010/main" val="34906933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251520" y="3212976"/>
            <a:ext cx="864108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INVESTIGACIÓN Y EVALUACIÓN DE LOS RECURSOS PESQUERO.</a:t>
            </a:r>
            <a:endParaRPr lang="es-CO" altLang="es-CO" sz="2000" dirty="0">
              <a:solidFill>
                <a:srgbClr val="000000"/>
              </a:solidFill>
            </a:endParaRPr>
          </a:p>
        </p:txBody>
      </p:sp>
    </p:spTree>
    <p:extLst>
      <p:ext uri="{BB962C8B-B14F-4D97-AF65-F5344CB8AC3E}">
        <p14:creationId xmlns:p14="http://schemas.microsoft.com/office/powerpoint/2010/main" val="929214114"/>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124744"/>
            <a:ext cx="842506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Estudio y Manejo de los Recursos Pesqueros con Enfoque Ecosistémico 2016-2020 en la Reserva de Biosfera Seaflower</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3717032"/>
            <a:ext cx="8773369" cy="3231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a:t>
            </a:r>
          </a:p>
          <a:p>
            <a:pPr>
              <a:buFont typeface="Arial" panose="020B0604020202020204" pitchFamily="34" charset="0"/>
              <a:buChar char="•"/>
            </a:pPr>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Metas:</a:t>
            </a:r>
          </a:p>
          <a:p>
            <a:pPr indent="-14288"/>
            <a:r>
              <a:rPr lang="es-ES" dirty="0"/>
              <a:t>A través de contratación de Personal Profesional, Técnico y Asistencia, se dio continuidad con el programa </a:t>
            </a:r>
            <a:r>
              <a:rPr lang="es-ES" dirty="0" err="1"/>
              <a:t>Seawatcher</a:t>
            </a:r>
            <a:r>
              <a:rPr lang="es-ES" dirty="0"/>
              <a:t>, consistentes en el monitoreo de la actividad pesquera artesanal a través de muestreo en puntos de desembarco artesanal tanto en San Andrés, como en providencia. </a:t>
            </a:r>
          </a:p>
          <a:p>
            <a:pPr indent="-14288"/>
            <a:r>
              <a:rPr lang="es-ES" dirty="0"/>
              <a:t>Se recopilaron más de 1000 Registros de la actividad pesquera Artesanal del Departamento.</a:t>
            </a:r>
            <a:endParaRPr lang="es-CO" altLang="es-CO" sz="1600" b="1" dirty="0">
              <a:solidFill>
                <a:srgbClr val="000000"/>
              </a:solidFill>
            </a:endParaRPr>
          </a:p>
          <a:p>
            <a:pPr marL="571500" lvl="1">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a:solidFill>
                  <a:srgbClr val="000000"/>
                </a:solidFill>
              </a:rPr>
              <a:t>Comunidad Científica, Universidades, Institutos de Investigación, Comunidad de Pescadores Artesanales</a:t>
            </a:r>
          </a:p>
        </p:txBody>
      </p:sp>
      <p:pic>
        <p:nvPicPr>
          <p:cNvPr id="5" name="Imagen 4" descr="C:\Users\cllanos\OneDrive\Pesca\Fotos\Cove\DSC04185.JPG">
            <a:extLst>
              <a:ext uri="{FF2B5EF4-FFF2-40B4-BE49-F238E27FC236}">
                <a16:creationId xmlns="" xmlns:a16="http://schemas.microsoft.com/office/drawing/2014/main" id="{68E1DE68-7E01-4031-82E8-F9AEF3616CE8}"/>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988840"/>
            <a:ext cx="2509755" cy="1673487"/>
          </a:xfrm>
          <a:prstGeom prst="rect">
            <a:avLst/>
          </a:prstGeom>
          <a:noFill/>
          <a:ln>
            <a:noFill/>
          </a:ln>
        </p:spPr>
      </p:pic>
      <p:pic>
        <p:nvPicPr>
          <p:cNvPr id="6" name="Imagen 5" descr="C:\Users\cllanos\OneDrive\Pesca\Fotos\Walson Hudgson\SS850007.JPG">
            <a:extLst>
              <a:ext uri="{FF2B5EF4-FFF2-40B4-BE49-F238E27FC236}">
                <a16:creationId xmlns="" xmlns:a16="http://schemas.microsoft.com/office/drawing/2014/main" id="{C96623E0-1344-490F-811D-6571C57F366C}"/>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12031" y="1988840"/>
            <a:ext cx="2880573" cy="2160240"/>
          </a:xfrm>
          <a:prstGeom prst="rect">
            <a:avLst/>
          </a:prstGeom>
          <a:noFill/>
          <a:ln>
            <a:noFill/>
          </a:ln>
        </p:spPr>
      </p:pic>
    </p:spTree>
    <p:extLst>
      <p:ext uri="{BB962C8B-B14F-4D97-AF65-F5344CB8AC3E}">
        <p14:creationId xmlns:p14="http://schemas.microsoft.com/office/powerpoint/2010/main" val="35516147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251520" y="3212976"/>
            <a:ext cx="864108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NUEVAS TECNOLOGÍAS PARA EL APROVECHAMIENTO DE RECURSOS PESQUEROS.</a:t>
            </a:r>
            <a:endParaRPr lang="es-CO" altLang="es-CO" sz="2000" dirty="0">
              <a:solidFill>
                <a:srgbClr val="000000"/>
              </a:solidFill>
            </a:endParaRPr>
          </a:p>
        </p:txBody>
      </p:sp>
    </p:spTree>
    <p:extLst>
      <p:ext uri="{BB962C8B-B14F-4D97-AF65-F5344CB8AC3E}">
        <p14:creationId xmlns:p14="http://schemas.microsoft.com/office/powerpoint/2010/main" val="448526426"/>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196752"/>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Innovación Tecnológica y Educación Socio empresarial Educativa en San Andrés Islas</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3717032"/>
            <a:ext cx="8773369"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Fotos:</a:t>
            </a:r>
          </a:p>
          <a:p>
            <a:pPr>
              <a:buFont typeface="Arial" panose="020B0604020202020204" pitchFamily="34" charset="0"/>
              <a:buChar char="•"/>
            </a:pPr>
            <a:r>
              <a:rPr lang="es-CO" altLang="es-CO" sz="1600" b="1" dirty="0">
                <a:solidFill>
                  <a:srgbClr val="000000"/>
                </a:solidFill>
              </a:rPr>
              <a:t>Valor del proyecto: $ 150.000.000</a:t>
            </a:r>
          </a:p>
          <a:p>
            <a:pPr>
              <a:buFont typeface="Arial" panose="020B0604020202020204" pitchFamily="34" charset="0"/>
              <a:buChar char="•"/>
            </a:pPr>
            <a:r>
              <a:rPr lang="es-CO" altLang="es-CO" sz="1600" b="1" dirty="0">
                <a:solidFill>
                  <a:srgbClr val="000000"/>
                </a:solidFill>
              </a:rPr>
              <a:t>Metas:</a:t>
            </a:r>
          </a:p>
          <a:p>
            <a:pPr indent="-14288"/>
            <a:r>
              <a:rPr lang="es-ES" dirty="0"/>
              <a:t>Mediante Contrato Interadministrativo con la universidad Nacional de Colombia se está desarrollando una estrategia tendiente a fortalecer el conocimiento de los pescadores artesanales en el Buen uso de Ecosondas y nuevas técnicas para el aprovechamiento de los recursos pesqueros.</a:t>
            </a:r>
            <a:endParaRPr lang="es-CO" altLang="es-CO" sz="1600" b="1" dirty="0">
              <a:solidFill>
                <a:srgbClr val="000000"/>
              </a:solidFill>
            </a:endParaRPr>
          </a:p>
          <a:p>
            <a:pPr marL="571500" lvl="1">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a:solidFill>
                  <a:srgbClr val="000000"/>
                </a:solidFill>
              </a:rPr>
              <a:t>Cooperativas de Pescadores Artesanales (3 Cooperativas)</a:t>
            </a:r>
          </a:p>
          <a:p>
            <a:pPr marL="0" indent="0">
              <a:buFont typeface="Arial" panose="020B0604020202020204" pitchFamily="34" charset="0"/>
              <a:buChar char="•"/>
            </a:pPr>
            <a:r>
              <a:rPr lang="es-CO" altLang="es-CO" sz="1600" b="1" dirty="0">
                <a:solidFill>
                  <a:srgbClr val="000000"/>
                </a:solidFill>
              </a:rPr>
              <a:t>Beneficiarios Indirectos: </a:t>
            </a:r>
            <a:r>
              <a:rPr lang="es-CO" altLang="es-CO" sz="1600" dirty="0">
                <a:solidFill>
                  <a:srgbClr val="000000"/>
                </a:solidFill>
              </a:rPr>
              <a:t>Comunidad de pescadores (1000)</a:t>
            </a:r>
          </a:p>
        </p:txBody>
      </p:sp>
    </p:spTree>
    <p:extLst>
      <p:ext uri="{BB962C8B-B14F-4D97-AF65-F5344CB8AC3E}">
        <p14:creationId xmlns:p14="http://schemas.microsoft.com/office/powerpoint/2010/main" val="25235669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251520" y="3212976"/>
            <a:ext cx="864108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ESTUDIO Y CONSERVACIÓN DE ESPECIES MARINAS AMENAZADAS, CLAVES E INVASORAS.</a:t>
            </a:r>
            <a:endParaRPr lang="es-CO" altLang="es-CO" sz="2000" dirty="0">
              <a:solidFill>
                <a:srgbClr val="000000"/>
              </a:solidFill>
            </a:endParaRPr>
          </a:p>
        </p:txBody>
      </p:sp>
    </p:spTree>
    <p:extLst>
      <p:ext uri="{BB962C8B-B14F-4D97-AF65-F5344CB8AC3E}">
        <p14:creationId xmlns:p14="http://schemas.microsoft.com/office/powerpoint/2010/main" val="940393353"/>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196752"/>
            <a:ext cx="842506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Desarrollo de Acciones Integrales de Estudio y Control de la Invasión del Pez León 2016-2020 en la Reserva de Biosfera Seaflower</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91119" y="3717032"/>
            <a:ext cx="8773369" cy="2431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Fotos:</a:t>
            </a:r>
          </a:p>
          <a:p>
            <a:pPr>
              <a:buFont typeface="Arial" panose="020B0604020202020204" pitchFamily="34" charset="0"/>
              <a:buChar char="•"/>
            </a:pPr>
            <a:r>
              <a:rPr lang="es-CO" altLang="es-CO" sz="1600" b="1" dirty="0">
                <a:solidFill>
                  <a:srgbClr val="000000"/>
                </a:solidFill>
              </a:rPr>
              <a:t>Valor del proyecto: $90.000.000</a:t>
            </a:r>
          </a:p>
          <a:p>
            <a:pPr>
              <a:buFont typeface="Arial" panose="020B0604020202020204" pitchFamily="34" charset="0"/>
              <a:buChar char="•"/>
            </a:pPr>
            <a:r>
              <a:rPr lang="es-CO" altLang="es-CO" sz="1600" b="1" dirty="0">
                <a:solidFill>
                  <a:srgbClr val="000000"/>
                </a:solidFill>
              </a:rPr>
              <a:t>Metas:</a:t>
            </a:r>
          </a:p>
          <a:p>
            <a:pPr indent="-14288"/>
            <a:r>
              <a:rPr lang="es-ES" dirty="0"/>
              <a:t>A través de Contrato Interadministrativo con la corporación Ambiental CORALINA, se está desarrollando acciones tendientes a controlar la población del Pez León en el Departamento.</a:t>
            </a:r>
            <a:endParaRPr lang="es-CO" altLang="es-CO" sz="1600" b="1" dirty="0">
              <a:solidFill>
                <a:srgbClr val="000000"/>
              </a:solidFill>
            </a:endParaRPr>
          </a:p>
          <a:p>
            <a:pPr marL="571500" lvl="1">
              <a:buFont typeface="Arial" panose="020B0604020202020204" pitchFamily="34" charset="0"/>
              <a:buChar char="•"/>
            </a:pPr>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ES" dirty="0"/>
              <a:t>Comunidad general, Pescadores Artesanales, Buzos.</a:t>
            </a:r>
            <a:endParaRPr lang="es-CO" altLang="es-CO" sz="1600"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Indirectos: </a:t>
            </a:r>
            <a:r>
              <a:rPr lang="es-CO" altLang="es-CO" sz="1600" dirty="0">
                <a:solidFill>
                  <a:srgbClr val="000000"/>
                </a:solidFill>
              </a:rPr>
              <a:t>Comunidad Científica, Universidades Centros de </a:t>
            </a:r>
            <a:r>
              <a:rPr lang="es-CO" altLang="es-CO" sz="1600" dirty="0" err="1">
                <a:solidFill>
                  <a:srgbClr val="000000"/>
                </a:solidFill>
              </a:rPr>
              <a:t>Investigacion</a:t>
            </a:r>
            <a:r>
              <a:rPr lang="es-CO" altLang="es-CO" sz="1600" dirty="0">
                <a:solidFill>
                  <a:srgbClr val="000000"/>
                </a:solidFill>
              </a:rPr>
              <a:t>.</a:t>
            </a:r>
          </a:p>
        </p:txBody>
      </p:sp>
    </p:spTree>
    <p:extLst>
      <p:ext uri="{BB962C8B-B14F-4D97-AF65-F5344CB8AC3E}">
        <p14:creationId xmlns:p14="http://schemas.microsoft.com/office/powerpoint/2010/main" val="11310850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191119" y="1196752"/>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Estudio y Conservación de Especies Amenazadas 2016-2020 en la Reserva de Biosfera Seaflower</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165649" y="3933056"/>
            <a:ext cx="8773369" cy="261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s-CO" altLang="es-CO" sz="1600" b="1" dirty="0">
                <a:solidFill>
                  <a:srgbClr val="000000"/>
                </a:solidFill>
              </a:rPr>
              <a:t>Valor del proyecto: $200.000.000</a:t>
            </a:r>
          </a:p>
          <a:p>
            <a:pPr marL="0" indent="0"/>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Metas:</a:t>
            </a:r>
          </a:p>
          <a:p>
            <a:pPr marL="720725" indent="-277813">
              <a:buFont typeface="Arial" panose="020B0604020202020204" pitchFamily="34" charset="0"/>
              <a:buChar char="•"/>
            </a:pPr>
            <a:r>
              <a:rPr lang="es-ES" sz="1600" dirty="0"/>
              <a:t>Desarrollo de tres estudios tendientes a conocer el estado </a:t>
            </a:r>
            <a:r>
              <a:rPr lang="es-ES" sz="1600" dirty="0" err="1"/>
              <a:t>poblacionional</a:t>
            </a:r>
            <a:r>
              <a:rPr lang="es-ES" sz="1600" dirty="0"/>
              <a:t> del Caracol Pala en: Isla-Cayo Bolivar, Alburquerque, Serranilla y la Isla San Andrés.</a:t>
            </a:r>
            <a:endParaRPr lang="es-CO" altLang="es-CO" sz="1600" b="1" dirty="0">
              <a:solidFill>
                <a:srgbClr val="000000"/>
              </a:solidFill>
            </a:endParaRPr>
          </a:p>
          <a:p>
            <a:pPr marL="720725" lvl="2" indent="-277813">
              <a:buFont typeface="Arial" panose="020B0604020202020204" pitchFamily="34" charset="0"/>
              <a:buChar char="•"/>
            </a:pPr>
            <a:r>
              <a:rPr lang="es-CO" altLang="es-CO" sz="1600" dirty="0">
                <a:solidFill>
                  <a:srgbClr val="000000"/>
                </a:solidFill>
              </a:rPr>
              <a:t>Desarrollo de estudios tendientes a conocer el estado de los tiburones.</a:t>
            </a:r>
          </a:p>
          <a:p>
            <a:pPr marL="720725" lvl="2" indent="-277813">
              <a:buFont typeface="Arial" panose="020B0604020202020204" pitchFamily="34" charset="0"/>
              <a:buChar char="•"/>
            </a:pPr>
            <a:endParaRPr lang="es-CO" altLang="es-CO" sz="1600"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ES" dirty="0"/>
              <a:t>Pescadores Artesanales, </a:t>
            </a:r>
            <a:r>
              <a:rPr lang="es-CO" altLang="es-CO" dirty="0">
                <a:solidFill>
                  <a:srgbClr val="000000"/>
                </a:solidFill>
              </a:rPr>
              <a:t>Comunidad Científica, Universidades Centros de </a:t>
            </a:r>
            <a:r>
              <a:rPr lang="es-CO" altLang="es-CO" dirty="0" err="1">
                <a:solidFill>
                  <a:srgbClr val="000000"/>
                </a:solidFill>
              </a:rPr>
              <a:t>Investigacion</a:t>
            </a:r>
            <a:r>
              <a:rPr lang="es-ES" dirty="0"/>
              <a:t>.</a:t>
            </a:r>
            <a:endParaRPr lang="es-CO" altLang="es-CO" sz="1600"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Indirectos: </a:t>
            </a:r>
            <a:r>
              <a:rPr lang="es-CO" altLang="es-CO" sz="1600" dirty="0">
                <a:solidFill>
                  <a:srgbClr val="000000"/>
                </a:solidFill>
              </a:rPr>
              <a:t>Comunidad en General.</a:t>
            </a:r>
          </a:p>
        </p:txBody>
      </p:sp>
      <p:pic>
        <p:nvPicPr>
          <p:cNvPr id="4" name="Imagen 3">
            <a:extLst>
              <a:ext uri="{FF2B5EF4-FFF2-40B4-BE49-F238E27FC236}">
                <a16:creationId xmlns="" xmlns:a16="http://schemas.microsoft.com/office/drawing/2014/main" id="{C3D40845-797C-4638-8794-49E24B2FAD7D}"/>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467544" y="1993516"/>
            <a:ext cx="2755611" cy="1866577"/>
          </a:xfrm>
          <a:prstGeom prst="rect">
            <a:avLst/>
          </a:prstGeom>
        </p:spPr>
      </p:pic>
      <p:pic>
        <p:nvPicPr>
          <p:cNvPr id="5" name="Imagen 4" descr="C:\Users\Dell\AppData\Local\Microsoft\Windows\INetCache\Content.Word\GOPR7052.jpg">
            <a:extLst>
              <a:ext uri="{FF2B5EF4-FFF2-40B4-BE49-F238E27FC236}">
                <a16:creationId xmlns="" xmlns:a16="http://schemas.microsoft.com/office/drawing/2014/main" id="{6CE4A0A5-CDD9-44C5-A17C-0774D913A2F2}"/>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6" y="2049237"/>
            <a:ext cx="2520280" cy="1876266"/>
          </a:xfrm>
          <a:prstGeom prst="rect">
            <a:avLst/>
          </a:prstGeom>
          <a:noFill/>
          <a:ln>
            <a:noFill/>
          </a:ln>
        </p:spPr>
      </p:pic>
    </p:spTree>
    <p:extLst>
      <p:ext uri="{BB962C8B-B14F-4D97-AF65-F5344CB8AC3E}">
        <p14:creationId xmlns:p14="http://schemas.microsoft.com/office/powerpoint/2010/main" val="127121571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ángulo 2">
            <a:extLst>
              <a:ext uri="{FF2B5EF4-FFF2-40B4-BE49-F238E27FC236}">
                <a16:creationId xmlns="" xmlns:a16="http://schemas.microsoft.com/office/drawing/2014/main" id="{71AA0177-AEAD-471E-B64B-EC08F38E4C29}"/>
              </a:ext>
            </a:extLst>
          </p:cNvPr>
          <p:cNvSpPr>
            <a:spLocks noChangeArrowheads="1"/>
          </p:cNvSpPr>
          <p:nvPr/>
        </p:nvSpPr>
        <p:spPr bwMode="auto">
          <a:xfrm>
            <a:off x="251520" y="3212976"/>
            <a:ext cx="864108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SUBPROGRAMA: </a:t>
            </a:r>
          </a:p>
          <a:p>
            <a:pPr algn="ctr"/>
            <a:r>
              <a:rPr lang="es-ES" sz="2000" dirty="0"/>
              <a:t>ACUICULTURA Y APROVECHAMIENTO SOSTENIBLE DE LOS RECURSOS PESQUEROS.</a:t>
            </a:r>
            <a:endParaRPr lang="es-CO" altLang="es-CO" sz="2000" dirty="0">
              <a:solidFill>
                <a:srgbClr val="000000"/>
              </a:solidFill>
            </a:endParaRPr>
          </a:p>
        </p:txBody>
      </p:sp>
    </p:spTree>
    <p:extLst>
      <p:ext uri="{BB962C8B-B14F-4D97-AF65-F5344CB8AC3E}">
        <p14:creationId xmlns:p14="http://schemas.microsoft.com/office/powerpoint/2010/main" val="4158142477"/>
      </p:ext>
    </p:extLst>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ángulo 2">
            <a:extLst>
              <a:ext uri="{FF2B5EF4-FFF2-40B4-BE49-F238E27FC236}">
                <a16:creationId xmlns="" xmlns:a16="http://schemas.microsoft.com/office/drawing/2014/main" id="{DF8C6539-821A-4E75-B2D1-8F9FD861225B}"/>
              </a:ext>
            </a:extLst>
          </p:cNvPr>
          <p:cNvSpPr>
            <a:spLocks noChangeArrowheads="1"/>
          </p:cNvSpPr>
          <p:nvPr/>
        </p:nvSpPr>
        <p:spPr bwMode="auto">
          <a:xfrm>
            <a:off x="208778" y="1124744"/>
            <a:ext cx="842506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s-CO" altLang="es-CO" sz="2000" b="1" dirty="0">
                <a:solidFill>
                  <a:srgbClr val="000000"/>
                </a:solidFill>
              </a:rPr>
              <a:t>PROYECTO : </a:t>
            </a:r>
            <a:r>
              <a:rPr lang="es-ES" sz="2000" b="1" dirty="0"/>
              <a:t>Capacitación en Procesos de Aprovechamiento de Recursos Pesqueros y Acuicultura en el Departamento</a:t>
            </a:r>
            <a:endParaRPr lang="es-CO" altLang="es-CO" sz="2000" b="1" dirty="0">
              <a:solidFill>
                <a:srgbClr val="000000"/>
              </a:solidFill>
            </a:endParaRPr>
          </a:p>
        </p:txBody>
      </p:sp>
      <p:sp>
        <p:nvSpPr>
          <p:cNvPr id="28677" name="Rectángulo 2">
            <a:extLst>
              <a:ext uri="{FF2B5EF4-FFF2-40B4-BE49-F238E27FC236}">
                <a16:creationId xmlns="" xmlns:a16="http://schemas.microsoft.com/office/drawing/2014/main" id="{3AD57855-C7B8-42AD-BFCD-6C64FF473C75}"/>
              </a:ext>
            </a:extLst>
          </p:cNvPr>
          <p:cNvSpPr>
            <a:spLocks noChangeArrowheads="1"/>
          </p:cNvSpPr>
          <p:nvPr/>
        </p:nvSpPr>
        <p:spPr bwMode="auto">
          <a:xfrm>
            <a:off x="223841" y="3789040"/>
            <a:ext cx="8773369"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indent="0"/>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Valor del proyecto: 200.000.000</a:t>
            </a:r>
          </a:p>
          <a:p>
            <a:pPr>
              <a:buFont typeface="Arial" panose="020B0604020202020204" pitchFamily="34" charset="0"/>
              <a:buChar char="•"/>
            </a:pPr>
            <a:endParaRPr lang="es-CO" altLang="es-CO" sz="1600" b="1" dirty="0">
              <a:solidFill>
                <a:srgbClr val="000000"/>
              </a:solidFill>
            </a:endParaRPr>
          </a:p>
          <a:p>
            <a:pPr>
              <a:buFont typeface="Arial" panose="020B0604020202020204" pitchFamily="34" charset="0"/>
              <a:buChar char="•"/>
            </a:pPr>
            <a:r>
              <a:rPr lang="es-CO" altLang="es-CO" sz="1600" b="1" dirty="0">
                <a:solidFill>
                  <a:srgbClr val="000000"/>
                </a:solidFill>
              </a:rPr>
              <a:t>Metas:</a:t>
            </a:r>
          </a:p>
          <a:p>
            <a:pPr indent="-14288"/>
            <a:r>
              <a:rPr lang="es-ES" sz="1600" dirty="0"/>
              <a:t>A través de Contrato Interadministrativo con la corporación Ambiental CORALINA, se está implementado el proyecto Restauración Carolina, consistente en la creación y mantenimiento de guarderías de Corales para la conservación del ecosistema Marino, como alternativa económica para este sector.</a:t>
            </a:r>
          </a:p>
          <a:p>
            <a:pPr indent="-14288"/>
            <a:endParaRPr lang="es-CO" altLang="es-CO" sz="1600" b="1" dirty="0">
              <a:solidFill>
                <a:srgbClr val="000000"/>
              </a:solidFill>
            </a:endParaRPr>
          </a:p>
          <a:p>
            <a:pPr marL="0" indent="0">
              <a:buFont typeface="Arial" panose="020B0604020202020204" pitchFamily="34" charset="0"/>
              <a:buChar char="•"/>
            </a:pPr>
            <a:r>
              <a:rPr lang="es-CO" altLang="es-CO" sz="1600" b="1" dirty="0">
                <a:solidFill>
                  <a:srgbClr val="000000"/>
                </a:solidFill>
              </a:rPr>
              <a:t>Beneficiarios Directos: </a:t>
            </a:r>
            <a:r>
              <a:rPr lang="es-CO" altLang="es-CO" sz="1600" dirty="0" err="1">
                <a:solidFill>
                  <a:srgbClr val="000000"/>
                </a:solidFill>
              </a:rPr>
              <a:t>Pescadorees</a:t>
            </a:r>
            <a:r>
              <a:rPr lang="es-CO" altLang="es-CO" sz="1600" dirty="0">
                <a:solidFill>
                  <a:srgbClr val="000000"/>
                </a:solidFill>
              </a:rPr>
              <a:t> </a:t>
            </a:r>
            <a:r>
              <a:rPr lang="es-CO" altLang="es-CO" sz="1600" dirty="0" err="1">
                <a:solidFill>
                  <a:srgbClr val="000000"/>
                </a:solidFill>
              </a:rPr>
              <a:t>Artesnales</a:t>
            </a:r>
            <a:r>
              <a:rPr lang="es-CO" altLang="es-CO" sz="1600" dirty="0">
                <a:solidFill>
                  <a:srgbClr val="000000"/>
                </a:solidFill>
              </a:rPr>
              <a:t> Vinculados (12)</a:t>
            </a:r>
          </a:p>
          <a:p>
            <a:pPr marL="0" indent="0">
              <a:buFont typeface="Arial" panose="020B0604020202020204" pitchFamily="34" charset="0"/>
              <a:buChar char="•"/>
            </a:pPr>
            <a:r>
              <a:rPr lang="es-CO" altLang="es-CO" sz="1600" b="1" dirty="0">
                <a:solidFill>
                  <a:srgbClr val="000000"/>
                </a:solidFill>
              </a:rPr>
              <a:t>Beneficiarios Indirectos: </a:t>
            </a:r>
            <a:r>
              <a:rPr lang="es-CO" altLang="es-CO" sz="1600" dirty="0">
                <a:solidFill>
                  <a:srgbClr val="000000"/>
                </a:solidFill>
              </a:rPr>
              <a:t>Comunidad General de Pescadores, Comunidad </a:t>
            </a:r>
            <a:r>
              <a:rPr lang="es-CO" altLang="es-CO" sz="1600" dirty="0" err="1">
                <a:solidFill>
                  <a:srgbClr val="000000"/>
                </a:solidFill>
              </a:rPr>
              <a:t>Cientifica</a:t>
            </a:r>
            <a:r>
              <a:rPr lang="es-CO" altLang="es-CO" sz="1600" dirty="0">
                <a:solidFill>
                  <a:srgbClr val="000000"/>
                </a:solidFill>
              </a:rPr>
              <a:t>.</a:t>
            </a:r>
          </a:p>
        </p:txBody>
      </p:sp>
      <p:pic>
        <p:nvPicPr>
          <p:cNvPr id="4" name="Imagen 3">
            <a:extLst>
              <a:ext uri="{FF2B5EF4-FFF2-40B4-BE49-F238E27FC236}">
                <a16:creationId xmlns="" xmlns:a16="http://schemas.microsoft.com/office/drawing/2014/main" id="{EB70D331-EE3C-43E5-B0EC-B8442B703F06}"/>
              </a:ext>
            </a:extLst>
          </p:cNvPr>
          <p:cNvPicPr/>
          <p:nvPr/>
        </p:nvPicPr>
        <p:blipFill>
          <a:blip r:embed="rId3"/>
          <a:stretch>
            <a:fillRect/>
          </a:stretch>
        </p:blipFill>
        <p:spPr>
          <a:xfrm>
            <a:off x="5292080" y="1948753"/>
            <a:ext cx="2851649" cy="2138817"/>
          </a:xfrm>
          <a:prstGeom prst="rect">
            <a:avLst/>
          </a:prstGeom>
        </p:spPr>
      </p:pic>
      <p:pic>
        <p:nvPicPr>
          <p:cNvPr id="5" name="Imagen 4" descr="pa120165">
            <a:extLst>
              <a:ext uri="{FF2B5EF4-FFF2-40B4-BE49-F238E27FC236}">
                <a16:creationId xmlns="" xmlns:a16="http://schemas.microsoft.com/office/drawing/2014/main" id="{E34A741A-825C-4588-B462-97130C58CE41}"/>
              </a:ext>
            </a:extLst>
          </p:cNvPr>
          <p:cNvPicPr/>
          <p:nvPr/>
        </p:nvPicPr>
        <p:blipFill>
          <a:blip r:embed="rId4"/>
          <a:stretch>
            <a:fillRect/>
          </a:stretch>
        </p:blipFill>
        <p:spPr>
          <a:xfrm>
            <a:off x="611560" y="1916765"/>
            <a:ext cx="2880320" cy="2151728"/>
          </a:xfrm>
          <a:prstGeom prst="rect">
            <a:avLst/>
          </a:prstGeom>
          <a:noFill/>
          <a:ln w="9525">
            <a:noFill/>
            <a:miter/>
          </a:ln>
        </p:spPr>
      </p:pic>
    </p:spTree>
    <p:extLst>
      <p:ext uri="{BB962C8B-B14F-4D97-AF65-F5344CB8AC3E}">
        <p14:creationId xmlns:p14="http://schemas.microsoft.com/office/powerpoint/2010/main" val="36211893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Subtítulo 2"/>
          <p:cNvSpPr txBox="1">
            <a:spLocks/>
          </p:cNvSpPr>
          <p:nvPr/>
        </p:nvSpPr>
        <p:spPr>
          <a:xfrm>
            <a:off x="1143000" y="3943350"/>
            <a:ext cx="6855668" cy="1273333"/>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CO" sz="2100" dirty="0">
                <a:latin typeface="Gill Sans MT" charset="0"/>
                <a:ea typeface="Gill Sans MT" charset="0"/>
                <a:cs typeface="Gill Sans MT" charset="0"/>
              </a:rPr>
              <a:t> </a:t>
            </a:r>
          </a:p>
          <a:p>
            <a:pPr marL="0" indent="0" algn="ctr">
              <a:buNone/>
            </a:pPr>
            <a:endParaRPr lang="es-ES_tradnl" sz="2100" dirty="0">
              <a:latin typeface="Gill Sans MT" charset="0"/>
              <a:ea typeface="Gill Sans MT" charset="0"/>
              <a:cs typeface="Gill Sans MT" charset="0"/>
            </a:endParaRPr>
          </a:p>
        </p:txBody>
      </p:sp>
      <p:sp>
        <p:nvSpPr>
          <p:cNvPr id="4" name="CuadroTexto 3">
            <a:extLst>
              <a:ext uri="{FF2B5EF4-FFF2-40B4-BE49-F238E27FC236}">
                <a16:creationId xmlns="" xmlns:a16="http://schemas.microsoft.com/office/drawing/2014/main" id="{45FDB9A2-318F-4BB6-8CF5-89586B6C3DB5}"/>
              </a:ext>
            </a:extLst>
          </p:cNvPr>
          <p:cNvSpPr txBox="1"/>
          <p:nvPr/>
        </p:nvSpPr>
        <p:spPr>
          <a:xfrm>
            <a:off x="960121" y="1929744"/>
            <a:ext cx="7438292" cy="415498"/>
          </a:xfrm>
          <a:prstGeom prst="rect">
            <a:avLst/>
          </a:prstGeom>
          <a:noFill/>
        </p:spPr>
        <p:txBody>
          <a:bodyPr wrap="square" rtlCol="0">
            <a:spAutoFit/>
          </a:bodyPr>
          <a:lstStyle/>
          <a:p>
            <a:pPr algn="ctr"/>
            <a:r>
              <a:rPr lang="es-CO" sz="2100" b="1" dirty="0">
                <a:latin typeface="Verdana" panose="020B0604030504040204" pitchFamily="34" charset="0"/>
                <a:ea typeface="Verdana" panose="020B0604030504040204" pitchFamily="34" charset="0"/>
                <a:cs typeface="Verdana" panose="020B0604030504040204" pitchFamily="34" charset="0"/>
              </a:rPr>
              <a:t>Secretaría Educación</a:t>
            </a:r>
          </a:p>
        </p:txBody>
      </p:sp>
      <p:sp>
        <p:nvSpPr>
          <p:cNvPr id="3" name="AutoShape 2" descr="Resultado de imagen para brooks hill bilingual school"/>
          <p:cNvSpPr>
            <a:spLocks noChangeAspect="1" noChangeArrowheads="1"/>
          </p:cNvSpPr>
          <p:nvPr/>
        </p:nvSpPr>
        <p:spPr bwMode="auto">
          <a:xfrm>
            <a:off x="116681"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s-CO"/>
          </a:p>
        </p:txBody>
      </p:sp>
      <p:pic>
        <p:nvPicPr>
          <p:cNvPr id="6" name="Imagen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1457" y="2517296"/>
            <a:ext cx="4043283" cy="248063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58809614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3" name="CuadroTexto 2"/>
          <p:cNvSpPr txBox="1"/>
          <p:nvPr/>
        </p:nvSpPr>
        <p:spPr>
          <a:xfrm>
            <a:off x="2749887" y="1929744"/>
            <a:ext cx="3367331" cy="415498"/>
          </a:xfrm>
          <a:prstGeom prst="rect">
            <a:avLst/>
          </a:prstGeom>
          <a:noFill/>
        </p:spPr>
        <p:txBody>
          <a:bodyPr wrap="square" rtlCol="0">
            <a:spAutoFit/>
          </a:bodyPr>
          <a:lstStyle/>
          <a:p>
            <a:pPr algn="ctr"/>
            <a:r>
              <a:rPr lang="es-CO" sz="2100" b="1" dirty="0">
                <a:latin typeface="Verdana" panose="020B0604030504040204" pitchFamily="34" charset="0"/>
                <a:ea typeface="Verdana" panose="020B0604030504040204" pitchFamily="34" charset="0"/>
                <a:cs typeface="Verdana" panose="020B0604030504040204" pitchFamily="34" charset="0"/>
              </a:rPr>
              <a:t>Presupuesto</a:t>
            </a:r>
          </a:p>
        </p:txBody>
      </p:sp>
      <p:sp>
        <p:nvSpPr>
          <p:cNvPr id="12" name="CuadroTexto 11"/>
          <p:cNvSpPr txBox="1"/>
          <p:nvPr/>
        </p:nvSpPr>
        <p:spPr>
          <a:xfrm>
            <a:off x="425077" y="2057401"/>
            <a:ext cx="1975223" cy="3323987"/>
          </a:xfrm>
          <a:prstGeom prst="rect">
            <a:avLst/>
          </a:prstGeom>
          <a:noFill/>
        </p:spPr>
        <p:txBody>
          <a:bodyPr wrap="square" rtlCol="0">
            <a:spAutoFit/>
          </a:bodyPr>
          <a:lstStyle/>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r>
              <a:rPr lang="es-CO" sz="1050" dirty="0">
                <a:latin typeface="Verdana" panose="020B0604030504040204" pitchFamily="34" charset="0"/>
                <a:ea typeface="Verdana" panose="020B0604030504040204" pitchFamily="34" charset="0"/>
                <a:cs typeface="Verdana" panose="020B0604030504040204" pitchFamily="34" charset="0"/>
              </a:rPr>
              <a:t>Inversión Proyectos</a:t>
            </a:r>
          </a:p>
          <a:p>
            <a:pPr algn="ctr"/>
            <a:r>
              <a:rPr lang="es-CO" sz="1050" dirty="0">
                <a:latin typeface="Verdana" panose="020B0604030504040204" pitchFamily="34" charset="0"/>
                <a:ea typeface="Verdana" panose="020B0604030504040204" pitchFamily="34" charset="0"/>
                <a:cs typeface="Verdana" panose="020B0604030504040204" pitchFamily="34" charset="0"/>
              </a:rPr>
              <a:t>Valor </a:t>
            </a:r>
          </a:p>
          <a:p>
            <a:pPr algn="ctr"/>
            <a:r>
              <a:rPr lang="es-CO" sz="1050" dirty="0">
                <a:latin typeface="Verdana" panose="020B0604030504040204" pitchFamily="34" charset="0"/>
                <a:ea typeface="Verdana" panose="020B0604030504040204" pitchFamily="34" charset="0"/>
                <a:cs typeface="Verdana" panose="020B0604030504040204" pitchFamily="34" charset="0"/>
              </a:rPr>
              <a:t>$ 24.668.248.322</a:t>
            </a:r>
          </a:p>
          <a:p>
            <a:pPr algn="ctr"/>
            <a:endParaRPr lang="es-CO" sz="1050" dirty="0">
              <a:latin typeface="Verdana" panose="020B0604030504040204" pitchFamily="34" charset="0"/>
              <a:ea typeface="Verdana" panose="020B0604030504040204" pitchFamily="34" charset="0"/>
              <a:cs typeface="Verdana" panose="020B0604030504040204" pitchFamily="34" charset="0"/>
            </a:endParaRPr>
          </a:p>
          <a:p>
            <a:pPr algn="ctr"/>
            <a:r>
              <a:rPr lang="es-CO" sz="1050" dirty="0">
                <a:latin typeface="Verdana" panose="020B0604030504040204" pitchFamily="34" charset="0"/>
                <a:ea typeface="Verdana" panose="020B0604030504040204" pitchFamily="34" charset="0"/>
                <a:cs typeface="Verdana" panose="020B0604030504040204" pitchFamily="34" charset="0"/>
              </a:rPr>
              <a:t>Inversión nomina</a:t>
            </a:r>
          </a:p>
          <a:p>
            <a:pPr algn="ctr"/>
            <a:r>
              <a:rPr lang="es-CO" sz="1050" dirty="0">
                <a:latin typeface="Verdana" panose="020B0604030504040204" pitchFamily="34" charset="0"/>
                <a:ea typeface="Verdana" panose="020B0604030504040204" pitchFamily="34" charset="0"/>
                <a:cs typeface="Verdana" panose="020B0604030504040204" pitchFamily="34" charset="0"/>
              </a:rPr>
              <a:t>Valor</a:t>
            </a:r>
          </a:p>
          <a:p>
            <a:pPr algn="ctr"/>
            <a:r>
              <a:rPr lang="es-CO" sz="1050" dirty="0">
                <a:latin typeface="Verdana" panose="020B0604030504040204" pitchFamily="34" charset="0"/>
                <a:ea typeface="Verdana" panose="020B0604030504040204" pitchFamily="34" charset="0"/>
                <a:cs typeface="Verdana" panose="020B0604030504040204" pitchFamily="34" charset="0"/>
              </a:rPr>
              <a:t>$ 19.463.704.062</a:t>
            </a: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r>
              <a:rPr lang="es-CO" sz="1050" b="1" dirty="0">
                <a:latin typeface="Verdana" panose="020B0604030504040204" pitchFamily="34" charset="0"/>
                <a:ea typeface="Verdana" panose="020B0604030504040204" pitchFamily="34" charset="0"/>
                <a:cs typeface="Verdana" panose="020B0604030504040204" pitchFamily="34" charset="0"/>
              </a:rPr>
              <a:t>Inversión Total</a:t>
            </a:r>
          </a:p>
          <a:p>
            <a:pPr algn="ctr"/>
            <a:r>
              <a:rPr lang="es-CO" sz="1050" b="1" dirty="0">
                <a:latin typeface="Verdana" panose="020B0604030504040204" pitchFamily="34" charset="0"/>
                <a:ea typeface="Verdana" panose="020B0604030504040204" pitchFamily="34" charset="0"/>
                <a:cs typeface="Verdana" panose="020B0604030504040204" pitchFamily="34" charset="0"/>
              </a:rPr>
              <a:t>Valor </a:t>
            </a:r>
          </a:p>
          <a:p>
            <a:pPr algn="ctr"/>
            <a:r>
              <a:rPr lang="es-CO" sz="1050" b="1" dirty="0">
                <a:latin typeface="Verdana" panose="020B0604030504040204" pitchFamily="34" charset="0"/>
                <a:ea typeface="Verdana" panose="020B0604030504040204" pitchFamily="34" charset="0"/>
                <a:cs typeface="Verdana" panose="020B0604030504040204" pitchFamily="34" charset="0"/>
              </a:rPr>
              <a:t>$ 44.131.952.384</a:t>
            </a: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2100" b="1" dirty="0">
              <a:latin typeface="Verdana" panose="020B0604030504040204" pitchFamily="34" charset="0"/>
              <a:ea typeface="Verdana" panose="020B0604030504040204" pitchFamily="34" charset="0"/>
              <a:cs typeface="Verdana" panose="020B0604030504040204" pitchFamily="34" charset="0"/>
            </a:endParaRPr>
          </a:p>
        </p:txBody>
      </p:sp>
      <p:sp>
        <p:nvSpPr>
          <p:cNvPr id="9" name="CuadroTexto 8">
            <a:extLst>
              <a:ext uri="{FF2B5EF4-FFF2-40B4-BE49-F238E27FC236}">
                <a16:creationId xmlns="" xmlns:a16="http://schemas.microsoft.com/office/drawing/2014/main" id="{86B7EC9A-20F9-46C9-ABD2-94281231D82C}"/>
              </a:ext>
            </a:extLst>
          </p:cNvPr>
          <p:cNvSpPr txBox="1"/>
          <p:nvPr/>
        </p:nvSpPr>
        <p:spPr>
          <a:xfrm>
            <a:off x="2400301" y="2322159"/>
            <a:ext cx="5364368" cy="3600986"/>
          </a:xfrm>
          <a:prstGeom prst="rect">
            <a:avLst/>
          </a:prstGeom>
          <a:noFill/>
        </p:spPr>
        <p:txBody>
          <a:bodyPr wrap="square" rtlCol="0">
            <a:spAutoFit/>
          </a:bodyPr>
          <a:lstStyle/>
          <a:p>
            <a:r>
              <a:rPr lang="es-CO" sz="1200" dirty="0"/>
              <a:t>Nuestra Secretaría ejecutó un Presupuesto  por medio de los diferentes Programas:</a:t>
            </a:r>
          </a:p>
          <a:p>
            <a:pPr marL="257175" indent="-257175">
              <a:buFont typeface="+mj-lt"/>
              <a:buAutoNum type="arabicPeriod"/>
            </a:pPr>
            <a:r>
              <a:rPr lang="es-CO" sz="1200" dirty="0"/>
              <a:t>Educación Asequible e Inclusiva</a:t>
            </a:r>
          </a:p>
          <a:p>
            <a:pPr marL="214313" indent="-214313">
              <a:buFont typeface="Wingdings" panose="05000000000000000000" pitchFamily="2" charset="2"/>
              <a:buChar char="ü"/>
            </a:pPr>
            <a:r>
              <a:rPr lang="es-CO" sz="1200" dirty="0"/>
              <a:t>Bienestar para la Población Educativa</a:t>
            </a:r>
          </a:p>
          <a:p>
            <a:pPr marL="471488" lvl="1" indent="-128588">
              <a:buFont typeface="Arial" panose="020B0604020202020204" pitchFamily="34" charset="0"/>
              <a:buChar char="•"/>
            </a:pPr>
            <a:r>
              <a:rPr lang="es-CO" sz="1200" dirty="0"/>
              <a:t>Programa de Alimentación Escolar</a:t>
            </a:r>
          </a:p>
          <a:p>
            <a:pPr marL="471488" lvl="1" indent="-128588">
              <a:buFont typeface="Arial" panose="020B0604020202020204" pitchFamily="34" charset="0"/>
              <a:buChar char="•"/>
            </a:pPr>
            <a:r>
              <a:rPr lang="es-CO" sz="1200" dirty="0"/>
              <a:t>Proyecto Transporte Escolar</a:t>
            </a:r>
          </a:p>
          <a:p>
            <a:pPr marL="471488" lvl="1" indent="-128588">
              <a:buFont typeface="Arial" panose="020B0604020202020204" pitchFamily="34" charset="0"/>
              <a:buChar char="•"/>
            </a:pPr>
            <a:r>
              <a:rPr lang="es-CO" sz="1200" dirty="0"/>
              <a:t>Mejoramiento de la Infraestructura Escolar</a:t>
            </a:r>
          </a:p>
          <a:p>
            <a:pPr marL="471488" lvl="1" indent="-128588">
              <a:buFont typeface="Arial" panose="020B0604020202020204" pitchFamily="34" charset="0"/>
              <a:buChar char="•"/>
            </a:pPr>
            <a:r>
              <a:rPr lang="es-CO" sz="1200" dirty="0"/>
              <a:t>Educación para la Población vinculada al sistema de Responsabilidad Penal para adolescentes (SRPA)</a:t>
            </a:r>
          </a:p>
          <a:p>
            <a:pPr marL="471488" lvl="1" indent="-128588">
              <a:buFont typeface="Arial" panose="020B0604020202020204" pitchFamily="34" charset="0"/>
              <a:buChar char="•"/>
            </a:pPr>
            <a:r>
              <a:rPr lang="es-CO" sz="1200" dirty="0"/>
              <a:t>Adquisición de Dotación</a:t>
            </a:r>
          </a:p>
          <a:p>
            <a:pPr lvl="1"/>
            <a:endParaRPr lang="es-CO" sz="1200" dirty="0"/>
          </a:p>
          <a:p>
            <a:r>
              <a:rPr lang="es-CO" sz="1200" dirty="0"/>
              <a:t>2.   Calidad Educativa</a:t>
            </a:r>
          </a:p>
          <a:p>
            <a:pPr marL="471488" lvl="1" indent="-128588">
              <a:buFont typeface="Arial" panose="020B0604020202020204" pitchFamily="34" charset="0"/>
              <a:buChar char="•"/>
            </a:pPr>
            <a:r>
              <a:rPr lang="es-CO" sz="1200" dirty="0"/>
              <a:t>Jornada Escolar Única</a:t>
            </a:r>
          </a:p>
          <a:p>
            <a:pPr marL="471488" lvl="1" indent="-128588">
              <a:buFont typeface="Arial" panose="020B0604020202020204" pitchFamily="34" charset="0"/>
              <a:buChar char="•"/>
            </a:pPr>
            <a:r>
              <a:rPr lang="es-CO" sz="1200" dirty="0"/>
              <a:t>Programa de seguimiento y capacitación a docentes de 10° y 11°</a:t>
            </a:r>
          </a:p>
          <a:p>
            <a:pPr marL="471488" lvl="1" indent="-128588">
              <a:buFont typeface="Arial" panose="020B0604020202020204" pitchFamily="34" charset="0"/>
              <a:buChar char="•"/>
            </a:pPr>
            <a:r>
              <a:rPr lang="es-CO" sz="1200" dirty="0"/>
              <a:t>Competencias y Formación Docente</a:t>
            </a:r>
          </a:p>
          <a:p>
            <a:pPr marL="471488" lvl="1" indent="-128588">
              <a:buFont typeface="Arial" panose="020B0604020202020204" pitchFamily="34" charset="0"/>
              <a:buChar char="•"/>
            </a:pPr>
            <a:r>
              <a:rPr lang="es-CO" sz="1200" dirty="0"/>
              <a:t>Fortalecimiento de Procesos pedagógicos  a través de las </a:t>
            </a:r>
            <a:r>
              <a:rPr lang="es-CO" sz="1200" dirty="0" err="1"/>
              <a:t>TICs</a:t>
            </a:r>
            <a:endParaRPr lang="es-CO" sz="1200" dirty="0"/>
          </a:p>
          <a:p>
            <a:pPr marL="471488" lvl="1" indent="-128588">
              <a:buFont typeface="Arial" panose="020B0604020202020204" pitchFamily="34" charset="0"/>
              <a:buChar char="•"/>
            </a:pPr>
            <a:r>
              <a:rPr lang="es-CO" sz="1200" dirty="0"/>
              <a:t>Educación Superior</a:t>
            </a:r>
          </a:p>
          <a:p>
            <a:pPr marL="471488" lvl="1" indent="-128588">
              <a:buFont typeface="Arial" panose="020B0604020202020204" pitchFamily="34" charset="0"/>
              <a:buChar char="•"/>
            </a:pPr>
            <a:endParaRPr lang="es-CO" sz="1200" dirty="0"/>
          </a:p>
          <a:p>
            <a:pPr marL="471488" lvl="1" indent="-128588">
              <a:buFont typeface="Arial" panose="020B0604020202020204" pitchFamily="34" charset="0"/>
              <a:buChar char="•"/>
            </a:pPr>
            <a:endParaRPr lang="es-CO" sz="1200" dirty="0"/>
          </a:p>
        </p:txBody>
      </p:sp>
    </p:spTree>
    <p:extLst>
      <p:ext uri="{BB962C8B-B14F-4D97-AF65-F5344CB8AC3E}">
        <p14:creationId xmlns:p14="http://schemas.microsoft.com/office/powerpoint/2010/main" val="5757641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12" name="CuadroTexto 11"/>
          <p:cNvSpPr txBox="1"/>
          <p:nvPr/>
        </p:nvSpPr>
        <p:spPr>
          <a:xfrm>
            <a:off x="425077" y="2057401"/>
            <a:ext cx="1975223" cy="3323987"/>
          </a:xfrm>
          <a:prstGeom prst="rect">
            <a:avLst/>
          </a:prstGeom>
          <a:noFill/>
        </p:spPr>
        <p:txBody>
          <a:bodyPr wrap="square" rtlCol="0">
            <a:spAutoFit/>
          </a:bodyPr>
          <a:lstStyle/>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r>
              <a:rPr lang="es-CO" sz="1050" dirty="0">
                <a:latin typeface="Verdana" panose="020B0604030504040204" pitchFamily="34" charset="0"/>
                <a:ea typeface="Verdana" panose="020B0604030504040204" pitchFamily="34" charset="0"/>
                <a:cs typeface="Verdana" panose="020B0604030504040204" pitchFamily="34" charset="0"/>
              </a:rPr>
              <a:t>Inversión Proyectos</a:t>
            </a:r>
          </a:p>
          <a:p>
            <a:pPr algn="ctr"/>
            <a:r>
              <a:rPr lang="es-CO" sz="1050" dirty="0">
                <a:latin typeface="Verdana" panose="020B0604030504040204" pitchFamily="34" charset="0"/>
                <a:ea typeface="Verdana" panose="020B0604030504040204" pitchFamily="34" charset="0"/>
                <a:cs typeface="Verdana" panose="020B0604030504040204" pitchFamily="34" charset="0"/>
              </a:rPr>
              <a:t>Valor </a:t>
            </a:r>
          </a:p>
          <a:p>
            <a:pPr algn="ctr"/>
            <a:r>
              <a:rPr lang="es-CO" sz="1050" dirty="0">
                <a:latin typeface="Verdana" panose="020B0604030504040204" pitchFamily="34" charset="0"/>
                <a:ea typeface="Verdana" panose="020B0604030504040204" pitchFamily="34" charset="0"/>
                <a:cs typeface="Verdana" panose="020B0604030504040204" pitchFamily="34" charset="0"/>
              </a:rPr>
              <a:t>$ 24.668.248.322</a:t>
            </a:r>
          </a:p>
          <a:p>
            <a:pPr algn="ctr"/>
            <a:endParaRPr lang="es-CO" sz="1050" dirty="0">
              <a:latin typeface="Verdana" panose="020B0604030504040204" pitchFamily="34" charset="0"/>
              <a:ea typeface="Verdana" panose="020B0604030504040204" pitchFamily="34" charset="0"/>
              <a:cs typeface="Verdana" panose="020B0604030504040204" pitchFamily="34" charset="0"/>
            </a:endParaRPr>
          </a:p>
          <a:p>
            <a:pPr algn="ctr"/>
            <a:r>
              <a:rPr lang="es-CO" sz="1050" dirty="0">
                <a:latin typeface="Verdana" panose="020B0604030504040204" pitchFamily="34" charset="0"/>
                <a:ea typeface="Verdana" panose="020B0604030504040204" pitchFamily="34" charset="0"/>
                <a:cs typeface="Verdana" panose="020B0604030504040204" pitchFamily="34" charset="0"/>
              </a:rPr>
              <a:t>Inversión nomina</a:t>
            </a:r>
          </a:p>
          <a:p>
            <a:pPr algn="ctr"/>
            <a:r>
              <a:rPr lang="es-CO" sz="1050" dirty="0">
                <a:latin typeface="Verdana" panose="020B0604030504040204" pitchFamily="34" charset="0"/>
                <a:ea typeface="Verdana" panose="020B0604030504040204" pitchFamily="34" charset="0"/>
                <a:cs typeface="Verdana" panose="020B0604030504040204" pitchFamily="34" charset="0"/>
              </a:rPr>
              <a:t>Valor</a:t>
            </a:r>
          </a:p>
          <a:p>
            <a:pPr algn="ctr"/>
            <a:r>
              <a:rPr lang="es-CO" sz="1050" dirty="0">
                <a:latin typeface="Verdana" panose="020B0604030504040204" pitchFamily="34" charset="0"/>
                <a:ea typeface="Verdana" panose="020B0604030504040204" pitchFamily="34" charset="0"/>
                <a:cs typeface="Verdana" panose="020B0604030504040204" pitchFamily="34" charset="0"/>
              </a:rPr>
              <a:t>$ 19.463.704.062</a:t>
            </a: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r>
              <a:rPr lang="es-CO" sz="1050" b="1" dirty="0">
                <a:latin typeface="Verdana" panose="020B0604030504040204" pitchFamily="34" charset="0"/>
                <a:ea typeface="Verdana" panose="020B0604030504040204" pitchFamily="34" charset="0"/>
                <a:cs typeface="Verdana" panose="020B0604030504040204" pitchFamily="34" charset="0"/>
              </a:rPr>
              <a:t>Inversión Total</a:t>
            </a:r>
          </a:p>
          <a:p>
            <a:pPr algn="ctr"/>
            <a:r>
              <a:rPr lang="es-CO" sz="1050" b="1" dirty="0">
                <a:latin typeface="Verdana" panose="020B0604030504040204" pitchFamily="34" charset="0"/>
                <a:ea typeface="Verdana" panose="020B0604030504040204" pitchFamily="34" charset="0"/>
                <a:cs typeface="Verdana" panose="020B0604030504040204" pitchFamily="34" charset="0"/>
              </a:rPr>
              <a:t>Valor </a:t>
            </a:r>
          </a:p>
          <a:p>
            <a:pPr algn="ctr"/>
            <a:r>
              <a:rPr lang="es-CO" sz="1050" b="1" dirty="0">
                <a:latin typeface="Verdana" panose="020B0604030504040204" pitchFamily="34" charset="0"/>
                <a:ea typeface="Verdana" panose="020B0604030504040204" pitchFamily="34" charset="0"/>
                <a:cs typeface="Verdana" panose="020B0604030504040204" pitchFamily="34" charset="0"/>
              </a:rPr>
              <a:t>$ 44.131.952.384</a:t>
            </a: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1050" b="1" dirty="0">
              <a:latin typeface="Verdana" panose="020B0604030504040204" pitchFamily="34" charset="0"/>
              <a:ea typeface="Verdana" panose="020B0604030504040204" pitchFamily="34" charset="0"/>
              <a:cs typeface="Verdana" panose="020B0604030504040204" pitchFamily="34" charset="0"/>
            </a:endParaRPr>
          </a:p>
          <a:p>
            <a:pPr algn="ctr"/>
            <a:endParaRPr lang="es-CO" sz="2100" b="1" dirty="0">
              <a:latin typeface="Verdana" panose="020B0604030504040204" pitchFamily="34" charset="0"/>
              <a:ea typeface="Verdana" panose="020B0604030504040204" pitchFamily="34" charset="0"/>
              <a:cs typeface="Verdana" panose="020B0604030504040204" pitchFamily="34" charset="0"/>
            </a:endParaRPr>
          </a:p>
        </p:txBody>
      </p:sp>
      <p:sp>
        <p:nvSpPr>
          <p:cNvPr id="9" name="CuadroTexto 8">
            <a:extLst>
              <a:ext uri="{FF2B5EF4-FFF2-40B4-BE49-F238E27FC236}">
                <a16:creationId xmlns="" xmlns:a16="http://schemas.microsoft.com/office/drawing/2014/main" id="{86B7EC9A-20F9-46C9-ABD2-94281231D82C}"/>
              </a:ext>
            </a:extLst>
          </p:cNvPr>
          <p:cNvSpPr txBox="1"/>
          <p:nvPr/>
        </p:nvSpPr>
        <p:spPr>
          <a:xfrm>
            <a:off x="2400301" y="2322160"/>
            <a:ext cx="5364368" cy="1384995"/>
          </a:xfrm>
          <a:prstGeom prst="rect">
            <a:avLst/>
          </a:prstGeom>
          <a:noFill/>
        </p:spPr>
        <p:txBody>
          <a:bodyPr wrap="square" rtlCol="0">
            <a:spAutoFit/>
          </a:bodyPr>
          <a:lstStyle/>
          <a:p>
            <a:r>
              <a:rPr lang="es-CO" sz="1200" dirty="0"/>
              <a:t>3.   Educación Inicial</a:t>
            </a:r>
          </a:p>
          <a:p>
            <a:pPr marL="471488" lvl="1" indent="-128588">
              <a:buFont typeface="Arial" panose="020B0604020202020204" pitchFamily="34" charset="0"/>
              <a:buChar char="•"/>
            </a:pPr>
            <a:r>
              <a:rPr lang="es-CO" sz="1200" dirty="0"/>
              <a:t>Ampliación de la Cobertura de atención a la Primera Infancia.</a:t>
            </a:r>
          </a:p>
          <a:p>
            <a:pPr marL="471488" lvl="1" indent="-128588">
              <a:buFont typeface="Arial" panose="020B0604020202020204" pitchFamily="34" charset="0"/>
              <a:buChar char="•"/>
            </a:pPr>
            <a:r>
              <a:rPr lang="es-CO" sz="1200" dirty="0"/>
              <a:t>Apoyo a la Permanencia Educativa</a:t>
            </a:r>
          </a:p>
          <a:p>
            <a:pPr marL="471488" lvl="1" indent="-128588">
              <a:buFont typeface="Arial" panose="020B0604020202020204" pitchFamily="34" charset="0"/>
              <a:buChar char="•"/>
            </a:pPr>
            <a:r>
              <a:rPr lang="es-CO" sz="1200" dirty="0"/>
              <a:t>Fortalecimiento de actividades lúdicas y recreativas</a:t>
            </a:r>
          </a:p>
          <a:p>
            <a:pPr lvl="1"/>
            <a:endParaRPr lang="es-CO" sz="1200" dirty="0"/>
          </a:p>
          <a:p>
            <a:pPr marL="471488" lvl="1" indent="-128588">
              <a:buFont typeface="Arial" panose="020B0604020202020204" pitchFamily="34" charset="0"/>
              <a:buChar char="•"/>
            </a:pPr>
            <a:endParaRPr lang="es-CO" sz="1200" dirty="0"/>
          </a:p>
          <a:p>
            <a:pPr marL="471488" lvl="1" indent="-128588">
              <a:buFont typeface="Arial" panose="020B0604020202020204" pitchFamily="34" charset="0"/>
              <a:buChar char="•"/>
            </a:pPr>
            <a:endParaRPr lang="es-CO" sz="1200" dirty="0"/>
          </a:p>
        </p:txBody>
      </p:sp>
      <p:pic>
        <p:nvPicPr>
          <p:cNvPr id="4" name="Imagen 3"/>
          <p:cNvPicPr>
            <a:picLocks noChangeAspect="1"/>
          </p:cNvPicPr>
          <p:nvPr/>
        </p:nvPicPr>
        <p:blipFill>
          <a:blip r:embed="rId4"/>
          <a:stretch>
            <a:fillRect/>
          </a:stretch>
        </p:blipFill>
        <p:spPr>
          <a:xfrm>
            <a:off x="3304309" y="3295678"/>
            <a:ext cx="3241964" cy="2121544"/>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131919936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760944"/>
            <a:ext cx="9258300" cy="5312250"/>
          </a:xfrm>
          <a:prstGeom prst="rect">
            <a:avLst/>
          </a:prstGeom>
        </p:spPr>
      </p:pic>
      <p:sp>
        <p:nvSpPr>
          <p:cNvPr id="3" name="CuadroTexto 2"/>
          <p:cNvSpPr txBox="1"/>
          <p:nvPr/>
        </p:nvSpPr>
        <p:spPr>
          <a:xfrm>
            <a:off x="751507" y="2402304"/>
            <a:ext cx="8046077" cy="2123658"/>
          </a:xfrm>
          <a:prstGeom prst="rect">
            <a:avLst/>
          </a:prstGeom>
          <a:noFill/>
        </p:spPr>
        <p:txBody>
          <a:bodyPr wrap="square" rtlCol="0">
            <a:spAutoFit/>
          </a:bodyPr>
          <a:lstStyle/>
          <a:p>
            <a:pPr algn="ctr"/>
            <a:r>
              <a:rPr lang="es-CO" b="1" dirty="0">
                <a:latin typeface="Verdana" panose="020B0604030504040204" pitchFamily="34" charset="0"/>
                <a:ea typeface="Verdana" panose="020B0604030504040204" pitchFamily="34" charset="0"/>
                <a:cs typeface="Verdana" panose="020B0604030504040204" pitchFamily="34" charset="0"/>
              </a:rPr>
              <a:t>Se suministra complemento Alimentario AM – PM para un total de 6.408 diariamente en ambas islas, complemento Alimentario tipo almuerzo en San Andrés 2.299 raciones diarias, PAE Regular, para la JORNADA ÚNICA 915 Complemento alimentario tipo almuerzo diariamente </a:t>
            </a:r>
          </a:p>
          <a:p>
            <a:pPr algn="ctr"/>
            <a:endParaRPr lang="es-CO" sz="2100" b="1" dirty="0">
              <a:latin typeface="Verdana" panose="020B0604030504040204" pitchFamily="34" charset="0"/>
              <a:ea typeface="Verdana" panose="020B0604030504040204" pitchFamily="34" charset="0"/>
              <a:cs typeface="Verdana" panose="020B0604030504040204" pitchFamily="34" charset="0"/>
            </a:endParaRPr>
          </a:p>
          <a:p>
            <a:pPr algn="ctr"/>
            <a:endParaRPr lang="es-CO" sz="2100" b="1" dirty="0">
              <a:latin typeface="Verdana" panose="020B0604030504040204" pitchFamily="34" charset="0"/>
              <a:ea typeface="Verdana" panose="020B0604030504040204" pitchFamily="34" charset="0"/>
              <a:cs typeface="Verdana" panose="020B0604030504040204" pitchFamily="34" charset="0"/>
            </a:endParaRPr>
          </a:p>
        </p:txBody>
      </p:sp>
      <p:sp>
        <p:nvSpPr>
          <p:cNvPr id="10" name="CuadroTexto 9">
            <a:extLst>
              <a:ext uri="{FF2B5EF4-FFF2-40B4-BE49-F238E27FC236}">
                <a16:creationId xmlns="" xmlns:a16="http://schemas.microsoft.com/office/drawing/2014/main" id="{7EBF84B3-29CC-4FE6-A9F8-C29014A660E1}"/>
              </a:ext>
            </a:extLst>
          </p:cNvPr>
          <p:cNvSpPr txBox="1"/>
          <p:nvPr/>
        </p:nvSpPr>
        <p:spPr>
          <a:xfrm>
            <a:off x="2769875" y="1938890"/>
            <a:ext cx="3438659" cy="646331"/>
          </a:xfrm>
          <a:prstGeom prst="rect">
            <a:avLst/>
          </a:prstGeom>
          <a:noFill/>
        </p:spPr>
        <p:txBody>
          <a:bodyPr wrap="square" rtlCol="0">
            <a:spAutoFit/>
          </a:bodyPr>
          <a:lstStyle/>
          <a:p>
            <a:pPr algn="ctr"/>
            <a:r>
              <a:rPr lang="es-CO" b="1" dirty="0">
                <a:latin typeface="Verdana" panose="020B0604030504040204" pitchFamily="34" charset="0"/>
                <a:ea typeface="Verdana" panose="020B0604030504040204" pitchFamily="34" charset="0"/>
                <a:cs typeface="Verdana" panose="020B0604030504040204" pitchFamily="34" charset="0"/>
              </a:rPr>
              <a:t>ALIMENTACIÓN ESCOLAR</a:t>
            </a:r>
          </a:p>
        </p:txBody>
      </p:sp>
      <p:pic>
        <p:nvPicPr>
          <p:cNvPr id="13" name="Imagen 12" descr="C:\Users\heforbes\AppData\Local\Microsoft\Windows\INetCache\Content.Word\IMG_20170818_120044.jpg">
            <a:extLst>
              <a:ext uri="{FF2B5EF4-FFF2-40B4-BE49-F238E27FC236}">
                <a16:creationId xmlns="" xmlns:a16="http://schemas.microsoft.com/office/drawing/2014/main" id="{167867AF-5916-4983-85D7-C2BC8FE83839}"/>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769875" y="3429000"/>
            <a:ext cx="3373012" cy="2480902"/>
          </a:xfrm>
          <a:prstGeom prst="rect">
            <a:avLst/>
          </a:prstGeom>
          <a:ln>
            <a:noFill/>
          </a:ln>
          <a:effectLst>
            <a:reflection blurRad="6350" stA="52000" endA="300" endPos="35000" dir="5400000" sy="-100000" algn="bl" rotWithShape="0"/>
            <a:softEdge rad="112500"/>
          </a:effectLst>
        </p:spPr>
      </p:pic>
    </p:spTree>
    <p:extLst>
      <p:ext uri="{BB962C8B-B14F-4D97-AF65-F5344CB8AC3E}">
        <p14:creationId xmlns:p14="http://schemas.microsoft.com/office/powerpoint/2010/main" val="116262315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17972"/>
            <a:ext cx="9258300" cy="5143500"/>
          </a:xfrm>
          <a:prstGeom prst="rect">
            <a:avLst/>
          </a:prstGeom>
        </p:spPr>
      </p:pic>
      <p:sp>
        <p:nvSpPr>
          <p:cNvPr id="3" name="CuadroTexto 2"/>
          <p:cNvSpPr txBox="1"/>
          <p:nvPr/>
        </p:nvSpPr>
        <p:spPr>
          <a:xfrm>
            <a:off x="457200" y="2312772"/>
            <a:ext cx="8464732" cy="2077492"/>
          </a:xfrm>
          <a:prstGeom prst="rect">
            <a:avLst/>
          </a:prstGeom>
          <a:noFill/>
        </p:spPr>
        <p:txBody>
          <a:bodyPr wrap="square" rtlCol="0">
            <a:spAutoFit/>
          </a:bodyPr>
          <a:lstStyle/>
          <a:p>
            <a:pPr algn="ctr"/>
            <a:r>
              <a:rPr lang="es-CO" b="1" dirty="0">
                <a:latin typeface="Verdana" panose="020B0604030504040204" pitchFamily="34" charset="0"/>
                <a:ea typeface="Verdana" panose="020B0604030504040204" pitchFamily="34" charset="0"/>
                <a:cs typeface="Verdana" panose="020B0604030504040204" pitchFamily="34" charset="0"/>
              </a:rPr>
              <a:t>El complemento alimentario AM-PM aporta el 30% de los nutrientes.</a:t>
            </a:r>
          </a:p>
          <a:p>
            <a:pPr algn="ctr"/>
            <a:r>
              <a:rPr lang="es-CO" b="1" dirty="0">
                <a:latin typeface="Verdana" panose="020B0604030504040204" pitchFamily="34" charset="0"/>
                <a:ea typeface="Verdana" panose="020B0604030504040204" pitchFamily="34" charset="0"/>
                <a:cs typeface="Verdana" panose="020B0604030504040204" pitchFamily="34" charset="0"/>
              </a:rPr>
              <a:t>El complemento alimentario tipo Almuerzo aporta el 50% de los nutrientes, que necesita un niño cada día</a:t>
            </a:r>
          </a:p>
          <a:p>
            <a:pPr algn="ctr"/>
            <a:r>
              <a:rPr lang="es-CO" b="1" dirty="0">
                <a:latin typeface="Verdana" panose="020B0604030504040204" pitchFamily="34" charset="0"/>
                <a:ea typeface="Verdana" panose="020B0604030504040204" pitchFamily="34" charset="0"/>
                <a:cs typeface="Verdana" panose="020B0604030504040204" pitchFamily="34" charset="0"/>
              </a:rPr>
              <a:t>La Alcaldía suministra el complemento alimentario tipo almuerzo al 100% de los estudiantes del municipio</a:t>
            </a:r>
          </a:p>
          <a:p>
            <a:pPr algn="ctr"/>
            <a:endParaRPr lang="es-CO" sz="2100" b="1" dirty="0">
              <a:latin typeface="Verdana" panose="020B0604030504040204" pitchFamily="34" charset="0"/>
              <a:ea typeface="Verdana" panose="020B0604030504040204" pitchFamily="34" charset="0"/>
              <a:cs typeface="Verdana" panose="020B0604030504040204" pitchFamily="34" charset="0"/>
            </a:endParaRPr>
          </a:p>
        </p:txBody>
      </p:sp>
      <p:sp>
        <p:nvSpPr>
          <p:cNvPr id="4" name="CuadroTexto 3">
            <a:extLst>
              <a:ext uri="{FF2B5EF4-FFF2-40B4-BE49-F238E27FC236}">
                <a16:creationId xmlns="" xmlns:a16="http://schemas.microsoft.com/office/drawing/2014/main" id="{5CAB80E6-0962-4019-8113-180FDD81C07B}"/>
              </a:ext>
            </a:extLst>
          </p:cNvPr>
          <p:cNvSpPr txBox="1"/>
          <p:nvPr/>
        </p:nvSpPr>
        <p:spPr>
          <a:xfrm>
            <a:off x="896816" y="4307352"/>
            <a:ext cx="2364750" cy="646331"/>
          </a:xfrm>
          <a:prstGeom prst="rect">
            <a:avLst/>
          </a:prstGeom>
          <a:noFill/>
        </p:spPr>
        <p:txBody>
          <a:bodyPr wrap="none" rtlCol="0">
            <a:spAutoFit/>
          </a:bodyPr>
          <a:lstStyle/>
          <a:p>
            <a:r>
              <a:rPr lang="es-CO" b="1" dirty="0"/>
              <a:t>Niños beneficiados </a:t>
            </a:r>
          </a:p>
          <a:p>
            <a:pPr algn="ctr"/>
            <a:r>
              <a:rPr lang="es-CO" b="1" dirty="0"/>
              <a:t>9.622</a:t>
            </a:r>
          </a:p>
        </p:txBody>
      </p:sp>
      <p:pic>
        <p:nvPicPr>
          <p:cNvPr id="9" name="Imagen 8" descr="C:\Users\heforbes\AppData\Local\Microsoft\Windows\INetCache\Content.Word\IMG_20170710_121428.jpg">
            <a:extLst>
              <a:ext uri="{FF2B5EF4-FFF2-40B4-BE49-F238E27FC236}">
                <a16:creationId xmlns="" xmlns:a16="http://schemas.microsoft.com/office/drawing/2014/main" id="{755CB6EF-756D-4A54-BFCD-3777B1CDE44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927054" y="3504479"/>
            <a:ext cx="3384329" cy="200566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0" name="CuadroTexto 9">
            <a:extLst>
              <a:ext uri="{FF2B5EF4-FFF2-40B4-BE49-F238E27FC236}">
                <a16:creationId xmlns="" xmlns:a16="http://schemas.microsoft.com/office/drawing/2014/main" id="{C250F21C-63A7-48FD-B196-EAF3AF0081CC}"/>
              </a:ext>
            </a:extLst>
          </p:cNvPr>
          <p:cNvSpPr txBox="1"/>
          <p:nvPr/>
        </p:nvSpPr>
        <p:spPr>
          <a:xfrm>
            <a:off x="6601729" y="4179690"/>
            <a:ext cx="1659429" cy="646331"/>
          </a:xfrm>
          <a:prstGeom prst="rect">
            <a:avLst/>
          </a:prstGeom>
          <a:noFill/>
        </p:spPr>
        <p:txBody>
          <a:bodyPr wrap="none" rtlCol="0">
            <a:spAutoFit/>
          </a:bodyPr>
          <a:lstStyle/>
          <a:p>
            <a:pPr algn="ctr"/>
            <a:r>
              <a:rPr lang="es-CO" b="1" dirty="0"/>
              <a:t>Inversión</a:t>
            </a:r>
          </a:p>
          <a:p>
            <a:pPr algn="ctr"/>
            <a:r>
              <a:rPr lang="es-CO" b="1" dirty="0"/>
              <a:t>2.239.717.800</a:t>
            </a:r>
          </a:p>
        </p:txBody>
      </p:sp>
    </p:spTree>
    <p:extLst>
      <p:ext uri="{BB962C8B-B14F-4D97-AF65-F5344CB8AC3E}">
        <p14:creationId xmlns:p14="http://schemas.microsoft.com/office/powerpoint/2010/main" val="25366203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9" y="1078091"/>
            <a:ext cx="9144000" cy="5143500"/>
          </a:xfrm>
          <a:prstGeom prst="rect">
            <a:avLst/>
          </a:prstGeom>
        </p:spPr>
      </p:pic>
      <p:sp>
        <p:nvSpPr>
          <p:cNvPr id="10" name="CuadroTexto 9"/>
          <p:cNvSpPr txBox="1"/>
          <p:nvPr/>
        </p:nvSpPr>
        <p:spPr>
          <a:xfrm>
            <a:off x="2769875" y="2230052"/>
            <a:ext cx="3438659" cy="369332"/>
          </a:xfrm>
          <a:prstGeom prst="rect">
            <a:avLst/>
          </a:prstGeom>
          <a:noFill/>
        </p:spPr>
        <p:txBody>
          <a:bodyPr wrap="square" rtlCol="0">
            <a:spAutoFit/>
          </a:bodyPr>
          <a:lstStyle/>
          <a:p>
            <a:pPr algn="ctr"/>
            <a:r>
              <a:rPr lang="es-CO" b="1" dirty="0">
                <a:latin typeface="Verdana" panose="020B0604030504040204" pitchFamily="34" charset="0"/>
                <a:ea typeface="Verdana" panose="020B0604030504040204" pitchFamily="34" charset="0"/>
                <a:cs typeface="Verdana" panose="020B0604030504040204" pitchFamily="34" charset="0"/>
              </a:rPr>
              <a:t>TRANSPORTE ESCOLAR</a:t>
            </a:r>
          </a:p>
        </p:txBody>
      </p:sp>
      <p:pic>
        <p:nvPicPr>
          <p:cNvPr id="14" name="Imagen 13" descr="C:\Users\heforbes\AppData\Local\Microsoft\Windows\INetCache\Content.Word\IMG_2979.jpg">
            <a:extLst>
              <a:ext uri="{FF2B5EF4-FFF2-40B4-BE49-F238E27FC236}">
                <a16:creationId xmlns="" xmlns:a16="http://schemas.microsoft.com/office/drawing/2014/main" id="{210CD6B8-105C-4899-BE47-DA1BEC2FB522}"/>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rot="21061791">
            <a:off x="3181803" y="3451081"/>
            <a:ext cx="1656034" cy="1987859"/>
          </a:xfrm>
          <a:prstGeom prst="ellipse">
            <a:avLst/>
          </a:prstGeom>
          <a:ln>
            <a:noFill/>
          </a:ln>
          <a:effectLst>
            <a:softEdge rad="112500"/>
          </a:effectLst>
        </p:spPr>
      </p:pic>
      <p:pic>
        <p:nvPicPr>
          <p:cNvPr id="12" name="Imagen 11" descr="C:\Users\heforbes\AppData\Local\Microsoft\Windows\INetCache\Content.Word\fabio1.jpg"/>
          <p:cNvPicPr/>
          <p:nvPr/>
        </p:nvPicPr>
        <p:blipFill>
          <a:blip r:embed="rId5">
            <a:extLst>
              <a:ext uri="{28A0092B-C50C-407E-A947-70E740481C1C}">
                <a14:useLocalDpi xmlns:a14="http://schemas.microsoft.com/office/drawing/2010/main" val="0"/>
              </a:ext>
            </a:extLst>
          </a:blip>
          <a:srcRect/>
          <a:stretch>
            <a:fillRect/>
          </a:stretch>
        </p:blipFill>
        <p:spPr bwMode="auto">
          <a:xfrm rot="532582">
            <a:off x="4660578" y="3913237"/>
            <a:ext cx="1734520" cy="1912781"/>
          </a:xfrm>
          <a:prstGeom prst="ellipse">
            <a:avLst/>
          </a:prstGeom>
          <a:ln>
            <a:noFill/>
          </a:ln>
          <a:effectLst>
            <a:softEdge rad="112500"/>
          </a:effectLst>
        </p:spPr>
      </p:pic>
      <p:sp>
        <p:nvSpPr>
          <p:cNvPr id="9" name="CuadroTexto 8"/>
          <p:cNvSpPr txBox="1"/>
          <p:nvPr/>
        </p:nvSpPr>
        <p:spPr>
          <a:xfrm>
            <a:off x="939019" y="3811275"/>
            <a:ext cx="2381689" cy="646331"/>
          </a:xfrm>
          <a:prstGeom prst="rect">
            <a:avLst/>
          </a:prstGeom>
          <a:noFill/>
        </p:spPr>
        <p:txBody>
          <a:bodyPr wrap="square" rtlCol="0">
            <a:spAutoFit/>
          </a:bodyPr>
          <a:lstStyle/>
          <a:p>
            <a:pPr algn="ctr"/>
            <a:r>
              <a:rPr lang="es-CO" sz="1200" b="1" dirty="0">
                <a:latin typeface="Verdana" panose="020B0604030504040204" pitchFamily="34" charset="0"/>
                <a:ea typeface="Verdana" panose="020B0604030504040204" pitchFamily="34" charset="0"/>
                <a:cs typeface="Verdana" panose="020B0604030504040204" pitchFamily="34" charset="0"/>
              </a:rPr>
              <a:t>META ANUAL</a:t>
            </a:r>
          </a:p>
          <a:p>
            <a:pPr algn="ctr"/>
            <a:r>
              <a:rPr lang="es-CO" sz="1200" b="1" dirty="0">
                <a:latin typeface="Verdana" panose="020B0604030504040204" pitchFamily="34" charset="0"/>
                <a:ea typeface="Verdana" panose="020B0604030504040204" pitchFamily="34" charset="0"/>
                <a:cs typeface="Verdana" panose="020B0604030504040204" pitchFamily="34" charset="0"/>
              </a:rPr>
              <a:t>1.122 </a:t>
            </a:r>
          </a:p>
          <a:p>
            <a:pPr algn="ctr"/>
            <a:r>
              <a:rPr lang="es-CO" sz="1200" b="1" dirty="0">
                <a:latin typeface="Verdana" panose="020B0604030504040204" pitchFamily="34" charset="0"/>
                <a:ea typeface="Verdana" panose="020B0604030504040204" pitchFamily="34" charset="0"/>
                <a:cs typeface="Verdana" panose="020B0604030504040204" pitchFamily="34" charset="0"/>
              </a:rPr>
              <a:t>Estudiantes beneficiados</a:t>
            </a:r>
          </a:p>
        </p:txBody>
      </p:sp>
      <p:sp>
        <p:nvSpPr>
          <p:cNvPr id="11" name="CuadroTexto 10"/>
          <p:cNvSpPr txBox="1"/>
          <p:nvPr/>
        </p:nvSpPr>
        <p:spPr>
          <a:xfrm>
            <a:off x="939019" y="2654311"/>
            <a:ext cx="7341611" cy="415498"/>
          </a:xfrm>
          <a:prstGeom prst="rect">
            <a:avLst/>
          </a:prstGeom>
          <a:noFill/>
        </p:spPr>
        <p:txBody>
          <a:bodyPr wrap="square" rtlCol="0">
            <a:spAutoFit/>
          </a:bodyPr>
          <a:lstStyle/>
          <a:p>
            <a:pPr algn="ctr"/>
            <a:r>
              <a:rPr lang="es-CO" sz="1050" b="1" dirty="0">
                <a:latin typeface="Verdana" panose="020B0604030504040204" pitchFamily="34" charset="0"/>
                <a:ea typeface="Verdana" panose="020B0604030504040204" pitchFamily="34" charset="0"/>
                <a:cs typeface="Verdana" panose="020B0604030504040204" pitchFamily="34" charset="0"/>
              </a:rPr>
              <a:t>Servicio de transporte gratuito para la movilización de los estudiantes para hacia las diferentes Instituciones Educativas, de la isla de San Andrés </a:t>
            </a:r>
            <a:endParaRPr lang="es-CO" b="1" dirty="0">
              <a:latin typeface="Verdana" panose="020B0604030504040204" pitchFamily="34" charset="0"/>
              <a:ea typeface="Verdana" panose="020B0604030504040204" pitchFamily="34" charset="0"/>
              <a:cs typeface="Verdana" panose="020B0604030504040204" pitchFamily="34" charset="0"/>
            </a:endParaRPr>
          </a:p>
        </p:txBody>
      </p:sp>
      <p:sp>
        <p:nvSpPr>
          <p:cNvPr id="13" name="CuadroTexto 12">
            <a:extLst>
              <a:ext uri="{FF2B5EF4-FFF2-40B4-BE49-F238E27FC236}">
                <a16:creationId xmlns="" xmlns:a16="http://schemas.microsoft.com/office/drawing/2014/main" id="{90EA2017-EB57-4E52-8C5E-3E3FBE3670F2}"/>
              </a:ext>
            </a:extLst>
          </p:cNvPr>
          <p:cNvSpPr txBox="1"/>
          <p:nvPr/>
        </p:nvSpPr>
        <p:spPr>
          <a:xfrm>
            <a:off x="6093390" y="3811707"/>
            <a:ext cx="2381689" cy="461665"/>
          </a:xfrm>
          <a:prstGeom prst="rect">
            <a:avLst/>
          </a:prstGeom>
          <a:noFill/>
        </p:spPr>
        <p:txBody>
          <a:bodyPr wrap="square" rtlCol="0">
            <a:spAutoFit/>
          </a:bodyPr>
          <a:lstStyle/>
          <a:p>
            <a:pPr algn="ctr"/>
            <a:r>
              <a:rPr lang="es-CO" sz="1200" b="1" dirty="0">
                <a:latin typeface="Verdana" panose="020B0604030504040204" pitchFamily="34" charset="0"/>
                <a:ea typeface="Verdana" panose="020B0604030504040204" pitchFamily="34" charset="0"/>
                <a:cs typeface="Verdana" panose="020B0604030504040204" pitchFamily="34" charset="0"/>
              </a:rPr>
              <a:t>Inversión</a:t>
            </a:r>
          </a:p>
          <a:p>
            <a:pPr algn="ctr"/>
            <a:r>
              <a:rPr lang="es-CO" sz="1200" b="1" dirty="0">
                <a:latin typeface="Verdana" panose="020B0604030504040204" pitchFamily="34" charset="0"/>
                <a:ea typeface="Verdana" panose="020B0604030504040204" pitchFamily="34" charset="0"/>
                <a:cs typeface="Verdana" panose="020B0604030504040204" pitchFamily="34" charset="0"/>
              </a:rPr>
              <a:t>421.600.000 </a:t>
            </a:r>
          </a:p>
        </p:txBody>
      </p:sp>
    </p:spTree>
    <p:extLst>
      <p:ext uri="{BB962C8B-B14F-4D97-AF65-F5344CB8AC3E}">
        <p14:creationId xmlns:p14="http://schemas.microsoft.com/office/powerpoint/2010/main" val="542732529"/>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9" y="1078091"/>
            <a:ext cx="9144000" cy="5143500"/>
          </a:xfrm>
          <a:prstGeom prst="rect">
            <a:avLst/>
          </a:prstGeom>
        </p:spPr>
      </p:pic>
      <p:sp>
        <p:nvSpPr>
          <p:cNvPr id="10" name="CuadroTexto 9"/>
          <p:cNvSpPr txBox="1"/>
          <p:nvPr/>
        </p:nvSpPr>
        <p:spPr>
          <a:xfrm>
            <a:off x="2769875" y="2230052"/>
            <a:ext cx="3438659" cy="369332"/>
          </a:xfrm>
          <a:prstGeom prst="rect">
            <a:avLst/>
          </a:prstGeom>
          <a:noFill/>
        </p:spPr>
        <p:txBody>
          <a:bodyPr wrap="square" rtlCol="0">
            <a:spAutoFit/>
          </a:bodyPr>
          <a:lstStyle/>
          <a:p>
            <a:pPr algn="ctr"/>
            <a:r>
              <a:rPr lang="es-CO" b="1" dirty="0" smtClean="0">
                <a:latin typeface="Verdana" panose="020B0604030504040204" pitchFamily="34" charset="0"/>
                <a:ea typeface="Verdana" panose="020B0604030504040204" pitchFamily="34" charset="0"/>
                <a:cs typeface="Verdana" panose="020B0604030504040204" pitchFamily="34" charset="0"/>
              </a:rPr>
              <a:t>DOTACIÓN</a:t>
            </a:r>
            <a:endParaRPr lang="es-CO" b="1" dirty="0">
              <a:latin typeface="Verdana" panose="020B0604030504040204" pitchFamily="34" charset="0"/>
              <a:ea typeface="Verdana" panose="020B0604030504040204" pitchFamily="34" charset="0"/>
              <a:cs typeface="Verdana" panose="020B0604030504040204" pitchFamily="34" charset="0"/>
            </a:endParaRPr>
          </a:p>
        </p:txBody>
      </p:sp>
      <p:sp>
        <p:nvSpPr>
          <p:cNvPr id="9" name="CuadroTexto 8"/>
          <p:cNvSpPr txBox="1"/>
          <p:nvPr/>
        </p:nvSpPr>
        <p:spPr>
          <a:xfrm>
            <a:off x="510250" y="3071816"/>
            <a:ext cx="2381689" cy="461665"/>
          </a:xfrm>
          <a:prstGeom prst="rect">
            <a:avLst/>
          </a:prstGeom>
          <a:noFill/>
        </p:spPr>
        <p:txBody>
          <a:bodyPr wrap="square" rtlCol="0">
            <a:spAutoFit/>
          </a:bodyPr>
          <a:lstStyle/>
          <a:p>
            <a:pPr algn="ctr"/>
            <a:r>
              <a:rPr lang="es-CO" sz="1200" b="1" dirty="0">
                <a:latin typeface="Verdana" panose="020B0604030504040204" pitchFamily="34" charset="0"/>
                <a:ea typeface="Verdana" panose="020B0604030504040204" pitchFamily="34" charset="0"/>
                <a:cs typeface="Verdana" panose="020B0604030504040204" pitchFamily="34" charset="0"/>
              </a:rPr>
              <a:t>5.000 </a:t>
            </a:r>
          </a:p>
          <a:p>
            <a:pPr algn="ctr"/>
            <a:r>
              <a:rPr lang="es-CO" sz="1200" b="1" dirty="0">
                <a:latin typeface="Verdana" panose="020B0604030504040204" pitchFamily="34" charset="0"/>
                <a:ea typeface="Verdana" panose="020B0604030504040204" pitchFamily="34" charset="0"/>
                <a:cs typeface="Verdana" panose="020B0604030504040204" pitchFamily="34" charset="0"/>
              </a:rPr>
              <a:t>Estudiantes beneficiados</a:t>
            </a:r>
          </a:p>
        </p:txBody>
      </p:sp>
      <p:sp>
        <p:nvSpPr>
          <p:cNvPr id="11" name="CuadroTexto 10"/>
          <p:cNvSpPr txBox="1"/>
          <p:nvPr/>
        </p:nvSpPr>
        <p:spPr>
          <a:xfrm>
            <a:off x="939019" y="2654312"/>
            <a:ext cx="7341611" cy="415498"/>
          </a:xfrm>
          <a:prstGeom prst="rect">
            <a:avLst/>
          </a:prstGeom>
          <a:noFill/>
        </p:spPr>
        <p:txBody>
          <a:bodyPr wrap="square" rtlCol="0">
            <a:spAutoFit/>
          </a:bodyPr>
          <a:lstStyle/>
          <a:p>
            <a:pPr algn="ctr"/>
            <a:r>
              <a:rPr lang="es-CO" sz="1050" b="1" dirty="0">
                <a:latin typeface="Verdana" panose="020B0604030504040204" pitchFamily="34" charset="0"/>
                <a:ea typeface="Verdana" panose="020B0604030504040204" pitchFamily="34" charset="0"/>
                <a:cs typeface="Verdana" panose="020B0604030504040204" pitchFamily="34" charset="0"/>
              </a:rPr>
              <a:t>Adquisición y dotación de materiales físicos, técnicos y didácticos para las I.E oficiales del Departamento</a:t>
            </a:r>
            <a:endParaRPr lang="es-CO" b="1" dirty="0">
              <a:latin typeface="Verdana" panose="020B0604030504040204" pitchFamily="34" charset="0"/>
              <a:ea typeface="Verdana" panose="020B0604030504040204" pitchFamily="34" charset="0"/>
              <a:cs typeface="Verdana" panose="020B0604030504040204" pitchFamily="34" charset="0"/>
            </a:endParaRPr>
          </a:p>
        </p:txBody>
      </p:sp>
      <p:sp>
        <p:nvSpPr>
          <p:cNvPr id="13" name="CuadroTexto 12">
            <a:extLst>
              <a:ext uri="{FF2B5EF4-FFF2-40B4-BE49-F238E27FC236}">
                <a16:creationId xmlns="" xmlns:a16="http://schemas.microsoft.com/office/drawing/2014/main" id="{90EA2017-EB57-4E52-8C5E-3E3FBE3670F2}"/>
              </a:ext>
            </a:extLst>
          </p:cNvPr>
          <p:cNvSpPr txBox="1"/>
          <p:nvPr/>
        </p:nvSpPr>
        <p:spPr>
          <a:xfrm>
            <a:off x="7053943" y="4145376"/>
            <a:ext cx="1661611" cy="461665"/>
          </a:xfrm>
          <a:prstGeom prst="rect">
            <a:avLst/>
          </a:prstGeom>
          <a:noFill/>
        </p:spPr>
        <p:txBody>
          <a:bodyPr wrap="square" rtlCol="0">
            <a:spAutoFit/>
          </a:bodyPr>
          <a:lstStyle/>
          <a:p>
            <a:pPr algn="ctr"/>
            <a:r>
              <a:rPr lang="es-CO" sz="1200" b="1" dirty="0">
                <a:latin typeface="Verdana" panose="020B0604030504040204" pitchFamily="34" charset="0"/>
                <a:ea typeface="Verdana" panose="020B0604030504040204" pitchFamily="34" charset="0"/>
                <a:cs typeface="Verdana" panose="020B0604030504040204" pitchFamily="34" charset="0"/>
              </a:rPr>
              <a:t>Inversión</a:t>
            </a:r>
          </a:p>
          <a:p>
            <a:pPr algn="ctr"/>
            <a:r>
              <a:rPr lang="es-CO" sz="1200" b="1" dirty="0">
                <a:latin typeface="Verdana" panose="020B0604030504040204" pitchFamily="34" charset="0"/>
                <a:ea typeface="Verdana" panose="020B0604030504040204" pitchFamily="34" charset="0"/>
                <a:cs typeface="Verdana" panose="020B0604030504040204" pitchFamily="34" charset="0"/>
              </a:rPr>
              <a:t>414.000.000 </a:t>
            </a:r>
          </a:p>
        </p:txBody>
      </p:sp>
      <p:pic>
        <p:nvPicPr>
          <p:cNvPr id="15" name="Imagen 14" descr="C:\Users\amitchell\Downloads\IMG-20180115-WA0023.jpg"/>
          <p:cNvPicPr/>
          <p:nvPr/>
        </p:nvPicPr>
        <p:blipFill>
          <a:blip r:embed="rId4">
            <a:extLst>
              <a:ext uri="{28A0092B-C50C-407E-A947-70E740481C1C}">
                <a14:useLocalDpi xmlns:a14="http://schemas.microsoft.com/office/drawing/2010/main" val="0"/>
              </a:ext>
            </a:extLst>
          </a:blip>
          <a:srcRect/>
          <a:stretch>
            <a:fillRect/>
          </a:stretch>
        </p:blipFill>
        <p:spPr bwMode="auto">
          <a:xfrm>
            <a:off x="1224124" y="3636983"/>
            <a:ext cx="1765769" cy="1662595"/>
          </a:xfrm>
          <a:prstGeom prst="ellipse">
            <a:avLst/>
          </a:prstGeom>
          <a:ln>
            <a:noFill/>
          </a:ln>
          <a:effectLst>
            <a:softEdge rad="112500"/>
          </a:effectLst>
        </p:spPr>
      </p:pic>
      <p:pic>
        <p:nvPicPr>
          <p:cNvPr id="16" name="Imagen 15" descr="C:\Users\amitchell\Downloads\IMG-20180115-WA0021.jpg"/>
          <p:cNvPicPr/>
          <p:nvPr/>
        </p:nvPicPr>
        <p:blipFill>
          <a:blip r:embed="rId5">
            <a:extLst>
              <a:ext uri="{28A0092B-C50C-407E-A947-70E740481C1C}">
                <a14:useLocalDpi xmlns:a14="http://schemas.microsoft.com/office/drawing/2010/main" val="0"/>
              </a:ext>
            </a:extLst>
          </a:blip>
          <a:srcRect/>
          <a:stretch>
            <a:fillRect/>
          </a:stretch>
        </p:blipFill>
        <p:spPr bwMode="auto">
          <a:xfrm>
            <a:off x="5035490" y="3783196"/>
            <a:ext cx="1929389" cy="1733219"/>
          </a:xfrm>
          <a:prstGeom prst="ellipse">
            <a:avLst/>
          </a:prstGeom>
          <a:ln>
            <a:noFill/>
          </a:ln>
          <a:effectLst>
            <a:softEdge rad="112500"/>
          </a:effectLst>
        </p:spPr>
      </p:pic>
      <p:pic>
        <p:nvPicPr>
          <p:cNvPr id="17" name="Imagen 16" descr="C:\Users\amitchell\Downloads\IMG-20170917-WA0000.jpg"/>
          <p:cNvPicPr/>
          <p:nvPr/>
        </p:nvPicPr>
        <p:blipFill>
          <a:blip r:embed="rId6">
            <a:extLst>
              <a:ext uri="{28A0092B-C50C-407E-A947-70E740481C1C}">
                <a14:useLocalDpi xmlns:a14="http://schemas.microsoft.com/office/drawing/2010/main" val="0"/>
              </a:ext>
            </a:extLst>
          </a:blip>
          <a:srcRect/>
          <a:stretch>
            <a:fillRect/>
          </a:stretch>
        </p:blipFill>
        <p:spPr bwMode="auto">
          <a:xfrm>
            <a:off x="2882291" y="3242328"/>
            <a:ext cx="2777619" cy="2525078"/>
          </a:xfrm>
          <a:prstGeom prst="ellipse">
            <a:avLst/>
          </a:prstGeom>
          <a:ln>
            <a:noFill/>
          </a:ln>
          <a:effectLst>
            <a:softEdge rad="112500"/>
          </a:effectLst>
        </p:spPr>
      </p:pic>
    </p:spTree>
    <p:extLst>
      <p:ext uri="{BB962C8B-B14F-4D97-AF65-F5344CB8AC3E}">
        <p14:creationId xmlns:p14="http://schemas.microsoft.com/office/powerpoint/2010/main" val="134256609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20033"/>
            <a:ext cx="9144000" cy="5143500"/>
          </a:xfrm>
          <a:prstGeom prst="rect">
            <a:avLst/>
          </a:prstGeom>
        </p:spPr>
      </p:pic>
      <p:graphicFrame>
        <p:nvGraphicFramePr>
          <p:cNvPr id="24" name="Gráfico 23"/>
          <p:cNvGraphicFramePr/>
          <p:nvPr>
            <p:extLst/>
          </p:nvPr>
        </p:nvGraphicFramePr>
        <p:xfrm>
          <a:off x="5307037" y="2660808"/>
          <a:ext cx="3175782" cy="2616590"/>
        </p:xfrm>
        <a:graphic>
          <a:graphicData uri="http://schemas.openxmlformats.org/drawingml/2006/chart">
            <c:chart xmlns:c="http://schemas.openxmlformats.org/drawingml/2006/chart" xmlns:r="http://schemas.openxmlformats.org/officeDocument/2006/relationships" r:id="rId4"/>
          </a:graphicData>
        </a:graphic>
      </p:graphicFrame>
      <p:sp>
        <p:nvSpPr>
          <p:cNvPr id="8" name="CuadroTexto 7">
            <a:extLst>
              <a:ext uri="{FF2B5EF4-FFF2-40B4-BE49-F238E27FC236}">
                <a16:creationId xmlns="" xmlns:a16="http://schemas.microsoft.com/office/drawing/2014/main" id="{4A28A81B-BE17-4AF5-B18F-EE627851314A}"/>
              </a:ext>
            </a:extLst>
          </p:cNvPr>
          <p:cNvSpPr txBox="1"/>
          <p:nvPr/>
        </p:nvSpPr>
        <p:spPr>
          <a:xfrm>
            <a:off x="2736428" y="1883423"/>
            <a:ext cx="3438659" cy="646331"/>
          </a:xfrm>
          <a:prstGeom prst="rect">
            <a:avLst/>
          </a:prstGeom>
          <a:noFill/>
        </p:spPr>
        <p:txBody>
          <a:bodyPr wrap="square" rtlCol="0">
            <a:spAutoFit/>
          </a:bodyPr>
          <a:lstStyle/>
          <a:p>
            <a:r>
              <a:rPr lang="es-CO" b="1" dirty="0">
                <a:latin typeface="Verdana" panose="020B0604030504040204" pitchFamily="34" charset="0"/>
                <a:ea typeface="Verdana" panose="020B0604030504040204" pitchFamily="34" charset="0"/>
                <a:cs typeface="Verdana" panose="020B0604030504040204" pitchFamily="34" charset="0"/>
              </a:rPr>
              <a:t>INFRAESTRUCTURA EDUCATIVA</a:t>
            </a:r>
          </a:p>
        </p:txBody>
      </p:sp>
      <p:sp>
        <p:nvSpPr>
          <p:cNvPr id="3" name="CuadroTexto 2">
            <a:extLst>
              <a:ext uri="{FF2B5EF4-FFF2-40B4-BE49-F238E27FC236}">
                <a16:creationId xmlns="" xmlns:a16="http://schemas.microsoft.com/office/drawing/2014/main" id="{9196EB53-3872-448A-AD40-01A6F4C48A72}"/>
              </a:ext>
            </a:extLst>
          </p:cNvPr>
          <p:cNvSpPr txBox="1"/>
          <p:nvPr/>
        </p:nvSpPr>
        <p:spPr>
          <a:xfrm>
            <a:off x="481819" y="2163660"/>
            <a:ext cx="7219605" cy="1200329"/>
          </a:xfrm>
          <a:prstGeom prst="rect">
            <a:avLst/>
          </a:prstGeom>
          <a:noFill/>
        </p:spPr>
        <p:txBody>
          <a:bodyPr wrap="none" rtlCol="0">
            <a:spAutoFit/>
          </a:bodyPr>
          <a:lstStyle/>
          <a:p>
            <a:r>
              <a:rPr lang="es-CO" dirty="0"/>
              <a:t>Se </a:t>
            </a:r>
            <a:r>
              <a:rPr lang="es-CO" dirty="0" smtClean="0"/>
              <a:t>realizó </a:t>
            </a:r>
            <a:r>
              <a:rPr lang="es-CO" dirty="0"/>
              <a:t>inversiones a 3 </a:t>
            </a:r>
            <a:r>
              <a:rPr lang="es-CO" dirty="0" smtClean="0"/>
              <a:t>I.E </a:t>
            </a:r>
            <a:r>
              <a:rPr lang="es-CO" dirty="0"/>
              <a:t>del </a:t>
            </a:r>
            <a:r>
              <a:rPr lang="es-CO" dirty="0" smtClean="0"/>
              <a:t>Departamento</a:t>
            </a:r>
            <a:endParaRPr lang="es-CO" dirty="0"/>
          </a:p>
          <a:p>
            <a:pPr marL="214313" indent="-214313">
              <a:buFont typeface="Arial" panose="020B0604020202020204" pitchFamily="34" charset="0"/>
              <a:buChar char="•"/>
            </a:pPr>
            <a:r>
              <a:rPr lang="es-CO" dirty="0"/>
              <a:t>Mega colegio </a:t>
            </a:r>
            <a:r>
              <a:rPr lang="es-CO" dirty="0" smtClean="0"/>
              <a:t>CEMED</a:t>
            </a:r>
            <a:endParaRPr lang="es-CO" dirty="0"/>
          </a:p>
          <a:p>
            <a:pPr marL="214313" indent="-214313">
              <a:buFont typeface="Arial" panose="020B0604020202020204" pitchFamily="34" charset="0"/>
              <a:buChar char="•"/>
            </a:pPr>
            <a:r>
              <a:rPr lang="es-CO" dirty="0" smtClean="0"/>
              <a:t>Aporte Financiero para la remodelación de la I.E Técnico Industrial</a:t>
            </a:r>
            <a:endParaRPr lang="es-CO" dirty="0"/>
          </a:p>
          <a:p>
            <a:pPr marL="214313" indent="-214313">
              <a:buFont typeface="Arial" panose="020B0604020202020204" pitchFamily="34" charset="0"/>
              <a:buChar char="•"/>
            </a:pPr>
            <a:r>
              <a:rPr lang="es-CO" dirty="0"/>
              <a:t>Construcción de Obras Complementarias </a:t>
            </a:r>
            <a:r>
              <a:rPr lang="es-CO" dirty="0" smtClean="0"/>
              <a:t>del Instituto </a:t>
            </a:r>
            <a:r>
              <a:rPr lang="es-CO" dirty="0"/>
              <a:t>Bolivariano</a:t>
            </a:r>
          </a:p>
        </p:txBody>
      </p:sp>
      <p:pic>
        <p:nvPicPr>
          <p:cNvPr id="10" name="Imagen 9" descr="C:\Users\heforbes\AppData\Local\Microsoft\Windows\INetCache\Content.Word\foto NO 1 IBOL Etapa NO 1.jpg">
            <a:extLst>
              <a:ext uri="{FF2B5EF4-FFF2-40B4-BE49-F238E27FC236}">
                <a16:creationId xmlns="" xmlns:a16="http://schemas.microsoft.com/office/drawing/2014/main" id="{3BFF33E8-32F2-494B-938D-946A543B6A42}"/>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347300" y="3139185"/>
            <a:ext cx="1009695" cy="102820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11" name="Imagen 10" descr="C:\Users\heforbes\AppData\Local\Microsoft\Windows\INetCache\Content.Word\IMG-20171214-WA0013 (2).jpg">
            <a:extLst>
              <a:ext uri="{FF2B5EF4-FFF2-40B4-BE49-F238E27FC236}">
                <a16:creationId xmlns="" xmlns:a16="http://schemas.microsoft.com/office/drawing/2014/main" id="{7AC0E45E-F5F8-4B7B-AD3F-0D01C401D2B2}"/>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399156" y="4179690"/>
            <a:ext cx="1075529" cy="104050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Imagen 3"/>
          <p:cNvPicPr>
            <a:picLocks noChangeAspect="1"/>
          </p:cNvPicPr>
          <p:nvPr/>
        </p:nvPicPr>
        <p:blipFill>
          <a:blip r:embed="rId7"/>
          <a:stretch>
            <a:fillRect/>
          </a:stretch>
        </p:blipFill>
        <p:spPr>
          <a:xfrm>
            <a:off x="1334771" y="3194187"/>
            <a:ext cx="1044319" cy="101066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3" name="CuadroTexto 12">
            <a:extLst>
              <a:ext uri="{FF2B5EF4-FFF2-40B4-BE49-F238E27FC236}">
                <a16:creationId xmlns="" xmlns:a16="http://schemas.microsoft.com/office/drawing/2014/main" id="{1379C581-91FF-41A3-BAF1-C4326277ED1C}"/>
              </a:ext>
            </a:extLst>
          </p:cNvPr>
          <p:cNvSpPr txBox="1"/>
          <p:nvPr/>
        </p:nvSpPr>
        <p:spPr>
          <a:xfrm>
            <a:off x="1520692" y="4238458"/>
            <a:ext cx="4075365" cy="2585323"/>
          </a:xfrm>
          <a:prstGeom prst="rect">
            <a:avLst/>
          </a:prstGeom>
          <a:noFill/>
        </p:spPr>
        <p:txBody>
          <a:bodyPr wrap="square" rtlCol="0">
            <a:spAutoFit/>
          </a:bodyPr>
          <a:lstStyle/>
          <a:p>
            <a:pPr algn="ctr"/>
            <a:r>
              <a:rPr lang="es-CO" b="1" dirty="0"/>
              <a:t>Inversiones</a:t>
            </a:r>
          </a:p>
          <a:p>
            <a:pPr marL="214313" indent="-214313">
              <a:buFont typeface="Arial" panose="020B0604020202020204" pitchFamily="34" charset="0"/>
              <a:buChar char="•"/>
            </a:pPr>
            <a:r>
              <a:rPr lang="es-CO" dirty="0"/>
              <a:t>Mega colegio Cemed inversión </a:t>
            </a:r>
            <a:r>
              <a:rPr lang="es-CO" b="1" dirty="0"/>
              <a:t>$ 14.521.755.911 </a:t>
            </a:r>
          </a:p>
          <a:p>
            <a:r>
              <a:rPr lang="es-CO" b="1" dirty="0"/>
              <a:t>( Parte de los recursos se encuentra en vigencia futura 2018)</a:t>
            </a:r>
          </a:p>
          <a:p>
            <a:pPr marL="214313" indent="-214313">
              <a:buFont typeface="Arial" panose="020B0604020202020204" pitchFamily="34" charset="0"/>
              <a:buChar char="•"/>
            </a:pPr>
            <a:r>
              <a:rPr lang="es-CO" dirty="0"/>
              <a:t>Construcción ITI – Inversión </a:t>
            </a:r>
            <a:r>
              <a:rPr lang="es-CO" b="1" dirty="0"/>
              <a:t>$ 1.011.232.180</a:t>
            </a:r>
          </a:p>
          <a:p>
            <a:pPr marL="214313" indent="-214313">
              <a:buFont typeface="Arial" panose="020B0604020202020204" pitchFamily="34" charset="0"/>
              <a:buChar char="•"/>
            </a:pPr>
            <a:r>
              <a:rPr lang="es-CO" dirty="0"/>
              <a:t>Construcción Bolivariano – Inversión </a:t>
            </a:r>
            <a:r>
              <a:rPr lang="es-CO" b="1" dirty="0"/>
              <a:t>$ 6.893.166.656</a:t>
            </a:r>
          </a:p>
        </p:txBody>
      </p:sp>
    </p:spTree>
    <p:extLst>
      <p:ext uri="{BB962C8B-B14F-4D97-AF65-F5344CB8AC3E}">
        <p14:creationId xmlns:p14="http://schemas.microsoft.com/office/powerpoint/2010/main" val="89766282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9" y="908274"/>
            <a:ext cx="9144000" cy="5143500"/>
          </a:xfrm>
          <a:prstGeom prst="rect">
            <a:avLst/>
          </a:prstGeom>
        </p:spPr>
      </p:pic>
      <p:sp>
        <p:nvSpPr>
          <p:cNvPr id="11" name="Rectángulo 10"/>
          <p:cNvSpPr/>
          <p:nvPr/>
        </p:nvSpPr>
        <p:spPr>
          <a:xfrm>
            <a:off x="3061253" y="2112757"/>
            <a:ext cx="2861960" cy="646331"/>
          </a:xfrm>
          <a:prstGeom prst="rect">
            <a:avLst/>
          </a:prstGeom>
        </p:spPr>
        <p:txBody>
          <a:bodyPr wrap="square">
            <a:spAutoFit/>
          </a:bodyPr>
          <a:lstStyle/>
          <a:p>
            <a:pPr algn="ctr"/>
            <a:r>
              <a:rPr lang="es-CO" b="1" dirty="0" smtClean="0">
                <a:latin typeface="Verdana" panose="020B0604030504040204" pitchFamily="34" charset="0"/>
                <a:ea typeface="Verdana" panose="020B0604030504040204" pitchFamily="34" charset="0"/>
                <a:cs typeface="Verdana" panose="020B0604030504040204" pitchFamily="34" charset="0"/>
              </a:rPr>
              <a:t>CALIDAD EDUCATIVA</a:t>
            </a:r>
            <a:endParaRPr lang="es-CO" dirty="0"/>
          </a:p>
        </p:txBody>
      </p:sp>
      <p:pic>
        <p:nvPicPr>
          <p:cNvPr id="15" name="Imagen 14"/>
          <p:cNvPicPr/>
          <p:nvPr/>
        </p:nvPicPr>
        <p:blipFill>
          <a:blip r:embed="rId4"/>
          <a:stretch>
            <a:fillRect/>
          </a:stretch>
        </p:blipFill>
        <p:spPr>
          <a:xfrm rot="20730612">
            <a:off x="4928256" y="2988225"/>
            <a:ext cx="2612210" cy="2653432"/>
          </a:xfrm>
          <a:prstGeom prst="ellipse">
            <a:avLst/>
          </a:prstGeom>
          <a:ln>
            <a:noFill/>
          </a:ln>
          <a:effectLst>
            <a:softEdge rad="112500"/>
          </a:effectLst>
        </p:spPr>
      </p:pic>
      <p:pic>
        <p:nvPicPr>
          <p:cNvPr id="17" name="Imagen 16"/>
          <p:cNvPicPr/>
          <p:nvPr/>
        </p:nvPicPr>
        <p:blipFill>
          <a:blip/>
          <a:stretch>
            <a:fillRect/>
          </a:stretch>
        </p:blipFill>
        <p:spPr>
          <a:xfrm rot="677790">
            <a:off x="7027740" y="3648556"/>
            <a:ext cx="1047412" cy="1322483"/>
          </a:xfrm>
          <a:prstGeom prst="ellipse">
            <a:avLst/>
          </a:prstGeom>
          <a:ln>
            <a:noFill/>
          </a:ln>
          <a:effectLst>
            <a:softEdge rad="112500"/>
          </a:effectLst>
        </p:spPr>
      </p:pic>
      <p:sp>
        <p:nvSpPr>
          <p:cNvPr id="3" name="CuadroTexto 2">
            <a:extLst>
              <a:ext uri="{FF2B5EF4-FFF2-40B4-BE49-F238E27FC236}">
                <a16:creationId xmlns="" xmlns:a16="http://schemas.microsoft.com/office/drawing/2014/main" id="{B548EE85-20C4-428F-8BC3-52B277DEF91F}"/>
              </a:ext>
            </a:extLst>
          </p:cNvPr>
          <p:cNvSpPr txBox="1"/>
          <p:nvPr/>
        </p:nvSpPr>
        <p:spPr>
          <a:xfrm>
            <a:off x="985009" y="2524241"/>
            <a:ext cx="6891630" cy="369332"/>
          </a:xfrm>
          <a:prstGeom prst="rect">
            <a:avLst/>
          </a:prstGeom>
          <a:noFill/>
        </p:spPr>
        <p:txBody>
          <a:bodyPr wrap="none" rtlCol="0">
            <a:spAutoFit/>
          </a:bodyPr>
          <a:lstStyle/>
          <a:p>
            <a:r>
              <a:rPr lang="es-CO" dirty="0"/>
              <a:t>Inversiones para la calidad educativa, capacitaciones a docentes </a:t>
            </a:r>
          </a:p>
        </p:txBody>
      </p:sp>
      <p:graphicFrame>
        <p:nvGraphicFramePr>
          <p:cNvPr id="4" name="Tabla 3">
            <a:extLst>
              <a:ext uri="{FF2B5EF4-FFF2-40B4-BE49-F238E27FC236}">
                <a16:creationId xmlns="" xmlns:a16="http://schemas.microsoft.com/office/drawing/2014/main" id="{B463214B-E818-4561-8C4D-4BF2FCD59CD2}"/>
              </a:ext>
            </a:extLst>
          </p:cNvPr>
          <p:cNvGraphicFramePr>
            <a:graphicFrameLocks noGrp="1"/>
          </p:cNvGraphicFramePr>
          <p:nvPr>
            <p:extLst/>
          </p:nvPr>
        </p:nvGraphicFramePr>
        <p:xfrm>
          <a:off x="1667021" y="2874471"/>
          <a:ext cx="2895600" cy="2364581"/>
        </p:xfrm>
        <a:graphic>
          <a:graphicData uri="http://schemas.openxmlformats.org/drawingml/2006/table">
            <a:tbl>
              <a:tblPr>
                <a:tableStyleId>{5C22544A-7EE6-4342-B048-85BDC9FD1C3A}</a:tableStyleId>
              </a:tblPr>
              <a:tblGrid>
                <a:gridCol w="1418059">
                  <a:extLst>
                    <a:ext uri="{9D8B030D-6E8A-4147-A177-3AD203B41FA5}">
                      <a16:colId xmlns="" xmlns:a16="http://schemas.microsoft.com/office/drawing/2014/main" val="3974753729"/>
                    </a:ext>
                  </a:extLst>
                </a:gridCol>
                <a:gridCol w="1477541">
                  <a:extLst>
                    <a:ext uri="{9D8B030D-6E8A-4147-A177-3AD203B41FA5}">
                      <a16:colId xmlns="" xmlns:a16="http://schemas.microsoft.com/office/drawing/2014/main" val="469466068"/>
                    </a:ext>
                  </a:extLst>
                </a:gridCol>
              </a:tblGrid>
              <a:tr h="364331">
                <a:tc>
                  <a:txBody>
                    <a:bodyPr/>
                    <a:lstStyle/>
                    <a:p>
                      <a:pPr algn="l" fontAlgn="ctr"/>
                      <a:r>
                        <a:rPr lang="es-CO" sz="800" u="none" strike="noStrike">
                          <a:effectLst/>
                        </a:rPr>
                        <a:t>Especializacion estudios pedagogicos</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a:effectLst/>
                        </a:rPr>
                        <a:t>89 docentes</a:t>
                      </a:r>
                      <a:endParaRPr lang="es-CO" sz="800" b="0" i="0" u="none" strike="noStrike">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1459833543"/>
                  </a:ext>
                </a:extLst>
              </a:tr>
              <a:tr h="142875">
                <a:tc>
                  <a:txBody>
                    <a:bodyPr/>
                    <a:lstStyle/>
                    <a:p>
                      <a:pPr algn="l" fontAlgn="ctr"/>
                      <a:r>
                        <a:rPr lang="es-CO" sz="800" u="none" strike="noStrike">
                          <a:effectLst/>
                        </a:rPr>
                        <a:t>Maestria en Educacion</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a:effectLst/>
                        </a:rPr>
                        <a:t>33 docentes</a:t>
                      </a:r>
                      <a:endParaRPr lang="es-CO" sz="800" b="0" i="0" u="none" strike="noStrike">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2360256027"/>
                  </a:ext>
                </a:extLst>
              </a:tr>
              <a:tr h="142875">
                <a:tc>
                  <a:txBody>
                    <a:bodyPr/>
                    <a:lstStyle/>
                    <a:p>
                      <a:pPr algn="l" fontAlgn="ctr"/>
                      <a:r>
                        <a:rPr lang="es-CO" sz="800" u="none" strike="noStrike">
                          <a:effectLst/>
                        </a:rPr>
                        <a:t>Convenio CERO Violencia</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a:effectLst/>
                        </a:rPr>
                        <a:t>Estudiantes</a:t>
                      </a:r>
                      <a:endParaRPr lang="es-CO" sz="800" b="0" i="0" u="none" strike="noStrike">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2906817894"/>
                  </a:ext>
                </a:extLst>
              </a:tr>
              <a:tr h="142875">
                <a:tc>
                  <a:txBody>
                    <a:bodyPr/>
                    <a:lstStyle/>
                    <a:p>
                      <a:pPr algn="l" fontAlgn="ctr"/>
                      <a:r>
                        <a:rPr lang="es-CO" sz="800" u="none" strike="noStrike">
                          <a:effectLst/>
                        </a:rPr>
                        <a:t>Catedra de la Paz</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a:effectLst/>
                        </a:rPr>
                        <a:t>Estudiantes 4-11 grado</a:t>
                      </a:r>
                      <a:endParaRPr lang="es-CO" sz="800" b="0" i="0" u="none" strike="noStrike">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2227103150"/>
                  </a:ext>
                </a:extLst>
              </a:tr>
              <a:tr h="428625">
                <a:tc>
                  <a:txBody>
                    <a:bodyPr/>
                    <a:lstStyle/>
                    <a:p>
                      <a:pPr algn="l" fontAlgn="ctr"/>
                      <a:r>
                        <a:rPr lang="es-CO" sz="800" u="none" strike="noStrike">
                          <a:effectLst/>
                        </a:rPr>
                        <a:t>Dotacion material de formacion e implemetacion didactico preescolar</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a:effectLst/>
                        </a:rPr>
                        <a:t>Preescolares de Instituciones</a:t>
                      </a:r>
                      <a:endParaRPr lang="es-CO" sz="800" b="0" i="0" u="none" strike="noStrike">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136359351"/>
                  </a:ext>
                </a:extLst>
              </a:tr>
              <a:tr h="571500">
                <a:tc>
                  <a:txBody>
                    <a:bodyPr/>
                    <a:lstStyle/>
                    <a:p>
                      <a:pPr algn="l" fontAlgn="ctr"/>
                      <a:r>
                        <a:rPr lang="es-CO" sz="800" u="none" strike="noStrike">
                          <a:effectLst/>
                        </a:rPr>
                        <a:t>Centro forjar fortalecimiento de escuela de padres de las instituciones educativa del departamento</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a:effectLst/>
                        </a:rPr>
                        <a:t>dirigido a escuelas de padres instituciones educativas oficiales del departamento</a:t>
                      </a:r>
                      <a:endParaRPr lang="es-CO" sz="800" b="0" i="0" u="none" strike="noStrike">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507209106"/>
                  </a:ext>
                </a:extLst>
              </a:tr>
              <a:tr h="428625">
                <a:tc>
                  <a:txBody>
                    <a:bodyPr/>
                    <a:lstStyle/>
                    <a:p>
                      <a:pPr algn="l" fontAlgn="ctr"/>
                      <a:r>
                        <a:rPr lang="es-CO" sz="800" u="none" strike="noStrike">
                          <a:effectLst/>
                        </a:rPr>
                        <a:t>Catedra de emprendimiento</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a:effectLst/>
                        </a:rPr>
                        <a:t>9 - 11 grado instituciones educativas oficiales del departamento</a:t>
                      </a:r>
                      <a:endParaRPr lang="es-CO" sz="800" b="0" i="0" u="none" strike="noStrike">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1039699407"/>
                  </a:ext>
                </a:extLst>
              </a:tr>
              <a:tr h="142875">
                <a:tc>
                  <a:txBody>
                    <a:bodyPr/>
                    <a:lstStyle/>
                    <a:p>
                      <a:pPr algn="l" fontAlgn="ctr"/>
                      <a:r>
                        <a:rPr lang="es-CO" sz="800" u="none" strike="noStrike">
                          <a:effectLst/>
                        </a:rPr>
                        <a:t>Convenio de Emprendimiento</a:t>
                      </a:r>
                      <a:endParaRPr lang="es-CO" sz="800" b="0" i="0" u="none" strike="noStrike">
                        <a:solidFill>
                          <a:srgbClr val="000000"/>
                        </a:solidFill>
                        <a:effectLst/>
                        <a:latin typeface="Calibri" panose="020F0502020204030204" pitchFamily="34" charset="0"/>
                      </a:endParaRPr>
                    </a:p>
                  </a:txBody>
                  <a:tcPr marL="7144" marR="7144" marT="7144" marB="0" anchor="ctr"/>
                </a:tc>
                <a:tc>
                  <a:txBody>
                    <a:bodyPr/>
                    <a:lstStyle/>
                    <a:p>
                      <a:pPr algn="ctr" fontAlgn="ctr"/>
                      <a:r>
                        <a:rPr lang="es-CO" sz="800" u="none" strike="noStrike" dirty="0">
                          <a:effectLst/>
                        </a:rPr>
                        <a:t>850 personas del departamento</a:t>
                      </a:r>
                      <a:endParaRPr lang="es-CO" sz="800" b="0" i="0" u="none" strike="noStrike" dirty="0">
                        <a:solidFill>
                          <a:srgbClr val="000000"/>
                        </a:solidFill>
                        <a:effectLst/>
                        <a:latin typeface="Calibri" panose="020F0502020204030204" pitchFamily="34" charset="0"/>
                      </a:endParaRPr>
                    </a:p>
                  </a:txBody>
                  <a:tcPr marL="7144" marR="7144" marT="7144" marB="0" anchor="ctr"/>
                </a:tc>
                <a:extLst>
                  <a:ext uri="{0D108BD9-81ED-4DB2-BD59-A6C34878D82A}">
                    <a16:rowId xmlns="" xmlns:a16="http://schemas.microsoft.com/office/drawing/2014/main" val="204900047"/>
                  </a:ext>
                </a:extLst>
              </a:tr>
            </a:tbl>
          </a:graphicData>
        </a:graphic>
      </p:graphicFrame>
      <p:pic>
        <p:nvPicPr>
          <p:cNvPr id="12" name="Imagen 11"/>
          <p:cNvPicPr/>
          <p:nvPr/>
        </p:nvPicPr>
        <p:blipFill>
          <a:blip r:embed="rId5"/>
          <a:stretch>
            <a:fillRect/>
          </a:stretch>
        </p:blipFill>
        <p:spPr>
          <a:xfrm rot="20365442">
            <a:off x="6904778" y="2256509"/>
            <a:ext cx="1970337" cy="1944243"/>
          </a:xfrm>
          <a:prstGeom prst="ellipse">
            <a:avLst/>
          </a:prstGeom>
          <a:ln>
            <a:noFill/>
          </a:ln>
          <a:effectLst>
            <a:softEdge rad="112500"/>
          </a:effectLst>
        </p:spPr>
      </p:pic>
    </p:spTree>
    <p:extLst>
      <p:ext uri="{BB962C8B-B14F-4D97-AF65-F5344CB8AC3E}">
        <p14:creationId xmlns:p14="http://schemas.microsoft.com/office/powerpoint/2010/main" val="7754681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9" y="864565"/>
            <a:ext cx="9144000" cy="5143500"/>
          </a:xfrm>
          <a:prstGeom prst="rect">
            <a:avLst/>
          </a:prstGeom>
        </p:spPr>
      </p:pic>
      <p:sp>
        <p:nvSpPr>
          <p:cNvPr id="11" name="Rectángulo 10"/>
          <p:cNvSpPr/>
          <p:nvPr/>
        </p:nvSpPr>
        <p:spPr>
          <a:xfrm>
            <a:off x="3061253" y="2112757"/>
            <a:ext cx="2861960" cy="646331"/>
          </a:xfrm>
          <a:prstGeom prst="rect">
            <a:avLst/>
          </a:prstGeom>
        </p:spPr>
        <p:txBody>
          <a:bodyPr wrap="square">
            <a:spAutoFit/>
          </a:bodyPr>
          <a:lstStyle/>
          <a:p>
            <a:pPr algn="ctr"/>
            <a:r>
              <a:rPr lang="es-CO" b="1" dirty="0" smtClean="0">
                <a:latin typeface="Verdana" panose="020B0604030504040204" pitchFamily="34" charset="0"/>
                <a:ea typeface="Verdana" panose="020B0604030504040204" pitchFamily="34" charset="0"/>
                <a:cs typeface="Verdana" panose="020B0604030504040204" pitchFamily="34" charset="0"/>
              </a:rPr>
              <a:t>EDUCACION INICIAL</a:t>
            </a: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12" name="Imagen 11" descr="IMG-20160722-WA0028"/>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51090" y="2313438"/>
            <a:ext cx="2407444" cy="1714500"/>
          </a:xfrm>
          <a:prstGeom prst="ellipse">
            <a:avLst/>
          </a:prstGeom>
          <a:ln>
            <a:noFill/>
          </a:ln>
          <a:effectLst>
            <a:softEdge rad="112500"/>
          </a:effectLst>
        </p:spPr>
      </p:pic>
      <p:pic>
        <p:nvPicPr>
          <p:cNvPr id="10" name="Imagen 9" descr="C:\Users\FUPAD\Desktop\UÑAS CHILY\IMG_20170718_153916579_HDR.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30944" y="3818614"/>
            <a:ext cx="2032159" cy="1614488"/>
          </a:xfrm>
          <a:prstGeom prst="ellipse">
            <a:avLst/>
          </a:prstGeom>
          <a:ln>
            <a:noFill/>
          </a:ln>
          <a:effectLst>
            <a:softEdge rad="112500"/>
          </a:effectLst>
        </p:spPr>
      </p:pic>
      <p:pic>
        <p:nvPicPr>
          <p:cNvPr id="14" name="Imagen 13"/>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5615" y="2192353"/>
            <a:ext cx="2184782" cy="1897445"/>
          </a:xfrm>
          <a:prstGeom prst="ellipse">
            <a:avLst/>
          </a:prstGeom>
          <a:ln>
            <a:noFill/>
          </a:ln>
          <a:effectLst>
            <a:softEdge rad="112500"/>
          </a:effectLst>
        </p:spPr>
      </p:pic>
      <p:pic>
        <p:nvPicPr>
          <p:cNvPr id="15" name="Imagen 14" descr="C:\Users\Usuario\Pictures\fotos informe julio\modelo adventista tarde\IMG_20170727_163420.jpg"/>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5467" y="3962965"/>
            <a:ext cx="2164556" cy="1621631"/>
          </a:xfrm>
          <a:prstGeom prst="ellipse">
            <a:avLst/>
          </a:prstGeom>
          <a:ln>
            <a:noFill/>
          </a:ln>
          <a:effectLst>
            <a:softEdge rad="112500"/>
          </a:effectLst>
        </p:spPr>
      </p:pic>
      <p:sp>
        <p:nvSpPr>
          <p:cNvPr id="9" name="CuadroTexto 8"/>
          <p:cNvSpPr txBox="1"/>
          <p:nvPr/>
        </p:nvSpPr>
        <p:spPr>
          <a:xfrm>
            <a:off x="2505207" y="2399109"/>
            <a:ext cx="1803568" cy="7294305"/>
          </a:xfrm>
          <a:prstGeom prst="rect">
            <a:avLst/>
          </a:prstGeom>
          <a:noFill/>
        </p:spPr>
        <p:txBody>
          <a:bodyPr wrap="square" rtlCol="0">
            <a:spAutoFit/>
          </a:bodyPr>
          <a:lstStyle/>
          <a:p>
            <a:r>
              <a:rPr lang="es-CO" dirty="0" smtClean="0"/>
              <a:t>La Ludoteca NAVES CHILLSS, durante el 2017,  ha impactado con una cobertura de 9.589 beneficiarios con una inversión de $761.523.595. Las diferentes estrategias de atención que se ofrece desde la Ludoteca, busca promover en espacios comunitarios el disfrute de juegos, por parte de los niños, niñas y sus familias.</a:t>
            </a:r>
            <a:endParaRPr lang="es-CO" dirty="0"/>
          </a:p>
        </p:txBody>
      </p:sp>
      <p:sp>
        <p:nvSpPr>
          <p:cNvPr id="18" name="CuadroTexto 17"/>
          <p:cNvSpPr txBox="1"/>
          <p:nvPr/>
        </p:nvSpPr>
        <p:spPr>
          <a:xfrm>
            <a:off x="4543585" y="2475055"/>
            <a:ext cx="1880909" cy="7017306"/>
          </a:xfrm>
          <a:prstGeom prst="rect">
            <a:avLst/>
          </a:prstGeom>
          <a:noFill/>
        </p:spPr>
        <p:txBody>
          <a:bodyPr wrap="square" rtlCol="0">
            <a:spAutoFit/>
          </a:bodyPr>
          <a:lstStyle/>
          <a:p>
            <a:r>
              <a:rPr lang="es-CO" dirty="0" smtClean="0"/>
              <a:t>A través del proyecto de Implementación de la Casa Lúdica del Cove en San Andrés isla, se desarrolla actividades que garanticen el sano crecimiento , promocionando las iniciativas educativas, deportivas y culturales, que complementan el proceso de formación de los niños, niñas y adolescentes. Inversión: $49.573.650. Cobertura 1.922</a:t>
            </a:r>
            <a:endParaRPr lang="es-CO" dirty="0"/>
          </a:p>
        </p:txBody>
      </p:sp>
    </p:spTree>
    <p:extLst>
      <p:ext uri="{BB962C8B-B14F-4D97-AF65-F5344CB8AC3E}">
        <p14:creationId xmlns:p14="http://schemas.microsoft.com/office/powerpoint/2010/main" val="195414558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78352"/>
            <a:ext cx="9144000" cy="5143500"/>
          </a:xfrm>
          <a:prstGeom prst="rect">
            <a:avLst/>
          </a:prstGeom>
        </p:spPr>
      </p:pic>
      <p:sp>
        <p:nvSpPr>
          <p:cNvPr id="5" name="Subtítulo 2"/>
          <p:cNvSpPr txBox="1">
            <a:spLocks/>
          </p:cNvSpPr>
          <p:nvPr/>
        </p:nvSpPr>
        <p:spPr>
          <a:xfrm>
            <a:off x="1143000" y="3943350"/>
            <a:ext cx="6855668" cy="1273333"/>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CO" sz="2100" dirty="0">
                <a:latin typeface="Gill Sans MT" charset="0"/>
                <a:ea typeface="Gill Sans MT" charset="0"/>
                <a:cs typeface="Gill Sans MT" charset="0"/>
              </a:rPr>
              <a:t> </a:t>
            </a:r>
          </a:p>
          <a:p>
            <a:pPr marL="0" indent="0" algn="ctr">
              <a:buNone/>
            </a:pPr>
            <a:endParaRPr lang="es-ES_tradnl" sz="2100" dirty="0">
              <a:latin typeface="Gill Sans MT" charset="0"/>
              <a:ea typeface="Gill Sans MT" charset="0"/>
              <a:cs typeface="Gill Sans MT" charset="0"/>
            </a:endParaRPr>
          </a:p>
        </p:txBody>
      </p:sp>
      <p:graphicFrame>
        <p:nvGraphicFramePr>
          <p:cNvPr id="6" name="Diagrama 5">
            <a:extLst>
              <a:ext uri="{FF2B5EF4-FFF2-40B4-BE49-F238E27FC236}">
                <a16:creationId xmlns="" xmlns:a16="http://schemas.microsoft.com/office/drawing/2014/main" id="{2EEAC09B-4B05-4163-B0A4-B0F9D280B898}"/>
              </a:ext>
            </a:extLst>
          </p:cNvPr>
          <p:cNvGraphicFramePr/>
          <p:nvPr>
            <p:extLst/>
          </p:nvPr>
        </p:nvGraphicFramePr>
        <p:xfrm>
          <a:off x="1038667" y="2524278"/>
          <a:ext cx="3149991" cy="3073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a 9">
            <a:extLst>
              <a:ext uri="{FF2B5EF4-FFF2-40B4-BE49-F238E27FC236}">
                <a16:creationId xmlns="" xmlns:a16="http://schemas.microsoft.com/office/drawing/2014/main" id="{EE0CBCEC-ABC2-4F8E-8C77-C1F7A6905CEF}"/>
              </a:ext>
            </a:extLst>
          </p:cNvPr>
          <p:cNvGraphicFramePr/>
          <p:nvPr>
            <p:extLst/>
          </p:nvPr>
        </p:nvGraphicFramePr>
        <p:xfrm>
          <a:off x="4264270" y="2503176"/>
          <a:ext cx="3586688" cy="30738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CuadroTexto 2">
            <a:extLst>
              <a:ext uri="{FF2B5EF4-FFF2-40B4-BE49-F238E27FC236}">
                <a16:creationId xmlns="" xmlns:a16="http://schemas.microsoft.com/office/drawing/2014/main" id="{699EB80A-85D1-46E4-955D-A61B5BE89277}"/>
              </a:ext>
            </a:extLst>
          </p:cNvPr>
          <p:cNvSpPr txBox="1"/>
          <p:nvPr/>
        </p:nvSpPr>
        <p:spPr>
          <a:xfrm>
            <a:off x="3213797" y="1972261"/>
            <a:ext cx="2550698" cy="415498"/>
          </a:xfrm>
          <a:prstGeom prst="rect">
            <a:avLst/>
          </a:prstGeom>
          <a:noFill/>
        </p:spPr>
        <p:txBody>
          <a:bodyPr wrap="none" rtlCol="0">
            <a:spAutoFit/>
          </a:bodyPr>
          <a:lstStyle/>
          <a:p>
            <a:r>
              <a:rPr lang="es-CO" sz="2100" b="1" dirty="0">
                <a:latin typeface="Verdana" panose="020B0604030504040204" pitchFamily="34" charset="0"/>
                <a:ea typeface="Verdana" panose="020B0604030504040204" pitchFamily="34" charset="0"/>
                <a:cs typeface="Verdana" panose="020B0604030504040204" pitchFamily="34" charset="0"/>
              </a:rPr>
              <a:t>Cobertura 2017</a:t>
            </a:r>
          </a:p>
        </p:txBody>
      </p:sp>
    </p:spTree>
    <p:extLst>
      <p:ext uri="{BB962C8B-B14F-4D97-AF65-F5344CB8AC3E}">
        <p14:creationId xmlns:p14="http://schemas.microsoft.com/office/powerpoint/2010/main" val="185748394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Shape 120">
            <a:extLst>
              <a:ext uri="{FF2B5EF4-FFF2-40B4-BE49-F238E27FC236}">
                <a16:creationId xmlns="" xmlns:a16="http://schemas.microsoft.com/office/drawing/2014/main" id="{1C6B51AF-C990-43B1-BC04-04BEAF181F61}"/>
              </a:ext>
            </a:extLst>
          </p:cNvPr>
          <p:cNvSpPr/>
          <p:nvPr/>
        </p:nvSpPr>
        <p:spPr>
          <a:xfrm>
            <a:off x="466725" y="620713"/>
            <a:ext cx="8208963" cy="1057275"/>
          </a:xfrm>
          <a:prstGeom prst="rect">
            <a:avLst/>
          </a:prstGeom>
          <a:ln w="12700">
            <a:miter lim="400000"/>
          </a:ln>
          <a:extLst/>
        </p:spPr>
        <p:txBody>
          <a:bodyPr lIns="35719" tIns="35719" rIns="35719" bIns="35719" anchor="ctr">
            <a:spAutoFit/>
          </a:bodyPr>
          <a:lstStyle/>
          <a:p>
            <a:pPr algn="ctr" defTabSz="410751" eaLnBrk="1" fontAlgn="auto">
              <a:spcBef>
                <a:spcPts val="0"/>
              </a:spcBef>
              <a:spcAft>
                <a:spcPts val="0"/>
              </a:spcAft>
              <a:defRPr sz="3200">
                <a:solidFill>
                  <a:srgbClr val="FFFFFF"/>
                </a:solidFill>
                <a:latin typeface="Arial"/>
                <a:ea typeface="Arial"/>
                <a:cs typeface="Arial"/>
                <a:sym typeface="Arial"/>
              </a:defRPr>
            </a:pPr>
            <a:r>
              <a:rPr lang="es-CO" sz="3200" b="1" kern="0" dirty="0">
                <a:solidFill>
                  <a:srgbClr val="FFFFFF"/>
                </a:solidFill>
                <a:latin typeface="Arial"/>
                <a:ea typeface="Arial"/>
                <a:cs typeface="Arial"/>
                <a:sym typeface="Arial"/>
              </a:rPr>
              <a:t>SECRETARIA DE INFRAESTRUCTURA</a:t>
            </a:r>
          </a:p>
          <a:p>
            <a:pPr algn="ctr" defTabSz="410751" eaLnBrk="1" fontAlgn="auto">
              <a:spcBef>
                <a:spcPts val="0"/>
              </a:spcBef>
              <a:spcAft>
                <a:spcPts val="0"/>
              </a:spcAft>
              <a:defRPr sz="3200">
                <a:solidFill>
                  <a:srgbClr val="FFFFFF"/>
                </a:solidFill>
                <a:latin typeface="Arial"/>
                <a:ea typeface="Arial"/>
                <a:cs typeface="Arial"/>
                <a:sym typeface="Arial"/>
              </a:defRPr>
            </a:pPr>
            <a:r>
              <a:rPr lang="es-CO" sz="3200" b="1" kern="0" dirty="0">
                <a:solidFill>
                  <a:srgbClr val="FFFFFF"/>
                </a:solidFill>
                <a:latin typeface="Arial"/>
                <a:ea typeface="Arial"/>
                <a:cs typeface="Arial"/>
                <a:sym typeface="Arial"/>
              </a:rPr>
              <a:t>INFORME DE GESTION 2017</a:t>
            </a:r>
          </a:p>
        </p:txBody>
      </p:sp>
      <p:pic>
        <p:nvPicPr>
          <p:cNvPr id="29699" name="pasted-image.pd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95313" y="5675313"/>
            <a:ext cx="2492375" cy="82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9700" name="pasted-image.pd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73813" y="3348038"/>
            <a:ext cx="23622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8" name="Imagen 3">
            <a:extLst>
              <a:ext uri="{FF2B5EF4-FFF2-40B4-BE49-F238E27FC236}">
                <a16:creationId xmlns="" xmlns:a16="http://schemas.microsoft.com/office/drawing/2014/main" id="{CC91C9D9-9E66-41B3-B94E-3F20DA8B4AB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235" y="1700807"/>
            <a:ext cx="2702565" cy="221105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Imagen 3">
            <a:extLst>
              <a:ext uri="{FF2B5EF4-FFF2-40B4-BE49-F238E27FC236}">
                <a16:creationId xmlns="" xmlns:a16="http://schemas.microsoft.com/office/drawing/2014/main" id="{B3C20FA5-E2B4-451F-A3DE-1428EFB957D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93515" y="3573015"/>
            <a:ext cx="2893398" cy="2102297"/>
          </a:xfrm>
          <a:prstGeom prst="rect">
            <a:avLst/>
          </a:prstGeom>
          <a:ln>
            <a:noFill/>
          </a:ln>
          <a:effectLst>
            <a:softEdge rad="112500"/>
          </a:effectLst>
        </p:spPr>
      </p:pic>
      <p:pic>
        <p:nvPicPr>
          <p:cNvPr id="6" name="Imagen 5">
            <a:extLst>
              <a:ext uri="{FF2B5EF4-FFF2-40B4-BE49-F238E27FC236}">
                <a16:creationId xmlns="" xmlns:a16="http://schemas.microsoft.com/office/drawing/2014/main" id="{758A4D53-14D3-4E00-A6D1-1C165557BB8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5576" y="3576975"/>
            <a:ext cx="2710123" cy="2097721"/>
          </a:xfrm>
          <a:prstGeom prst="rect">
            <a:avLst/>
          </a:prstGeom>
          <a:ln>
            <a:noFill/>
          </a:ln>
          <a:effectLst>
            <a:softEdge rad="112500"/>
          </a:effectLst>
        </p:spPr>
      </p:pic>
      <p:pic>
        <p:nvPicPr>
          <p:cNvPr id="13" name="Imagen 12">
            <a:extLst>
              <a:ext uri="{FF2B5EF4-FFF2-40B4-BE49-F238E27FC236}">
                <a16:creationId xmlns="" xmlns:a16="http://schemas.microsoft.com/office/drawing/2014/main" id="{F524A618-E23D-438A-B6F9-049E0205BE77}"/>
              </a:ext>
            </a:extLst>
          </p:cNvPr>
          <p:cNvPicPr>
            <a:picLocks noChangeAspect="1"/>
          </p:cNvPicPr>
          <p:nvPr/>
        </p:nvPicPr>
        <p:blipFill>
          <a:blip r:embed="rId7"/>
          <a:stretch>
            <a:fillRect/>
          </a:stretch>
        </p:blipFill>
        <p:spPr>
          <a:xfrm>
            <a:off x="3221507" y="1628800"/>
            <a:ext cx="2965406" cy="2232248"/>
          </a:xfrm>
          <a:prstGeom prst="rect">
            <a:avLst/>
          </a:prstGeom>
          <a:ln>
            <a:noFill/>
          </a:ln>
          <a:effectLst>
            <a:softEdge rad="112500"/>
          </a:effectLst>
        </p:spPr>
      </p:pic>
    </p:spTree>
    <p:extLst>
      <p:ext uri="{BB962C8B-B14F-4D97-AF65-F5344CB8AC3E}">
        <p14:creationId xmlns:p14="http://schemas.microsoft.com/office/powerpoint/2010/main" val="17481322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ítulo 1"/>
          <p:cNvSpPr txBox="1">
            <a:spLocks/>
          </p:cNvSpPr>
          <p:nvPr/>
        </p:nvSpPr>
        <p:spPr bwMode="auto">
          <a:xfrm>
            <a:off x="1187450" y="2492375"/>
            <a:ext cx="7112000" cy="2446338"/>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6000" b="1">
              <a:latin typeface="Gill Sans MT" charset="0"/>
            </a:endParaRPr>
          </a:p>
          <a:p>
            <a:pPr algn="ctr" eaLnBrk="1" hangingPunct="1">
              <a:lnSpc>
                <a:spcPct val="90000"/>
              </a:lnSpc>
            </a:pPr>
            <a:r>
              <a:rPr lang="es-ES_tradnl" altLang="es-CO" sz="6000" b="1">
                <a:latin typeface="Gill Sans MT" charset="0"/>
              </a:rPr>
              <a:t>PROGRAMA4,3,1</a:t>
            </a:r>
          </a:p>
          <a:p>
            <a:pPr algn="ctr" eaLnBrk="1" hangingPunct="1">
              <a:lnSpc>
                <a:spcPct val="90000"/>
              </a:lnSpc>
            </a:pPr>
            <a:r>
              <a:rPr lang="es-MX" altLang="es-CO" sz="3600" b="1">
                <a:solidFill>
                  <a:srgbClr val="000000"/>
                </a:solidFill>
                <a:latin typeface="Gill Sans MT" charset="0"/>
              </a:rPr>
              <a:t>MEJORAMIENTO DE LA RED VIAL DEPARTAMENTAL</a:t>
            </a:r>
            <a:endParaRPr lang="es-CO" altLang="es-CO" sz="3600" b="1">
              <a:solidFill>
                <a:srgbClr val="000000"/>
              </a:solidFill>
              <a:latin typeface="Gill Sans MT" charset="0"/>
            </a:endParaRPr>
          </a:p>
          <a:p>
            <a:pPr algn="ctr" eaLnBrk="1" hangingPunct="1">
              <a:lnSpc>
                <a:spcPct val="90000"/>
              </a:lnSpc>
            </a:pPr>
            <a:endParaRPr lang="es-ES_tradnl" altLang="es-CO" sz="4800" b="1">
              <a:latin typeface="Gill Sans MT" charset="0"/>
            </a:endParaRPr>
          </a:p>
        </p:txBody>
      </p:sp>
    </p:spTree>
    <p:extLst>
      <p:ext uri="{BB962C8B-B14F-4D97-AF65-F5344CB8AC3E}">
        <p14:creationId xmlns:p14="http://schemas.microsoft.com/office/powerpoint/2010/main" val="113493433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ítulo 1"/>
          <p:cNvSpPr txBox="1">
            <a:spLocks/>
          </p:cNvSpPr>
          <p:nvPr/>
        </p:nvSpPr>
        <p:spPr bwMode="auto">
          <a:xfrm>
            <a:off x="971550" y="1989138"/>
            <a:ext cx="7632700" cy="3455987"/>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6000" b="1">
              <a:latin typeface="Gill Sans MT" charset="0"/>
            </a:endParaRPr>
          </a:p>
          <a:p>
            <a:pPr algn="ctr" eaLnBrk="1" hangingPunct="1">
              <a:lnSpc>
                <a:spcPct val="90000"/>
              </a:lnSpc>
            </a:pPr>
            <a:endParaRPr lang="es-ES_tradnl" altLang="es-CO" sz="6000" b="1">
              <a:latin typeface="Gill Sans MT" charset="0"/>
            </a:endParaRPr>
          </a:p>
          <a:p>
            <a:pPr algn="ctr" eaLnBrk="1" hangingPunct="1">
              <a:lnSpc>
                <a:spcPct val="90000"/>
              </a:lnSpc>
            </a:pPr>
            <a:endParaRPr lang="es-ES_tradnl" altLang="es-CO" sz="6000" b="1">
              <a:latin typeface="Gill Sans MT" charset="0"/>
            </a:endParaRPr>
          </a:p>
          <a:p>
            <a:pPr algn="ctr" eaLnBrk="1" hangingPunct="1">
              <a:lnSpc>
                <a:spcPct val="90000"/>
              </a:lnSpc>
            </a:pPr>
            <a:endParaRPr lang="es-ES_tradnl" altLang="es-CO" sz="6000" b="1">
              <a:latin typeface="Gill Sans MT" charset="0"/>
            </a:endParaRPr>
          </a:p>
          <a:p>
            <a:pPr algn="ctr" eaLnBrk="1" hangingPunct="1">
              <a:lnSpc>
                <a:spcPct val="90000"/>
              </a:lnSpc>
            </a:pPr>
            <a:r>
              <a:rPr lang="es-ES_tradnl" altLang="es-CO" sz="6000" b="1">
                <a:latin typeface="Gill Sans MT" charset="0"/>
              </a:rPr>
              <a:t>                                        </a:t>
            </a:r>
            <a:r>
              <a:rPr lang="es-ES_tradnl" altLang="es-CO" sz="4800" b="1">
                <a:latin typeface="Gill Sans MT" charset="0"/>
              </a:rPr>
              <a:t>SUBPROGRAMA 4.3.1.1. ADECUACIÓN  Y MANTENIMIENTO DE VÍAS NO PAVIMENTADAS</a:t>
            </a:r>
          </a:p>
        </p:txBody>
      </p:sp>
      <p:sp>
        <p:nvSpPr>
          <p:cNvPr id="3" name="Rectángulo: esquinas redondeadas 2">
            <a:extLst>
              <a:ext uri="{FF2B5EF4-FFF2-40B4-BE49-F238E27FC236}">
                <a16:creationId xmlns="" xmlns:a16="http://schemas.microsoft.com/office/drawing/2014/main" id="{7C014829-E557-4905-BB76-3DF911B7D913}"/>
              </a:ext>
            </a:extLst>
          </p:cNvPr>
          <p:cNvSpPr/>
          <p:nvPr/>
        </p:nvSpPr>
        <p:spPr>
          <a:xfrm>
            <a:off x="1692275" y="5661025"/>
            <a:ext cx="5761038" cy="50482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(14,550 ml)  Adecuación de vía no pavimentada</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(100%) de avance en el 2017</a:t>
            </a:r>
          </a:p>
        </p:txBody>
      </p:sp>
    </p:spTree>
    <p:extLst>
      <p:ext uri="{BB962C8B-B14F-4D97-AF65-F5344CB8AC3E}">
        <p14:creationId xmlns:p14="http://schemas.microsoft.com/office/powerpoint/2010/main" val="52650512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ángulo: esquinas diagonales redondeadas 9">
            <a:extLst>
              <a:ext uri="{FF2B5EF4-FFF2-40B4-BE49-F238E27FC236}">
                <a16:creationId xmlns="" xmlns:a16="http://schemas.microsoft.com/office/drawing/2014/main" id="{D3981932-3AED-4BA6-82C8-486B7EA81B55}"/>
              </a:ext>
            </a:extLst>
          </p:cNvPr>
          <p:cNvSpPr/>
          <p:nvPr/>
        </p:nvSpPr>
        <p:spPr>
          <a:xfrm>
            <a:off x="5049838" y="4052888"/>
            <a:ext cx="1781175" cy="26352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285750" indent="-285750">
              <a:buFont typeface="Wingdings" panose="05000000000000000000" pitchFamily="2" charset="2"/>
              <a:buChar char="Ø"/>
              <a:defRPr/>
            </a:pPr>
            <a:r>
              <a:rPr lang="es-MX" sz="1200" dirty="0" err="1"/>
              <a:t>VELODIA</a:t>
            </a:r>
            <a:r>
              <a:rPr lang="es-MX" sz="1200" dirty="0"/>
              <a:t> ROAD</a:t>
            </a:r>
            <a:r>
              <a:rPr lang="es-CO" sz="1200" dirty="0"/>
              <a:t>.</a:t>
            </a:r>
          </a:p>
          <a:p>
            <a:pPr marL="285750" indent="-285750">
              <a:buFont typeface="Wingdings" panose="05000000000000000000" pitchFamily="2" charset="2"/>
              <a:buChar char="Ø"/>
              <a:defRPr/>
            </a:pPr>
            <a:r>
              <a:rPr lang="es-MX" sz="1200" dirty="0"/>
              <a:t>BARRIO SAN FRANCISCO</a:t>
            </a:r>
            <a:endParaRPr lang="es-CO" sz="1200" dirty="0"/>
          </a:p>
          <a:p>
            <a:pPr marL="285750" indent="-285750">
              <a:buFont typeface="Wingdings" panose="05000000000000000000" pitchFamily="2" charset="2"/>
              <a:buChar char="Ø"/>
              <a:defRPr/>
            </a:pPr>
            <a:r>
              <a:rPr lang="es-MX" sz="1200" dirty="0"/>
              <a:t>CARRERA</a:t>
            </a:r>
            <a:r>
              <a:rPr lang="es-CO" sz="1200" dirty="0"/>
              <a:t> 14</a:t>
            </a:r>
          </a:p>
          <a:p>
            <a:pPr marL="285750" indent="-285750">
              <a:buFont typeface="Wingdings" panose="05000000000000000000" pitchFamily="2" charset="2"/>
              <a:buChar char="Ø"/>
              <a:defRPr/>
            </a:pPr>
            <a:r>
              <a:rPr lang="es-MX" sz="1200" dirty="0"/>
              <a:t>BOWIE BAY.</a:t>
            </a:r>
          </a:p>
          <a:p>
            <a:pPr marL="285750" indent="-285750">
              <a:buFont typeface="Wingdings" panose="05000000000000000000" pitchFamily="2" charset="2"/>
              <a:buChar char="Ø"/>
              <a:defRPr/>
            </a:pPr>
            <a:r>
              <a:rPr lang="es-MX" sz="1200" dirty="0"/>
              <a:t>LOX BIGHT</a:t>
            </a:r>
          </a:p>
          <a:p>
            <a:pPr marL="285750" indent="-285750">
              <a:buFont typeface="Wingdings" panose="05000000000000000000" pitchFamily="2" charset="2"/>
              <a:buChar char="Ø"/>
              <a:defRPr/>
            </a:pPr>
            <a:r>
              <a:rPr lang="es-MX" sz="1200" dirty="0"/>
              <a:t>LAS GAVIOTAS</a:t>
            </a:r>
          </a:p>
          <a:p>
            <a:pPr marL="285750" indent="-285750">
              <a:buFont typeface="Wingdings" panose="05000000000000000000" pitchFamily="2" charset="2"/>
              <a:buChar char="Ø"/>
              <a:defRPr/>
            </a:pPr>
            <a:r>
              <a:rPr lang="es-MX" sz="1200" dirty="0" err="1"/>
              <a:t>BOTTOM</a:t>
            </a:r>
            <a:r>
              <a:rPr lang="es-MX" sz="1200" dirty="0"/>
              <a:t> HOUSE </a:t>
            </a:r>
            <a:r>
              <a:rPr lang="es-MX" sz="1200" dirty="0" err="1"/>
              <a:t>LYNVAL</a:t>
            </a:r>
            <a:endParaRPr lang="es-MX" sz="1200" dirty="0"/>
          </a:p>
          <a:p>
            <a:pPr marL="285750" indent="-285750">
              <a:buFont typeface="Wingdings" panose="05000000000000000000" pitchFamily="2" charset="2"/>
              <a:buChar char="Ø"/>
              <a:defRPr/>
            </a:pPr>
            <a:r>
              <a:rPr lang="es-MX" sz="1200" dirty="0"/>
              <a:t>CRA13(LOX BIGHT)</a:t>
            </a:r>
          </a:p>
          <a:p>
            <a:pPr marL="285750" indent="-285750">
              <a:buFont typeface="Wingdings" panose="05000000000000000000" pitchFamily="2" charset="2"/>
              <a:buChar char="Ø"/>
              <a:defRPr/>
            </a:pPr>
            <a:r>
              <a:rPr lang="es-MX" sz="1200" dirty="0"/>
              <a:t>BARRIO SERRANILLA</a:t>
            </a:r>
          </a:p>
          <a:p>
            <a:pPr marL="285750" indent="-285750">
              <a:buFont typeface="Wingdings" panose="05000000000000000000" pitchFamily="2" charset="2"/>
              <a:buChar char="Ø"/>
              <a:defRPr/>
            </a:pPr>
            <a:r>
              <a:rPr lang="es-MX" sz="1200" dirty="0"/>
              <a:t>BAY</a:t>
            </a:r>
            <a:endParaRPr lang="es-CO" sz="1200" dirty="0"/>
          </a:p>
        </p:txBody>
      </p:sp>
      <p:sp>
        <p:nvSpPr>
          <p:cNvPr id="2" name="Flecha: a la derecha con bandas 1">
            <a:extLst>
              <a:ext uri="{FF2B5EF4-FFF2-40B4-BE49-F238E27FC236}">
                <a16:creationId xmlns="" xmlns:a16="http://schemas.microsoft.com/office/drawing/2014/main" id="{4EC187FE-2BF4-42B2-AEFD-F3B96449B29E}"/>
              </a:ext>
            </a:extLst>
          </p:cNvPr>
          <p:cNvSpPr/>
          <p:nvPr/>
        </p:nvSpPr>
        <p:spPr>
          <a:xfrm>
            <a:off x="266700" y="1181100"/>
            <a:ext cx="3182938" cy="2062163"/>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900" b="1" dirty="0">
                <a:latin typeface="Gill Sans MT" panose="020B0502020104020203" pitchFamily="34" charset="0"/>
                <a:ea typeface="Gill Sans MT" charset="0"/>
                <a:cs typeface="Gill Sans MT" charset="0"/>
              </a:rPr>
              <a:t>SU</a:t>
            </a:r>
            <a:r>
              <a:rPr lang="es-CO" sz="900" b="1" dirty="0">
                <a:latin typeface="Gill Sans MT" panose="020B0502020104020203" pitchFamily="34" charset="0"/>
                <a:ea typeface="Gill Sans MT" charset="0"/>
                <a:cs typeface="Gill Sans MT" charset="0"/>
              </a:rPr>
              <a:t>MINISTRO MATERIALES DE CONSTRUCCIÓN  A LA GOBERNACIÓN DEPARTAMENTAL.</a:t>
            </a:r>
            <a:endParaRPr lang="es-ES_tradnl" sz="900" b="1" dirty="0">
              <a:latin typeface="Gill Sans MT" panose="020B0502020104020203" pitchFamily="34" charset="0"/>
              <a:ea typeface="Gill Sans MT" charset="0"/>
              <a:cs typeface="Gill Sans MT" charset="0"/>
            </a:endParaRPr>
          </a:p>
        </p:txBody>
      </p:sp>
      <p:sp>
        <p:nvSpPr>
          <p:cNvPr id="3" name="Rectángulo: esquina doblada 2">
            <a:extLst>
              <a:ext uri="{FF2B5EF4-FFF2-40B4-BE49-F238E27FC236}">
                <a16:creationId xmlns="" xmlns:a16="http://schemas.microsoft.com/office/drawing/2014/main" id="{B8CE8209-2AD1-4B9F-A344-98FE0EAC5D07}"/>
              </a:ext>
            </a:extLst>
          </p:cNvPr>
          <p:cNvSpPr/>
          <p:nvPr/>
        </p:nvSpPr>
        <p:spPr>
          <a:xfrm>
            <a:off x="228600" y="6092825"/>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$500,000,000,00</a:t>
            </a:r>
            <a:endParaRPr lang="es-CO" sz="1400" dirty="0">
              <a:solidFill>
                <a:schemeClr val="accent5">
                  <a:lumMod val="50000"/>
                </a:schemeClr>
              </a:solidFill>
              <a:latin typeface="Gill Sans MT" panose="020B0502020104020203" pitchFamily="34" charset="0"/>
            </a:endParaRPr>
          </a:p>
        </p:txBody>
      </p:sp>
      <p:sp>
        <p:nvSpPr>
          <p:cNvPr id="13" name="Rectángulo: esquina doblada 12">
            <a:extLst>
              <a:ext uri="{FF2B5EF4-FFF2-40B4-BE49-F238E27FC236}">
                <a16:creationId xmlns="" xmlns:a16="http://schemas.microsoft.com/office/drawing/2014/main" id="{4BAD3D57-B1A5-4836-ACC5-3E6BF9D9DE4F}"/>
              </a:ext>
            </a:extLst>
          </p:cNvPr>
          <p:cNvSpPr/>
          <p:nvPr/>
        </p:nvSpPr>
        <p:spPr>
          <a:xfrm>
            <a:off x="860425" y="3586163"/>
            <a:ext cx="2727325"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2D5CE571-B8C7-4FE4-8A5F-899D5878AA7D}"/>
              </a:ext>
            </a:extLst>
          </p:cNvPr>
          <p:cNvSpPr/>
          <p:nvPr/>
        </p:nvSpPr>
        <p:spPr>
          <a:xfrm>
            <a:off x="4225925" y="3533775"/>
            <a:ext cx="4594225" cy="47148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sz="1600" b="1" dirty="0">
                <a:solidFill>
                  <a:schemeClr val="accent5">
                    <a:lumMod val="50000"/>
                  </a:schemeClr>
                </a:solidFill>
                <a:latin typeface="Gill Sans MT" panose="020B0502020104020203" pitchFamily="34" charset="0"/>
                <a:ea typeface="Gill Sans MT" charset="0"/>
                <a:cs typeface="Gill Sans MT" charset="0"/>
              </a:rPr>
              <a:t>14,550 ml de vías no pavimentadas mantenidas en el 2017</a:t>
            </a:r>
          </a:p>
        </p:txBody>
      </p:sp>
      <p:pic>
        <p:nvPicPr>
          <p:cNvPr id="19" name="Imagen 18">
            <a:extLst>
              <a:ext uri="{FF2B5EF4-FFF2-40B4-BE49-F238E27FC236}">
                <a16:creationId xmlns="" xmlns:a16="http://schemas.microsoft.com/office/drawing/2014/main" id="{808342A0-C0B3-4D8D-AD32-221F4DE9D152}"/>
              </a:ext>
            </a:extLst>
          </p:cNvPr>
          <p:cNvPicPr>
            <a:picLocks noChangeAspect="1"/>
          </p:cNvPicPr>
          <p:nvPr/>
        </p:nvPicPr>
        <p:blipFill>
          <a:blip r:embed="rId3"/>
          <a:stretch>
            <a:fillRect/>
          </a:stretch>
        </p:blipFill>
        <p:spPr>
          <a:xfrm>
            <a:off x="3419872" y="1124744"/>
            <a:ext cx="2507193" cy="2496142"/>
          </a:xfrm>
          <a:prstGeom prst="rect">
            <a:avLst/>
          </a:prstGeom>
          <a:ln>
            <a:noFill/>
          </a:ln>
          <a:effectLst>
            <a:softEdge rad="112500"/>
          </a:effectLst>
        </p:spPr>
      </p:pic>
      <p:pic>
        <p:nvPicPr>
          <p:cNvPr id="20" name="Imagen 19">
            <a:extLst>
              <a:ext uri="{FF2B5EF4-FFF2-40B4-BE49-F238E27FC236}">
                <a16:creationId xmlns="" xmlns:a16="http://schemas.microsoft.com/office/drawing/2014/main" id="{7C751789-E00B-480A-B314-0DD2C252AFD6}"/>
              </a:ext>
            </a:extLst>
          </p:cNvPr>
          <p:cNvPicPr>
            <a:picLocks noChangeAspect="1"/>
          </p:cNvPicPr>
          <p:nvPr/>
        </p:nvPicPr>
        <p:blipFill>
          <a:blip r:embed="rId4"/>
          <a:stretch>
            <a:fillRect/>
          </a:stretch>
        </p:blipFill>
        <p:spPr>
          <a:xfrm>
            <a:off x="6404229" y="1142333"/>
            <a:ext cx="2617789" cy="2430755"/>
          </a:xfrm>
          <a:prstGeom prst="rect">
            <a:avLst/>
          </a:prstGeom>
          <a:ln>
            <a:noFill/>
          </a:ln>
          <a:effectLst>
            <a:softEdge rad="112500"/>
          </a:effectLst>
        </p:spPr>
      </p:pic>
      <p:pic>
        <p:nvPicPr>
          <p:cNvPr id="21" name="Imagen 20">
            <a:extLst>
              <a:ext uri="{FF2B5EF4-FFF2-40B4-BE49-F238E27FC236}">
                <a16:creationId xmlns="" xmlns:a16="http://schemas.microsoft.com/office/drawing/2014/main" id="{97547C15-9962-473F-AF67-33B0E14C99F3}"/>
              </a:ext>
            </a:extLst>
          </p:cNvPr>
          <p:cNvPicPr>
            <a:picLocks noChangeAspect="1"/>
          </p:cNvPicPr>
          <p:nvPr/>
        </p:nvPicPr>
        <p:blipFill>
          <a:blip r:embed="rId5"/>
          <a:stretch>
            <a:fillRect/>
          </a:stretch>
        </p:blipFill>
        <p:spPr>
          <a:xfrm>
            <a:off x="5120745" y="1144244"/>
            <a:ext cx="2368246" cy="2451521"/>
          </a:xfrm>
          <a:prstGeom prst="rect">
            <a:avLst/>
          </a:prstGeom>
          <a:ln>
            <a:noFill/>
          </a:ln>
          <a:effectLst>
            <a:softEdge rad="112500"/>
          </a:effectLst>
        </p:spPr>
      </p:pic>
      <p:sp>
        <p:nvSpPr>
          <p:cNvPr id="15" name="Rectángulo: esquinas diagonales redondeadas 14">
            <a:extLst>
              <a:ext uri="{FF2B5EF4-FFF2-40B4-BE49-F238E27FC236}">
                <a16:creationId xmlns="" xmlns:a16="http://schemas.microsoft.com/office/drawing/2014/main" id="{0D001264-9223-4B04-8F7A-35EE9A31694D}"/>
              </a:ext>
            </a:extLst>
          </p:cNvPr>
          <p:cNvSpPr/>
          <p:nvPr/>
        </p:nvSpPr>
        <p:spPr>
          <a:xfrm>
            <a:off x="6884988" y="4070350"/>
            <a:ext cx="1863725" cy="26352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285750" indent="-285750">
              <a:buFont typeface="Wingdings" panose="05000000000000000000" pitchFamily="2" charset="2"/>
              <a:buChar char="Ø"/>
              <a:defRPr/>
            </a:pPr>
            <a:r>
              <a:rPr lang="es-CO" sz="1200" dirty="0" err="1"/>
              <a:t>SWAMP</a:t>
            </a:r>
            <a:r>
              <a:rPr lang="es-CO" sz="1200" dirty="0"/>
              <a:t> </a:t>
            </a:r>
            <a:r>
              <a:rPr lang="es-CO" sz="1200" dirty="0" err="1"/>
              <a:t>GROUND</a:t>
            </a:r>
            <a:r>
              <a:rPr lang="es-CO" sz="1200" dirty="0"/>
              <a:t> ROAD</a:t>
            </a:r>
          </a:p>
          <a:p>
            <a:pPr marL="285750" indent="-285750">
              <a:buFont typeface="Wingdings" panose="05000000000000000000" pitchFamily="2" charset="2"/>
              <a:buChar char="Ø"/>
              <a:defRPr/>
            </a:pPr>
            <a:r>
              <a:rPr lang="es-CO" sz="1200" dirty="0" err="1"/>
              <a:t>SUKY</a:t>
            </a:r>
            <a:r>
              <a:rPr lang="es-CO" sz="1200" dirty="0"/>
              <a:t> BAY ROAD</a:t>
            </a:r>
          </a:p>
          <a:p>
            <a:pPr marL="285750" indent="-285750">
              <a:buFont typeface="Wingdings" panose="05000000000000000000" pitchFamily="2" charset="2"/>
              <a:buChar char="Ø"/>
              <a:defRPr/>
            </a:pPr>
            <a:r>
              <a:rPr lang="es-CO" sz="1200" dirty="0"/>
              <a:t>NEW </a:t>
            </a:r>
            <a:r>
              <a:rPr lang="es-CO" sz="1200" dirty="0" err="1"/>
              <a:t>GANNY</a:t>
            </a:r>
            <a:r>
              <a:rPr lang="es-CO" sz="1200" dirty="0"/>
              <a:t> ROAD</a:t>
            </a:r>
          </a:p>
          <a:p>
            <a:pPr marL="285750" indent="-285750">
              <a:buFont typeface="Wingdings" panose="05000000000000000000" pitchFamily="2" charset="2"/>
              <a:buChar char="Ø"/>
              <a:defRPr/>
            </a:pPr>
            <a:r>
              <a:rPr lang="es-CO" sz="1200" dirty="0"/>
              <a:t>BLACK </a:t>
            </a:r>
            <a:r>
              <a:rPr lang="es-CO" sz="1200" dirty="0" err="1"/>
              <a:t>DOG</a:t>
            </a:r>
            <a:endParaRPr lang="es-CO" sz="1200" dirty="0"/>
          </a:p>
          <a:p>
            <a:pPr marL="285750" indent="-285750">
              <a:buFont typeface="Wingdings" panose="05000000000000000000" pitchFamily="2" charset="2"/>
              <a:buChar char="Ø"/>
              <a:defRPr/>
            </a:pPr>
            <a:r>
              <a:rPr lang="es-CO" sz="1200" dirty="0"/>
              <a:t> BARRIO </a:t>
            </a:r>
            <a:r>
              <a:rPr lang="es-CO" sz="1200" dirty="0" err="1"/>
              <a:t>GROUND</a:t>
            </a:r>
            <a:r>
              <a:rPr lang="es-CO" sz="1200" dirty="0"/>
              <a:t> ROAD</a:t>
            </a:r>
          </a:p>
          <a:p>
            <a:pPr marL="285750" indent="-285750">
              <a:buFont typeface="Wingdings" panose="05000000000000000000" pitchFamily="2" charset="2"/>
              <a:buChar char="Ø"/>
              <a:defRPr/>
            </a:pPr>
            <a:r>
              <a:rPr lang="es-CO" sz="1200" dirty="0"/>
              <a:t>BARRIO </a:t>
            </a:r>
            <a:r>
              <a:rPr lang="es-CO" sz="1200" dirty="0" err="1"/>
              <a:t>BIGHT</a:t>
            </a:r>
            <a:r>
              <a:rPr lang="es-CO" sz="1200" dirty="0"/>
              <a:t> </a:t>
            </a:r>
            <a:r>
              <a:rPr lang="es-CO" sz="1200" dirty="0" err="1"/>
              <a:t>DASH</a:t>
            </a:r>
            <a:r>
              <a:rPr lang="es-CO" sz="1200" dirty="0"/>
              <a:t> BREAD </a:t>
            </a:r>
            <a:r>
              <a:rPr lang="es-CO" sz="1200" dirty="0" err="1"/>
              <a:t>FRUIT</a:t>
            </a:r>
            <a:endParaRPr lang="es-CO" sz="1200" dirty="0"/>
          </a:p>
          <a:p>
            <a:pPr marL="285750" indent="-285750">
              <a:buFont typeface="Wingdings" panose="05000000000000000000" pitchFamily="2" charset="2"/>
              <a:buChar char="Ø"/>
              <a:defRPr/>
            </a:pPr>
            <a:r>
              <a:rPr lang="es-CO" sz="1200" dirty="0"/>
              <a:t>BACK </a:t>
            </a:r>
            <a:r>
              <a:rPr lang="es-CO" sz="1200" dirty="0" err="1"/>
              <a:t>LALY</a:t>
            </a:r>
            <a:endParaRPr lang="es-CO" sz="1200" dirty="0"/>
          </a:p>
          <a:p>
            <a:pPr marL="285750" indent="-285750">
              <a:buFont typeface="Wingdings" panose="05000000000000000000" pitchFamily="2" charset="2"/>
              <a:buChar char="Ø"/>
              <a:defRPr/>
            </a:pPr>
            <a:r>
              <a:rPr lang="es-CO" sz="1200" dirty="0" err="1"/>
              <a:t>OCASSION</a:t>
            </a:r>
            <a:r>
              <a:rPr lang="es-CO" sz="1200" dirty="0"/>
              <a:t> </a:t>
            </a:r>
            <a:r>
              <a:rPr lang="es-CO" sz="1200" dirty="0" err="1"/>
              <a:t>CALL</a:t>
            </a:r>
            <a:endParaRPr lang="es-CO" sz="1200" dirty="0"/>
          </a:p>
          <a:p>
            <a:pPr marL="285750" indent="-285750">
              <a:buFont typeface="Wingdings" panose="05000000000000000000" pitchFamily="2" charset="2"/>
              <a:buChar char="Ø"/>
              <a:defRPr/>
            </a:pPr>
            <a:r>
              <a:rPr lang="es-CO" sz="1200" dirty="0" err="1"/>
              <a:t>GIM</a:t>
            </a:r>
            <a:r>
              <a:rPr lang="es-CO" sz="1200" dirty="0"/>
              <a:t> PAN</a:t>
            </a:r>
          </a:p>
          <a:p>
            <a:pPr marL="285750" indent="-285750">
              <a:buFont typeface="Wingdings" panose="05000000000000000000" pitchFamily="2" charset="2"/>
              <a:buChar char="Ø"/>
              <a:defRPr/>
            </a:pPr>
            <a:r>
              <a:rPr lang="es-CO" sz="1200" dirty="0" err="1"/>
              <a:t>GROUND</a:t>
            </a:r>
            <a:r>
              <a:rPr lang="es-CO" sz="1200" dirty="0"/>
              <a:t> </a:t>
            </a:r>
            <a:r>
              <a:rPr lang="es-CO" sz="1200" dirty="0" err="1"/>
              <a:t>ROUD</a:t>
            </a:r>
            <a:r>
              <a:rPr lang="es-CO" sz="1200" dirty="0"/>
              <a:t> 2</a:t>
            </a:r>
          </a:p>
          <a:p>
            <a:pPr>
              <a:defRPr/>
            </a:pPr>
            <a:endParaRPr lang="es-CO" sz="1200" dirty="0"/>
          </a:p>
        </p:txBody>
      </p:sp>
      <p:pic>
        <p:nvPicPr>
          <p:cNvPr id="34827"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03450" y="448786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8" name="Rectángulo 15"/>
          <p:cNvSpPr>
            <a:spLocks noChangeArrowheads="1"/>
          </p:cNvSpPr>
          <p:nvPr/>
        </p:nvSpPr>
        <p:spPr bwMode="auto">
          <a:xfrm>
            <a:off x="2616200" y="4487863"/>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34829"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28838" y="4838700"/>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30" name="Rectángulo 30"/>
          <p:cNvSpPr>
            <a:spLocks noChangeArrowheads="1"/>
          </p:cNvSpPr>
          <p:nvPr/>
        </p:nvSpPr>
        <p:spPr bwMode="auto">
          <a:xfrm>
            <a:off x="2560638" y="4946650"/>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26" name="Rectángulo: esquina doblada 25">
            <a:extLst>
              <a:ext uri="{FF2B5EF4-FFF2-40B4-BE49-F238E27FC236}">
                <a16:creationId xmlns="" xmlns:a16="http://schemas.microsoft.com/office/drawing/2014/main" id="{E8FDB0B3-75CE-4449-8A9C-94C6B90ACD29}"/>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28" name="Rectángulo: esquina doblada 27">
            <a:extLst>
              <a:ext uri="{FF2B5EF4-FFF2-40B4-BE49-F238E27FC236}">
                <a16:creationId xmlns="" xmlns:a16="http://schemas.microsoft.com/office/drawing/2014/main" id="{34CE721E-CE58-4E44-9335-24F4132E3D23}"/>
              </a:ext>
            </a:extLst>
          </p:cNvPr>
          <p:cNvSpPr/>
          <p:nvPr/>
        </p:nvSpPr>
        <p:spPr>
          <a:xfrm>
            <a:off x="2481263" y="5581650"/>
            <a:ext cx="1333500" cy="434975"/>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9" name="Rectángulo: una sola esquina redondeada 28">
            <a:extLst>
              <a:ext uri="{FF2B5EF4-FFF2-40B4-BE49-F238E27FC236}">
                <a16:creationId xmlns="" xmlns:a16="http://schemas.microsoft.com/office/drawing/2014/main" id="{5DCD3A5D-E17D-4F19-8D07-56DAF2F3AE40}"/>
              </a:ext>
            </a:extLst>
          </p:cNvPr>
          <p:cNvSpPr/>
          <p:nvPr/>
        </p:nvSpPr>
        <p:spPr>
          <a:xfrm>
            <a:off x="179388" y="5649913"/>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17,439 </a:t>
            </a:r>
            <a:r>
              <a:rPr lang="es-MX" sz="1200" dirty="0" err="1"/>
              <a:t>Hab</a:t>
            </a:r>
            <a:endParaRPr lang="es-CO" sz="1200" dirty="0"/>
          </a:p>
        </p:txBody>
      </p:sp>
      <p:pic>
        <p:nvPicPr>
          <p:cNvPr id="34834" name="Imagen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2275" y="5589588"/>
            <a:ext cx="415925"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1" name="Conector: angular 30">
            <a:extLst>
              <a:ext uri="{FF2B5EF4-FFF2-40B4-BE49-F238E27FC236}">
                <a16:creationId xmlns="" xmlns:a16="http://schemas.microsoft.com/office/drawing/2014/main" id="{5A17A52B-6624-4904-B7DE-0D01CC534835}"/>
              </a:ext>
            </a:extLst>
          </p:cNvPr>
          <p:cNvCxnSpPr>
            <a:cxnSpLocks/>
            <a:stCxn id="28" idx="3"/>
            <a:endCxn id="10" idx="2"/>
          </p:cNvCxnSpPr>
          <p:nvPr/>
        </p:nvCxnSpPr>
        <p:spPr>
          <a:xfrm flipV="1">
            <a:off x="3814763" y="5370513"/>
            <a:ext cx="1235075" cy="428625"/>
          </a:xfrm>
          <a:prstGeom prst="bentConnector3">
            <a:avLst>
              <a:gd name="adj1" fmla="val 59762"/>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2" name="Conector recto de flecha 31">
            <a:extLst>
              <a:ext uri="{FF2B5EF4-FFF2-40B4-BE49-F238E27FC236}">
                <a16:creationId xmlns="" xmlns:a16="http://schemas.microsoft.com/office/drawing/2014/main" id="{4F9EE211-108D-45C3-A34E-7D1EBC43ED66}"/>
              </a:ext>
            </a:extLst>
          </p:cNvPr>
          <p:cNvCxnSpPr>
            <a:cxnSpLocks/>
            <a:stCxn id="28" idx="1"/>
            <a:endCxn id="34834" idx="3"/>
          </p:cNvCxnSpPr>
          <p:nvPr/>
        </p:nvCxnSpPr>
        <p:spPr>
          <a:xfrm flipH="1" flipV="1">
            <a:off x="2108200" y="5797550"/>
            <a:ext cx="373063"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3" name="Conector recto de flecha 32">
            <a:extLst>
              <a:ext uri="{FF2B5EF4-FFF2-40B4-BE49-F238E27FC236}">
                <a16:creationId xmlns="" xmlns:a16="http://schemas.microsoft.com/office/drawing/2014/main" id="{B5719EB8-61F5-43C0-A77C-24A915E757A4}"/>
              </a:ext>
            </a:extLst>
          </p:cNvPr>
          <p:cNvCxnSpPr>
            <a:cxnSpLocks/>
            <a:stCxn id="34834" idx="1"/>
            <a:endCxn id="29" idx="3"/>
          </p:cNvCxnSpPr>
          <p:nvPr/>
        </p:nvCxnSpPr>
        <p:spPr>
          <a:xfrm flipH="1" flipV="1">
            <a:off x="1116013" y="5794375"/>
            <a:ext cx="576262" cy="317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4" name="Rectángulo: una sola esquina redondeada 33">
            <a:extLst>
              <a:ext uri="{FF2B5EF4-FFF2-40B4-BE49-F238E27FC236}">
                <a16:creationId xmlns="" xmlns:a16="http://schemas.microsoft.com/office/drawing/2014/main" id="{8DCB4488-9000-4DDD-B7F7-4D98F706BFE2}"/>
              </a:ext>
            </a:extLst>
          </p:cNvPr>
          <p:cNvSpPr/>
          <p:nvPr/>
        </p:nvSpPr>
        <p:spPr>
          <a:xfrm>
            <a:off x="3481388" y="4475163"/>
            <a:ext cx="935037"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37" name="Rectángulo: una sola esquina redondeada 36">
            <a:extLst>
              <a:ext uri="{FF2B5EF4-FFF2-40B4-BE49-F238E27FC236}">
                <a16:creationId xmlns="" xmlns:a16="http://schemas.microsoft.com/office/drawing/2014/main" id="{90CF97D2-936E-4FE7-B580-EE8C589274EE}"/>
              </a:ext>
            </a:extLst>
          </p:cNvPr>
          <p:cNvSpPr/>
          <p:nvPr/>
        </p:nvSpPr>
        <p:spPr>
          <a:xfrm>
            <a:off x="3481388" y="4924425"/>
            <a:ext cx="935037"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998990134"/>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ítulo 1"/>
          <p:cNvSpPr txBox="1">
            <a:spLocks/>
          </p:cNvSpPr>
          <p:nvPr/>
        </p:nvSpPr>
        <p:spPr bwMode="auto">
          <a:xfrm>
            <a:off x="719138" y="2420938"/>
            <a:ext cx="7848600" cy="2232025"/>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6000" b="1">
              <a:latin typeface="Gill Sans MT" charset="0"/>
            </a:endParaRPr>
          </a:p>
          <a:p>
            <a:pPr algn="ctr" eaLnBrk="1" hangingPunct="1">
              <a:lnSpc>
                <a:spcPct val="90000"/>
              </a:lnSpc>
            </a:pPr>
            <a:endParaRPr lang="es-ES_tradnl" altLang="es-CO" sz="6000" b="1">
              <a:latin typeface="Gill Sans MT" charset="0"/>
            </a:endParaRPr>
          </a:p>
          <a:p>
            <a:pPr algn="ctr" eaLnBrk="1" hangingPunct="1">
              <a:lnSpc>
                <a:spcPct val="90000"/>
              </a:lnSpc>
            </a:pPr>
            <a:endParaRPr lang="es-ES_tradnl" altLang="es-CO" sz="6000" b="1">
              <a:latin typeface="Gill Sans MT" charset="0"/>
            </a:endParaRPr>
          </a:p>
          <a:p>
            <a:pPr algn="ctr" eaLnBrk="1" hangingPunct="1">
              <a:lnSpc>
                <a:spcPct val="90000"/>
              </a:lnSpc>
            </a:pPr>
            <a:r>
              <a:rPr lang="es-ES_tradnl" altLang="es-CO" sz="6000" b="1">
                <a:latin typeface="Gill Sans MT" charset="0"/>
              </a:rPr>
              <a:t>                                       </a:t>
            </a:r>
            <a:r>
              <a:rPr lang="es-ES_tradnl" altLang="es-CO" sz="4800" b="1">
                <a:latin typeface="Gill Sans MT" charset="0"/>
              </a:rPr>
              <a:t>SUBPROGRAMA 4.3.1.2. PAVIMENTACION DE VIAS</a:t>
            </a:r>
          </a:p>
        </p:txBody>
      </p:sp>
      <p:sp>
        <p:nvSpPr>
          <p:cNvPr id="3" name="Rectángulo: esquinas redondeadas 2">
            <a:extLst>
              <a:ext uri="{FF2B5EF4-FFF2-40B4-BE49-F238E27FC236}">
                <a16:creationId xmlns="" xmlns:a16="http://schemas.microsoft.com/office/drawing/2014/main" id="{3DBF6F03-E738-4E96-80FC-529EE3558955}"/>
              </a:ext>
            </a:extLst>
          </p:cNvPr>
          <p:cNvSpPr/>
          <p:nvPr/>
        </p:nvSpPr>
        <p:spPr>
          <a:xfrm>
            <a:off x="1763713" y="5013325"/>
            <a:ext cx="5761037" cy="50482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(0,71 Km)  Vía Pavimentada </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(71%) de avance en el 2017.</a:t>
            </a:r>
          </a:p>
        </p:txBody>
      </p:sp>
    </p:spTree>
    <p:extLst>
      <p:ext uri="{BB962C8B-B14F-4D97-AF65-F5344CB8AC3E}">
        <p14:creationId xmlns:p14="http://schemas.microsoft.com/office/powerpoint/2010/main" val="160282058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n 11">
            <a:extLst>
              <a:ext uri="{FF2B5EF4-FFF2-40B4-BE49-F238E27FC236}">
                <a16:creationId xmlns="" xmlns:a16="http://schemas.microsoft.com/office/drawing/2014/main" id="{74C3B787-3B26-4719-B4F9-8A29032A9F23}"/>
              </a:ext>
            </a:extLst>
          </p:cNvPr>
          <p:cNvPicPr>
            <a:picLocks noChangeAspect="1"/>
          </p:cNvPicPr>
          <p:nvPr/>
        </p:nvPicPr>
        <p:blipFill>
          <a:blip r:embed="rId3"/>
          <a:stretch>
            <a:fillRect/>
          </a:stretch>
        </p:blipFill>
        <p:spPr>
          <a:xfrm>
            <a:off x="5939271" y="1268758"/>
            <a:ext cx="3152323" cy="2415755"/>
          </a:xfrm>
          <a:prstGeom prst="rect">
            <a:avLst/>
          </a:prstGeom>
          <a:ln>
            <a:noFill/>
          </a:ln>
          <a:effectLst>
            <a:softEdge rad="112500"/>
          </a:effectLst>
        </p:spPr>
      </p:pic>
      <p:pic>
        <p:nvPicPr>
          <p:cNvPr id="11" name="Imagen 10">
            <a:extLst>
              <a:ext uri="{FF2B5EF4-FFF2-40B4-BE49-F238E27FC236}">
                <a16:creationId xmlns="" xmlns:a16="http://schemas.microsoft.com/office/drawing/2014/main" id="{C9EAF54D-9EAC-48C1-8BF2-3934FF31A22A}"/>
              </a:ext>
            </a:extLst>
          </p:cNvPr>
          <p:cNvPicPr>
            <a:picLocks noChangeAspect="1"/>
          </p:cNvPicPr>
          <p:nvPr/>
        </p:nvPicPr>
        <p:blipFill>
          <a:blip r:embed="rId4"/>
          <a:stretch>
            <a:fillRect/>
          </a:stretch>
        </p:blipFill>
        <p:spPr>
          <a:xfrm>
            <a:off x="3779912" y="1268758"/>
            <a:ext cx="2940699" cy="2415755"/>
          </a:xfrm>
          <a:prstGeom prst="rect">
            <a:avLst/>
          </a:prstGeom>
          <a:ln>
            <a:noFill/>
          </a:ln>
          <a:effectLst>
            <a:softEdge rad="112500"/>
          </a:effectLst>
        </p:spPr>
      </p:pic>
      <p:sp>
        <p:nvSpPr>
          <p:cNvPr id="2" name="Flecha: a la derecha con bandas 1">
            <a:extLst>
              <a:ext uri="{FF2B5EF4-FFF2-40B4-BE49-F238E27FC236}">
                <a16:creationId xmlns="" xmlns:a16="http://schemas.microsoft.com/office/drawing/2014/main" id="{CDCF8950-1B93-4A71-B177-D052197D9ABE}"/>
              </a:ext>
            </a:extLst>
          </p:cNvPr>
          <p:cNvSpPr/>
          <p:nvPr/>
        </p:nvSpPr>
        <p:spPr>
          <a:xfrm>
            <a:off x="242888" y="1268413"/>
            <a:ext cx="3560762" cy="2016125"/>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REHABILITACIÓN Y MEJORAMIENTO DE LA CALLE 16, VÍA DE ACCESO HACIA LA ZONA INDUSTRIAL EN SAN ANDRÉS ISLA.</a:t>
            </a:r>
          </a:p>
        </p:txBody>
      </p:sp>
      <p:sp>
        <p:nvSpPr>
          <p:cNvPr id="13" name="Rectángulo: esquina doblada 12">
            <a:extLst>
              <a:ext uri="{FF2B5EF4-FFF2-40B4-BE49-F238E27FC236}">
                <a16:creationId xmlns="" xmlns:a16="http://schemas.microsoft.com/office/drawing/2014/main" id="{A3B909AF-E743-4ECF-A362-ADD7FC255443}"/>
              </a:ext>
            </a:extLst>
          </p:cNvPr>
          <p:cNvSpPr/>
          <p:nvPr/>
        </p:nvSpPr>
        <p:spPr>
          <a:xfrm>
            <a:off x="1042988" y="3644900"/>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10" name="Rectángulo: esquinas diagonales redondeadas 9">
            <a:extLst>
              <a:ext uri="{FF2B5EF4-FFF2-40B4-BE49-F238E27FC236}">
                <a16:creationId xmlns="" xmlns:a16="http://schemas.microsoft.com/office/drawing/2014/main" id="{04EFC445-180A-433A-9D3F-15760DF5679A}"/>
              </a:ext>
            </a:extLst>
          </p:cNvPr>
          <p:cNvSpPr/>
          <p:nvPr/>
        </p:nvSpPr>
        <p:spPr>
          <a:xfrm>
            <a:off x="5448300" y="4148138"/>
            <a:ext cx="2138363" cy="25209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Arial Narrow" panose="020B0606020202030204" pitchFamily="34" charset="0"/>
              </a:rPr>
              <a:t>USUARIOS, EMPLEADOS Y PROPIETARIOS</a:t>
            </a:r>
            <a:r>
              <a:rPr lang="es-MX" sz="1200" dirty="0">
                <a:latin typeface="Arial Narrow" panose="020B0606020202030204" pitchFamily="34" charset="0"/>
              </a:rPr>
              <a:t>:</a:t>
            </a:r>
          </a:p>
          <a:p>
            <a:pPr marL="285750" indent="-285750">
              <a:lnSpc>
                <a:spcPts val="1600"/>
              </a:lnSpc>
              <a:buFont typeface="Wingdings" panose="05000000000000000000" pitchFamily="2" charset="2"/>
              <a:buChar char="Ø"/>
              <a:defRPr/>
            </a:pPr>
            <a:r>
              <a:rPr lang="es-MX" sz="1200" dirty="0"/>
              <a:t>Terminal pesquero</a:t>
            </a:r>
          </a:p>
          <a:p>
            <a:pPr marL="285750" indent="-285750">
              <a:lnSpc>
                <a:spcPts val="1600"/>
              </a:lnSpc>
              <a:buFont typeface="Wingdings" panose="05000000000000000000" pitchFamily="2" charset="2"/>
              <a:buChar char="Ø"/>
              <a:defRPr/>
            </a:pPr>
            <a:r>
              <a:rPr lang="es-MX" sz="1200" dirty="0"/>
              <a:t>Cruz roja</a:t>
            </a:r>
          </a:p>
          <a:p>
            <a:pPr marL="285750" indent="-285750">
              <a:lnSpc>
                <a:spcPts val="1600"/>
              </a:lnSpc>
              <a:buFont typeface="Wingdings" panose="05000000000000000000" pitchFamily="2" charset="2"/>
              <a:buChar char="Ø"/>
              <a:defRPr/>
            </a:pPr>
            <a:r>
              <a:rPr lang="es-MX" sz="1200" dirty="0"/>
              <a:t>Dian</a:t>
            </a:r>
          </a:p>
          <a:p>
            <a:pPr marL="285750" indent="-285750">
              <a:lnSpc>
                <a:spcPts val="1600"/>
              </a:lnSpc>
              <a:buFont typeface="Wingdings" panose="05000000000000000000" pitchFamily="2" charset="2"/>
              <a:buChar char="Ø"/>
              <a:defRPr/>
            </a:pPr>
            <a:r>
              <a:rPr lang="es-MX" sz="1200" dirty="0"/>
              <a:t>Texaco</a:t>
            </a:r>
          </a:p>
          <a:p>
            <a:pPr marL="285750" indent="-285750">
              <a:lnSpc>
                <a:spcPts val="1600"/>
              </a:lnSpc>
              <a:buFont typeface="Wingdings" panose="05000000000000000000" pitchFamily="2" charset="2"/>
              <a:buChar char="Ø"/>
              <a:defRPr/>
            </a:pPr>
            <a:r>
              <a:rPr lang="es-MX" sz="1200" dirty="0"/>
              <a:t>Guardacostas</a:t>
            </a:r>
          </a:p>
          <a:p>
            <a:pPr marL="285750" indent="-285750">
              <a:lnSpc>
                <a:spcPts val="1600"/>
              </a:lnSpc>
              <a:buFont typeface="Wingdings" panose="05000000000000000000" pitchFamily="2" charset="2"/>
              <a:buChar char="Ø"/>
              <a:defRPr/>
            </a:pPr>
            <a:r>
              <a:rPr lang="es-MX" sz="1200" dirty="0"/>
              <a:t>Concreteras y pesqueras</a:t>
            </a:r>
          </a:p>
          <a:p>
            <a:pPr marL="285750" indent="-285750">
              <a:lnSpc>
                <a:spcPts val="1600"/>
              </a:lnSpc>
              <a:buFont typeface="Wingdings" panose="05000000000000000000" pitchFamily="2" charset="2"/>
              <a:buChar char="Ø"/>
              <a:defRPr/>
            </a:pPr>
            <a:r>
              <a:rPr lang="es-MX" sz="1200" dirty="0"/>
              <a:t>Provigas</a:t>
            </a:r>
          </a:p>
          <a:p>
            <a:pPr marL="285750" indent="-285750">
              <a:lnSpc>
                <a:spcPts val="1600"/>
              </a:lnSpc>
              <a:buFont typeface="Wingdings" panose="05000000000000000000" pitchFamily="2" charset="2"/>
              <a:buChar char="Ø"/>
              <a:defRPr/>
            </a:pPr>
            <a:r>
              <a:rPr lang="es-MX" sz="1200" dirty="0"/>
              <a:t>Capitanía de puerto</a:t>
            </a:r>
          </a:p>
          <a:p>
            <a:pPr marL="285750" indent="-285750">
              <a:lnSpc>
                <a:spcPts val="1600"/>
              </a:lnSpc>
              <a:buFont typeface="Wingdings" panose="05000000000000000000" pitchFamily="2" charset="2"/>
              <a:buChar char="Ø"/>
              <a:defRPr/>
            </a:pPr>
            <a:r>
              <a:rPr lang="es-MX" sz="1200" dirty="0"/>
              <a:t>Sociedad Portuaria</a:t>
            </a:r>
          </a:p>
          <a:p>
            <a:pPr marL="285750" indent="-285750">
              <a:lnSpc>
                <a:spcPts val="1600"/>
              </a:lnSpc>
              <a:buFont typeface="Wingdings" panose="05000000000000000000" pitchFamily="2" charset="2"/>
              <a:buChar char="Ø"/>
              <a:defRPr/>
            </a:pPr>
            <a:r>
              <a:rPr lang="es-MX" sz="1200" dirty="0"/>
              <a:t>Etc.</a:t>
            </a:r>
            <a:endParaRPr lang="es-CO" sz="1200" dirty="0"/>
          </a:p>
        </p:txBody>
      </p:sp>
      <p:sp>
        <p:nvSpPr>
          <p:cNvPr id="18" name="Rectángulo: esquina doblada 17">
            <a:extLst>
              <a:ext uri="{FF2B5EF4-FFF2-40B4-BE49-F238E27FC236}">
                <a16:creationId xmlns="" xmlns:a16="http://schemas.microsoft.com/office/drawing/2014/main" id="{F70F8223-A6FA-43FD-8528-F1F3F3BCF102}"/>
              </a:ext>
            </a:extLst>
          </p:cNvPr>
          <p:cNvSpPr/>
          <p:nvPr/>
        </p:nvSpPr>
        <p:spPr>
          <a:xfrm>
            <a:off x="1565275" y="5581650"/>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7" name="Rectángulo: esquinas redondeadas 26">
            <a:extLst>
              <a:ext uri="{FF2B5EF4-FFF2-40B4-BE49-F238E27FC236}">
                <a16:creationId xmlns="" xmlns:a16="http://schemas.microsoft.com/office/drawing/2014/main" id="{737D4896-E0A4-49F5-99B9-D4C82137E064}"/>
              </a:ext>
            </a:extLst>
          </p:cNvPr>
          <p:cNvSpPr/>
          <p:nvPr/>
        </p:nvSpPr>
        <p:spPr>
          <a:xfrm>
            <a:off x="4124325" y="3644900"/>
            <a:ext cx="4464050" cy="40163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(0,59 Km)  Vía Pavimentada en el 2017</a:t>
            </a:r>
          </a:p>
        </p:txBody>
      </p:sp>
      <p:sp>
        <p:nvSpPr>
          <p:cNvPr id="17" name="Rectángulo: esquina doblada 16">
            <a:extLst>
              <a:ext uri="{FF2B5EF4-FFF2-40B4-BE49-F238E27FC236}">
                <a16:creationId xmlns="" xmlns:a16="http://schemas.microsoft.com/office/drawing/2014/main" id="{A5CA71DC-030D-4238-AB9E-9B8906DCD77A}"/>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20" name="Rectángulo: esquina doblada 19">
            <a:extLst>
              <a:ext uri="{FF2B5EF4-FFF2-40B4-BE49-F238E27FC236}">
                <a16:creationId xmlns="" xmlns:a16="http://schemas.microsoft.com/office/drawing/2014/main" id="{B9BB505D-8BFF-4CCA-AFC2-883502D81B2F}"/>
              </a:ext>
            </a:extLst>
          </p:cNvPr>
          <p:cNvSpPr/>
          <p:nvPr/>
        </p:nvSpPr>
        <p:spPr>
          <a:xfrm>
            <a:off x="228600" y="6132513"/>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$1,979,991,208,3</a:t>
            </a:r>
            <a:endParaRPr lang="es-CO" sz="1400" dirty="0">
              <a:solidFill>
                <a:schemeClr val="accent5">
                  <a:lumMod val="50000"/>
                </a:schemeClr>
              </a:solidFill>
              <a:latin typeface="Gill Sans MT" panose="020B0502020104020203" pitchFamily="34" charset="0"/>
            </a:endParaRPr>
          </a:p>
        </p:txBody>
      </p:sp>
      <p:cxnSp>
        <p:nvCxnSpPr>
          <p:cNvPr id="5" name="Conector: angular 4">
            <a:extLst>
              <a:ext uri="{FF2B5EF4-FFF2-40B4-BE49-F238E27FC236}">
                <a16:creationId xmlns="" xmlns:a16="http://schemas.microsoft.com/office/drawing/2014/main" id="{BDB7671F-ADE5-4793-B51D-747BA92D70A8}"/>
              </a:ext>
            </a:extLst>
          </p:cNvPr>
          <p:cNvCxnSpPr>
            <a:cxnSpLocks/>
            <a:stCxn id="18" idx="3"/>
            <a:endCxn id="10" idx="2"/>
          </p:cNvCxnSpPr>
          <p:nvPr/>
        </p:nvCxnSpPr>
        <p:spPr>
          <a:xfrm flipV="1">
            <a:off x="3130550" y="5408613"/>
            <a:ext cx="2317750" cy="38100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38924"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59025" y="4489450"/>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5" name="Rectángulo 15"/>
          <p:cNvSpPr>
            <a:spLocks noChangeArrowheads="1"/>
          </p:cNvSpPr>
          <p:nvPr/>
        </p:nvSpPr>
        <p:spPr bwMode="auto">
          <a:xfrm>
            <a:off x="2771775" y="4489450"/>
            <a:ext cx="7826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38926"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2825" y="4838700"/>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7" name="Rectángulo 30"/>
          <p:cNvSpPr>
            <a:spLocks noChangeArrowheads="1"/>
          </p:cNvSpPr>
          <p:nvPr/>
        </p:nvSpPr>
        <p:spPr bwMode="auto">
          <a:xfrm>
            <a:off x="2716213" y="4946650"/>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4" name="Rectángulo: una sola esquina redondeada 43">
            <a:extLst>
              <a:ext uri="{FF2B5EF4-FFF2-40B4-BE49-F238E27FC236}">
                <a16:creationId xmlns="" xmlns:a16="http://schemas.microsoft.com/office/drawing/2014/main" id="{C9227ADA-99C3-41EE-BA6F-835949470077}"/>
              </a:ext>
            </a:extLst>
          </p:cNvPr>
          <p:cNvSpPr/>
          <p:nvPr/>
        </p:nvSpPr>
        <p:spPr>
          <a:xfrm>
            <a:off x="3635375" y="4476750"/>
            <a:ext cx="936625"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6" name="Rectángulo: una sola esquina redondeada 45">
            <a:extLst>
              <a:ext uri="{FF2B5EF4-FFF2-40B4-BE49-F238E27FC236}">
                <a16:creationId xmlns="" xmlns:a16="http://schemas.microsoft.com/office/drawing/2014/main" id="{BDCCDDAC-5BDB-481A-9158-B0EC2786C847}"/>
              </a:ext>
            </a:extLst>
          </p:cNvPr>
          <p:cNvSpPr/>
          <p:nvPr/>
        </p:nvSpPr>
        <p:spPr>
          <a:xfrm>
            <a:off x="3635375" y="4926013"/>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44477023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9DC8CABB-5DB0-4A15-A288-6487B6360EB5}"/>
              </a:ext>
            </a:extLst>
          </p:cNvPr>
          <p:cNvSpPr/>
          <p:nvPr/>
        </p:nvSpPr>
        <p:spPr>
          <a:xfrm>
            <a:off x="179388" y="981075"/>
            <a:ext cx="3765550" cy="2351088"/>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defRPr/>
            </a:pPr>
            <a:r>
              <a:rPr lang="es-MX" sz="1000" b="1" dirty="0">
                <a:latin typeface="Gill Sans MT" panose="020B0502020104020203" pitchFamily="34" charset="0"/>
              </a:rPr>
              <a:t>REHABILITACIÓN Y MEJORAMIENTO DE TRAMO DE VÍA EN CARREA 6 Y CALLE 6 DESDE (CINCO (5) ESQUINAS HASTA LA AVENIDA 20 DE JULIO) INCLUYENDO DRENAJES PLUVIALES EN SAN ANDRÉS ISLAS (INCLUYE REVISIÓN DE DISEÑOS)</a:t>
            </a:r>
            <a:endParaRPr lang="es-CO" sz="1000" b="1" dirty="0">
              <a:latin typeface="Gill Sans MT" panose="020B0502020104020203" pitchFamily="34" charset="0"/>
            </a:endParaRPr>
          </a:p>
        </p:txBody>
      </p:sp>
      <p:sp>
        <p:nvSpPr>
          <p:cNvPr id="13" name="Rectángulo: esquina doblada 12">
            <a:extLst>
              <a:ext uri="{FF2B5EF4-FFF2-40B4-BE49-F238E27FC236}">
                <a16:creationId xmlns="" xmlns:a16="http://schemas.microsoft.com/office/drawing/2014/main" id="{2E99797C-53FA-430D-84AC-53624A9DC5B9}"/>
              </a:ext>
            </a:extLst>
          </p:cNvPr>
          <p:cNvSpPr/>
          <p:nvPr/>
        </p:nvSpPr>
        <p:spPr>
          <a:xfrm>
            <a:off x="695325" y="3644900"/>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2" name="Rectángulo: esquinas redondeadas 21">
            <a:extLst>
              <a:ext uri="{FF2B5EF4-FFF2-40B4-BE49-F238E27FC236}">
                <a16:creationId xmlns="" xmlns:a16="http://schemas.microsoft.com/office/drawing/2014/main" id="{01965176-2D61-49E0-94BE-2D4BD3C2405D}"/>
              </a:ext>
            </a:extLst>
          </p:cNvPr>
          <p:cNvSpPr/>
          <p:nvPr/>
        </p:nvSpPr>
        <p:spPr>
          <a:xfrm>
            <a:off x="4216400" y="3663950"/>
            <a:ext cx="4464050" cy="40163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(0,12 Km)  Vía Pavimentada en el 2017</a:t>
            </a:r>
          </a:p>
        </p:txBody>
      </p:sp>
      <p:pic>
        <p:nvPicPr>
          <p:cNvPr id="24" name="5 Imagen" descr="F:\obras varias 2016\pavimento anden antes cra 6.jpg">
            <a:extLst>
              <a:ext uri="{FF2B5EF4-FFF2-40B4-BE49-F238E27FC236}">
                <a16:creationId xmlns="" xmlns:a16="http://schemas.microsoft.com/office/drawing/2014/main" id="{C5F01A55-772F-44BF-BEA7-5D247D7C4714}"/>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63347" y="1259382"/>
            <a:ext cx="2416367" cy="2422321"/>
          </a:xfrm>
          <a:prstGeom prst="rect">
            <a:avLst/>
          </a:prstGeom>
          <a:ln>
            <a:noFill/>
          </a:ln>
          <a:effectLst>
            <a:softEdge rad="112500"/>
          </a:effectLst>
        </p:spPr>
      </p:pic>
      <p:pic>
        <p:nvPicPr>
          <p:cNvPr id="25" name="Imagen 24">
            <a:extLst>
              <a:ext uri="{FF2B5EF4-FFF2-40B4-BE49-F238E27FC236}">
                <a16:creationId xmlns="" xmlns:a16="http://schemas.microsoft.com/office/drawing/2014/main" id="{B69CE1A4-1951-43D3-9824-A68E4E4967C4}"/>
              </a:ext>
            </a:extLst>
          </p:cNvPr>
          <p:cNvPicPr>
            <a:picLocks noChangeAspect="1"/>
          </p:cNvPicPr>
          <p:nvPr/>
        </p:nvPicPr>
        <p:blipFill>
          <a:blip r:embed="rId4"/>
          <a:stretch>
            <a:fillRect/>
          </a:stretch>
        </p:blipFill>
        <p:spPr>
          <a:xfrm>
            <a:off x="6235700" y="1259383"/>
            <a:ext cx="2800796" cy="2406155"/>
          </a:xfrm>
          <a:prstGeom prst="rect">
            <a:avLst/>
          </a:prstGeom>
          <a:ln>
            <a:noFill/>
          </a:ln>
          <a:effectLst>
            <a:softEdge rad="112500"/>
          </a:effectLst>
        </p:spPr>
      </p:pic>
      <p:sp>
        <p:nvSpPr>
          <p:cNvPr id="20" name="Rectángulo: esquina doblada 19">
            <a:extLst>
              <a:ext uri="{FF2B5EF4-FFF2-40B4-BE49-F238E27FC236}">
                <a16:creationId xmlns="" xmlns:a16="http://schemas.microsoft.com/office/drawing/2014/main" id="{8700F68D-2DCB-41D9-A71C-0B20F53CACA1}"/>
              </a:ext>
            </a:extLst>
          </p:cNvPr>
          <p:cNvSpPr/>
          <p:nvPr/>
        </p:nvSpPr>
        <p:spPr>
          <a:xfrm>
            <a:off x="228600" y="6092825"/>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$1,560,338,680,00</a:t>
            </a:r>
            <a:endParaRPr lang="es-CO" sz="1400" dirty="0">
              <a:solidFill>
                <a:schemeClr val="accent5">
                  <a:lumMod val="50000"/>
                </a:schemeClr>
              </a:solidFill>
              <a:latin typeface="Gill Sans MT" panose="020B0502020104020203" pitchFamily="34" charset="0"/>
            </a:endParaRPr>
          </a:p>
        </p:txBody>
      </p:sp>
      <p:sp>
        <p:nvSpPr>
          <p:cNvPr id="21" name="Rectángulo: esquinas diagonales redondeadas 20">
            <a:extLst>
              <a:ext uri="{FF2B5EF4-FFF2-40B4-BE49-F238E27FC236}">
                <a16:creationId xmlns="" xmlns:a16="http://schemas.microsoft.com/office/drawing/2014/main" id="{98E4E7EA-3B3D-4688-9273-73A93BB61D6F}"/>
              </a:ext>
            </a:extLst>
          </p:cNvPr>
          <p:cNvSpPr/>
          <p:nvPr/>
        </p:nvSpPr>
        <p:spPr>
          <a:xfrm>
            <a:off x="5459413" y="4076700"/>
            <a:ext cx="2065337" cy="26860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defRPr/>
            </a:pPr>
            <a:r>
              <a:rPr lang="es-MX" sz="1200" b="1" dirty="0">
                <a:latin typeface="Arial Narrow" panose="020B0606020202030204" pitchFamily="34" charset="0"/>
              </a:rPr>
              <a:t>USUARIOS, EMPLEADOS Y PROPIETARIOS :</a:t>
            </a:r>
          </a:p>
          <a:p>
            <a:pPr marL="285750" indent="-285750">
              <a:buFont typeface="Wingdings" panose="05000000000000000000" pitchFamily="2" charset="2"/>
              <a:buChar char="Ø"/>
              <a:defRPr/>
            </a:pPr>
            <a:r>
              <a:rPr lang="es-MX" sz="1200" dirty="0"/>
              <a:t>Barrio Rock </a:t>
            </a:r>
            <a:r>
              <a:rPr lang="es-MX" sz="1200" dirty="0" err="1"/>
              <a:t>Hole</a:t>
            </a:r>
            <a:endParaRPr lang="es-MX" sz="1200" dirty="0"/>
          </a:p>
          <a:p>
            <a:pPr marL="285750" indent="-285750">
              <a:buFont typeface="Wingdings" panose="05000000000000000000" pitchFamily="2" charset="2"/>
              <a:buChar char="Ø"/>
              <a:defRPr/>
            </a:pPr>
            <a:r>
              <a:rPr lang="es-MX" sz="1200" dirty="0"/>
              <a:t>Supermercado super popular</a:t>
            </a:r>
          </a:p>
          <a:p>
            <a:pPr marL="285750" indent="-285750">
              <a:buFont typeface="Wingdings" panose="05000000000000000000" pitchFamily="2" charset="2"/>
              <a:buChar char="Ø"/>
              <a:defRPr/>
            </a:pPr>
            <a:r>
              <a:rPr lang="es-MX" sz="1200" dirty="0" err="1"/>
              <a:t>Auteco</a:t>
            </a:r>
            <a:endParaRPr lang="es-MX" sz="1200" dirty="0"/>
          </a:p>
          <a:p>
            <a:pPr marL="285750" indent="-285750">
              <a:buFont typeface="Wingdings" panose="05000000000000000000" pitchFamily="2" charset="2"/>
              <a:buChar char="Ø"/>
              <a:defRPr/>
            </a:pPr>
            <a:r>
              <a:rPr lang="es-MX" sz="1200" dirty="0"/>
              <a:t>Restaurante capitán Mandy.</a:t>
            </a:r>
          </a:p>
          <a:p>
            <a:pPr marL="285750" indent="-285750">
              <a:buFont typeface="Wingdings" panose="05000000000000000000" pitchFamily="2" charset="2"/>
              <a:buChar char="Ø"/>
              <a:defRPr/>
            </a:pPr>
            <a:r>
              <a:rPr lang="es-MX" sz="1200" dirty="0"/>
              <a:t>Restaurante Chino Morgan.</a:t>
            </a:r>
          </a:p>
          <a:p>
            <a:pPr marL="285750" indent="-285750">
              <a:buFont typeface="Wingdings" panose="05000000000000000000" pitchFamily="2" charset="2"/>
              <a:buChar char="Ø"/>
              <a:defRPr/>
            </a:pPr>
            <a:r>
              <a:rPr lang="es-MX" sz="1200" dirty="0"/>
              <a:t>Supermercado san judas.</a:t>
            </a:r>
          </a:p>
          <a:p>
            <a:pPr marL="285750" indent="-285750">
              <a:buFont typeface="Wingdings" panose="05000000000000000000" pitchFamily="2" charset="2"/>
              <a:buChar char="Ø"/>
              <a:defRPr/>
            </a:pPr>
            <a:r>
              <a:rPr lang="es-MX" sz="1200" dirty="0"/>
              <a:t>Moto </a:t>
            </a:r>
            <a:r>
              <a:rPr lang="es-MX" sz="1200" dirty="0" err="1"/>
              <a:t>Marlins</a:t>
            </a:r>
            <a:endParaRPr lang="es-MX" sz="1200" dirty="0"/>
          </a:p>
          <a:p>
            <a:pPr marL="285750" indent="-285750">
              <a:buFont typeface="Wingdings" panose="05000000000000000000" pitchFamily="2" charset="2"/>
              <a:buChar char="Ø"/>
              <a:defRPr/>
            </a:pPr>
            <a:r>
              <a:rPr lang="es-MX" sz="1200" dirty="0"/>
              <a:t>Etc.</a:t>
            </a:r>
          </a:p>
          <a:p>
            <a:pPr marL="285750" indent="-285750">
              <a:buFont typeface="Wingdings" panose="05000000000000000000" pitchFamily="2" charset="2"/>
              <a:buChar char="Ø"/>
              <a:defRPr/>
            </a:pPr>
            <a:endParaRPr lang="es-CO" sz="1200" dirty="0"/>
          </a:p>
        </p:txBody>
      </p:sp>
      <p:pic>
        <p:nvPicPr>
          <p:cNvPr id="40969"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3550" y="55514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 name="Rectángulo: esquina doblada 35">
            <a:extLst>
              <a:ext uri="{FF2B5EF4-FFF2-40B4-BE49-F238E27FC236}">
                <a16:creationId xmlns="" xmlns:a16="http://schemas.microsoft.com/office/drawing/2014/main" id="{BC4B6F3C-91E9-4C6E-928F-1B664D21B0AC}"/>
              </a:ext>
            </a:extLst>
          </p:cNvPr>
          <p:cNvSpPr/>
          <p:nvPr/>
        </p:nvSpPr>
        <p:spPr>
          <a:xfrm>
            <a:off x="2481263" y="5581650"/>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7" name="Rectángulo: esquina doblada 36">
            <a:extLst>
              <a:ext uri="{FF2B5EF4-FFF2-40B4-BE49-F238E27FC236}">
                <a16:creationId xmlns="" xmlns:a16="http://schemas.microsoft.com/office/drawing/2014/main" id="{D7A9D649-E4F8-4BD7-9CF3-AC9F4DE13CCC}"/>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8" name="Rectángulo: una sola esquina redondeada 37">
            <a:extLst>
              <a:ext uri="{FF2B5EF4-FFF2-40B4-BE49-F238E27FC236}">
                <a16:creationId xmlns="" xmlns:a16="http://schemas.microsoft.com/office/drawing/2014/main" id="{F02148C7-972F-4F38-A8EF-5E3834F83F4F}"/>
              </a:ext>
            </a:extLst>
          </p:cNvPr>
          <p:cNvSpPr/>
          <p:nvPr/>
        </p:nvSpPr>
        <p:spPr>
          <a:xfrm>
            <a:off x="179388" y="56499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3,185 </a:t>
            </a:r>
            <a:r>
              <a:rPr lang="es-MX" sz="1200" dirty="0" err="1"/>
              <a:t>Hab</a:t>
            </a:r>
            <a:endParaRPr lang="es-CO" sz="1200" dirty="0"/>
          </a:p>
        </p:txBody>
      </p:sp>
      <p:cxnSp>
        <p:nvCxnSpPr>
          <p:cNvPr id="39" name="Conector: angular 38">
            <a:extLst>
              <a:ext uri="{FF2B5EF4-FFF2-40B4-BE49-F238E27FC236}">
                <a16:creationId xmlns="" xmlns:a16="http://schemas.microsoft.com/office/drawing/2014/main" id="{8D40D363-EB44-4084-BF9E-E69B11DB26D6}"/>
              </a:ext>
            </a:extLst>
          </p:cNvPr>
          <p:cNvCxnSpPr>
            <a:cxnSpLocks/>
          </p:cNvCxnSpPr>
          <p:nvPr/>
        </p:nvCxnSpPr>
        <p:spPr>
          <a:xfrm flipV="1">
            <a:off x="4094163" y="5249863"/>
            <a:ext cx="1270000" cy="52705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40" name="Conector recto de flecha 39">
            <a:extLst>
              <a:ext uri="{FF2B5EF4-FFF2-40B4-BE49-F238E27FC236}">
                <a16:creationId xmlns="" xmlns:a16="http://schemas.microsoft.com/office/drawing/2014/main" id="{F8981DF3-0A8D-4E4B-A016-5FE82D7BB7CC}"/>
              </a:ext>
            </a:extLst>
          </p:cNvPr>
          <p:cNvCxnSpPr>
            <a:cxnSpLocks/>
            <a:stCxn id="36" idx="1"/>
          </p:cNvCxnSpPr>
          <p:nvPr/>
        </p:nvCxnSpPr>
        <p:spPr>
          <a:xfrm flipH="1" flipV="1">
            <a:off x="2092325" y="5789613"/>
            <a:ext cx="388938"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41" name="Conector recto de flecha 40">
            <a:extLst>
              <a:ext uri="{FF2B5EF4-FFF2-40B4-BE49-F238E27FC236}">
                <a16:creationId xmlns="" xmlns:a16="http://schemas.microsoft.com/office/drawing/2014/main" id="{E0ECA81F-9BBA-4142-A7E6-087CBDA70B0F}"/>
              </a:ext>
            </a:extLst>
          </p:cNvPr>
          <p:cNvCxnSpPr>
            <a:cxnSpLocks/>
            <a:endCxn id="38" idx="3"/>
          </p:cNvCxnSpPr>
          <p:nvPr/>
        </p:nvCxnSpPr>
        <p:spPr>
          <a:xfrm flipH="1">
            <a:off x="1335088" y="5789613"/>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40976"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0" y="448786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7" name="Rectángulo 15"/>
          <p:cNvSpPr>
            <a:spLocks noChangeArrowheads="1"/>
          </p:cNvSpPr>
          <p:nvPr/>
        </p:nvSpPr>
        <p:spPr bwMode="auto">
          <a:xfrm>
            <a:off x="2698750" y="4487863"/>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40978"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11388" y="4838700"/>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9" name="Rectángulo 30"/>
          <p:cNvSpPr>
            <a:spLocks noChangeArrowheads="1"/>
          </p:cNvSpPr>
          <p:nvPr/>
        </p:nvSpPr>
        <p:spPr bwMode="auto">
          <a:xfrm>
            <a:off x="2643188" y="4946650"/>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8" name="Rectángulo: una sola esquina redondeada 47">
            <a:extLst>
              <a:ext uri="{FF2B5EF4-FFF2-40B4-BE49-F238E27FC236}">
                <a16:creationId xmlns="" xmlns:a16="http://schemas.microsoft.com/office/drawing/2014/main" id="{B0026DA1-0AE9-4866-A1A3-98532C1E4DA8}"/>
              </a:ext>
            </a:extLst>
          </p:cNvPr>
          <p:cNvSpPr/>
          <p:nvPr/>
        </p:nvSpPr>
        <p:spPr>
          <a:xfrm>
            <a:off x="3563938" y="4475163"/>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50" name="Rectángulo: una sola esquina redondeada 49">
            <a:extLst>
              <a:ext uri="{FF2B5EF4-FFF2-40B4-BE49-F238E27FC236}">
                <a16:creationId xmlns="" xmlns:a16="http://schemas.microsoft.com/office/drawing/2014/main" id="{5AE6EDB1-3173-48EB-B538-8F0BAF3FFDB6}"/>
              </a:ext>
            </a:extLst>
          </p:cNvPr>
          <p:cNvSpPr/>
          <p:nvPr/>
        </p:nvSpPr>
        <p:spPr>
          <a:xfrm>
            <a:off x="3563938" y="4924425"/>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46926875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ítulo 1"/>
          <p:cNvSpPr txBox="1">
            <a:spLocks/>
          </p:cNvSpPr>
          <p:nvPr/>
        </p:nvSpPr>
        <p:spPr bwMode="auto">
          <a:xfrm>
            <a:off x="611188" y="2060575"/>
            <a:ext cx="7993062" cy="358140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r>
              <a:rPr lang="es-ES_tradnl" altLang="es-CO" sz="6000" b="1">
                <a:latin typeface="Gill Sans MT" charset="0"/>
              </a:rPr>
              <a:t>PROGRAMA 4,3,2</a:t>
            </a:r>
          </a:p>
          <a:p>
            <a:pPr algn="ctr" eaLnBrk="1" hangingPunct="1">
              <a:lnSpc>
                <a:spcPct val="90000"/>
              </a:lnSpc>
            </a:pPr>
            <a:r>
              <a:rPr lang="es-MX" altLang="es-CO" sz="3600" b="1">
                <a:solidFill>
                  <a:srgbClr val="000000"/>
                </a:solidFill>
                <a:latin typeface="Gill Sans MT" charset="0"/>
              </a:rPr>
              <a:t>MEJORAMIENTO DE LA RED DE ALCANTARILLADO PLUVIAL EN EL DEPARTAMENTO</a:t>
            </a:r>
            <a:endParaRPr lang="es-ES_tradnl" altLang="es-CO" sz="3600" b="1">
              <a:latin typeface="Gill Sans MT" charset="0"/>
            </a:endParaRPr>
          </a:p>
        </p:txBody>
      </p:sp>
    </p:spTree>
    <p:extLst>
      <p:ext uri="{BB962C8B-B14F-4D97-AF65-F5344CB8AC3E}">
        <p14:creationId xmlns:p14="http://schemas.microsoft.com/office/powerpoint/2010/main" val="73116011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ítulo 1"/>
          <p:cNvSpPr txBox="1">
            <a:spLocks/>
          </p:cNvSpPr>
          <p:nvPr/>
        </p:nvSpPr>
        <p:spPr bwMode="auto">
          <a:xfrm>
            <a:off x="684213" y="1844675"/>
            <a:ext cx="7920037" cy="3382963"/>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6000" b="1">
              <a:latin typeface="Gill Sans MT" charset="0"/>
            </a:endParaRPr>
          </a:p>
          <a:p>
            <a:pPr algn="ctr" eaLnBrk="1" hangingPunct="1">
              <a:lnSpc>
                <a:spcPct val="90000"/>
              </a:lnSpc>
            </a:pPr>
            <a:endParaRPr lang="es-ES_tradnl" altLang="es-CO" sz="6000" b="1">
              <a:latin typeface="Gill Sans MT" charset="0"/>
            </a:endParaRPr>
          </a:p>
          <a:p>
            <a:pPr algn="ctr" eaLnBrk="1" hangingPunct="1">
              <a:lnSpc>
                <a:spcPct val="90000"/>
              </a:lnSpc>
            </a:pPr>
            <a:endParaRPr lang="es-ES_tradnl" altLang="es-CO" sz="6000" b="1">
              <a:latin typeface="Gill Sans MT" charset="0"/>
            </a:endParaRPr>
          </a:p>
          <a:p>
            <a:pPr algn="ctr" eaLnBrk="1" hangingPunct="1">
              <a:lnSpc>
                <a:spcPct val="90000"/>
              </a:lnSpc>
            </a:pPr>
            <a:r>
              <a:rPr lang="es-ES_tradnl" altLang="es-CO" sz="6000" b="1">
                <a:latin typeface="Gill Sans MT" charset="0"/>
              </a:rPr>
              <a:t>                                       </a:t>
            </a:r>
            <a:r>
              <a:rPr lang="es-ES_tradnl" altLang="es-CO" sz="4800" b="1">
                <a:latin typeface="Gill Sans MT" charset="0"/>
              </a:rPr>
              <a:t>SUBPROGRAMA 4.3.2.1. </a:t>
            </a:r>
            <a:r>
              <a:rPr lang="es-CO" altLang="es-CO" sz="4800" b="1">
                <a:solidFill>
                  <a:srgbClr val="000000"/>
                </a:solidFill>
                <a:latin typeface="Gill Sans MT" charset="0"/>
              </a:rPr>
              <a:t>CONSTRUCCIÓN DE REDES DE ALCANTARILLADO PLUVIAL</a:t>
            </a:r>
            <a:endParaRPr lang="es-ES_tradnl" altLang="es-CO" sz="4800" b="1">
              <a:latin typeface="Gill Sans MT" charset="0"/>
            </a:endParaRPr>
          </a:p>
        </p:txBody>
      </p:sp>
      <p:sp>
        <p:nvSpPr>
          <p:cNvPr id="3" name="Rectángulo: esquinas redondeadas 2">
            <a:extLst>
              <a:ext uri="{FF2B5EF4-FFF2-40B4-BE49-F238E27FC236}">
                <a16:creationId xmlns="" xmlns:a16="http://schemas.microsoft.com/office/drawing/2014/main" id="{56F98B9B-6575-4833-9C2F-BE03220DF407}"/>
              </a:ext>
            </a:extLst>
          </p:cNvPr>
          <p:cNvSpPr/>
          <p:nvPr/>
        </p:nvSpPr>
        <p:spPr>
          <a:xfrm>
            <a:off x="1187450" y="5445125"/>
            <a:ext cx="6913563"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(450,36 ml) Construcción de redes de alcantarillado pluvial </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(45%) de avance en el 2017</a:t>
            </a:r>
          </a:p>
        </p:txBody>
      </p:sp>
    </p:spTree>
    <p:extLst>
      <p:ext uri="{BB962C8B-B14F-4D97-AF65-F5344CB8AC3E}">
        <p14:creationId xmlns:p14="http://schemas.microsoft.com/office/powerpoint/2010/main" val="656277587"/>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8BD049FE-3F82-4ECD-A540-1EB5B12C8962}"/>
              </a:ext>
            </a:extLst>
          </p:cNvPr>
          <p:cNvSpPr/>
          <p:nvPr/>
        </p:nvSpPr>
        <p:spPr>
          <a:xfrm>
            <a:off x="179388" y="1052513"/>
            <a:ext cx="3671887" cy="2505075"/>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300" b="1" dirty="0">
                <a:latin typeface="Gill Sans MT" panose="020B0502020104020203" pitchFamily="34" charset="0"/>
                <a:cs typeface="Browallia New" panose="020B0604020202020204" pitchFamily="34" charset="-34"/>
              </a:rPr>
              <a:t>REHABILITACIÓN Y MEJORAMIENTO DE LA CALLE 16, VÍA DE ACCESO HACIA LA ZONA INDUSTRIAL EN SAN ANDRÉS ISLA.</a:t>
            </a:r>
          </a:p>
        </p:txBody>
      </p:sp>
      <p:sp>
        <p:nvSpPr>
          <p:cNvPr id="13" name="Rectángulo: esquina doblada 12">
            <a:extLst>
              <a:ext uri="{FF2B5EF4-FFF2-40B4-BE49-F238E27FC236}">
                <a16:creationId xmlns="" xmlns:a16="http://schemas.microsoft.com/office/drawing/2014/main" id="{7F9CC48D-B193-483A-96DF-F466811F8705}"/>
              </a:ext>
            </a:extLst>
          </p:cNvPr>
          <p:cNvSpPr/>
          <p:nvPr/>
        </p:nvSpPr>
        <p:spPr>
          <a:xfrm>
            <a:off x="395288" y="3573463"/>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0546244E-8EC1-4284-BF17-2663CC9E9ABA}"/>
              </a:ext>
            </a:extLst>
          </p:cNvPr>
          <p:cNvSpPr/>
          <p:nvPr/>
        </p:nvSpPr>
        <p:spPr>
          <a:xfrm>
            <a:off x="4140200" y="3573463"/>
            <a:ext cx="4464050" cy="45561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( 235ml)  Alcantarillado pluvial construido en el 2017</a:t>
            </a:r>
          </a:p>
        </p:txBody>
      </p:sp>
      <p:pic>
        <p:nvPicPr>
          <p:cNvPr id="5" name="Imagen 4">
            <a:extLst>
              <a:ext uri="{FF2B5EF4-FFF2-40B4-BE49-F238E27FC236}">
                <a16:creationId xmlns="" xmlns:a16="http://schemas.microsoft.com/office/drawing/2014/main" id="{6C3C04FD-166E-49AE-AEE6-89C63978F3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51921" y="1216334"/>
            <a:ext cx="2687618" cy="2477134"/>
          </a:xfrm>
          <a:prstGeom prst="rect">
            <a:avLst/>
          </a:prstGeom>
          <a:ln>
            <a:noFill/>
          </a:ln>
          <a:effectLst>
            <a:softEdge rad="112500"/>
          </a:effectLst>
        </p:spPr>
      </p:pic>
      <p:pic>
        <p:nvPicPr>
          <p:cNvPr id="7" name="Imagen 6">
            <a:extLst>
              <a:ext uri="{FF2B5EF4-FFF2-40B4-BE49-F238E27FC236}">
                <a16:creationId xmlns="" xmlns:a16="http://schemas.microsoft.com/office/drawing/2014/main" id="{53AD1A22-162A-4748-AB4C-5DED4BB9194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1771" r="6113" b="27431"/>
          <a:stretch/>
        </p:blipFill>
        <p:spPr>
          <a:xfrm>
            <a:off x="6228184" y="1216333"/>
            <a:ext cx="2805722" cy="2477134"/>
          </a:xfrm>
          <a:prstGeom prst="rect">
            <a:avLst/>
          </a:prstGeom>
          <a:ln>
            <a:noFill/>
          </a:ln>
          <a:effectLst>
            <a:softEdge rad="112500"/>
          </a:effectLst>
        </p:spPr>
      </p:pic>
      <p:sp>
        <p:nvSpPr>
          <p:cNvPr id="34" name="Rectángulo: esquina doblada 33">
            <a:extLst>
              <a:ext uri="{FF2B5EF4-FFF2-40B4-BE49-F238E27FC236}">
                <a16:creationId xmlns="" xmlns:a16="http://schemas.microsoft.com/office/drawing/2014/main" id="{B51A9956-6D89-4854-81E7-D1AFA2FED125}"/>
              </a:ext>
            </a:extLst>
          </p:cNvPr>
          <p:cNvSpPr/>
          <p:nvPr/>
        </p:nvSpPr>
        <p:spPr>
          <a:xfrm>
            <a:off x="228600" y="6092825"/>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$55,882,060,00</a:t>
            </a:r>
            <a:endParaRPr lang="es-CO" sz="1400" dirty="0">
              <a:solidFill>
                <a:schemeClr val="accent5">
                  <a:lumMod val="50000"/>
                </a:schemeClr>
              </a:solidFill>
              <a:latin typeface="Gill Sans MT" panose="020B0502020104020203" pitchFamily="34" charset="0"/>
            </a:endParaRPr>
          </a:p>
        </p:txBody>
      </p:sp>
      <p:sp>
        <p:nvSpPr>
          <p:cNvPr id="36" name="Rectángulo: esquinas diagonales redondeadas 35">
            <a:extLst>
              <a:ext uri="{FF2B5EF4-FFF2-40B4-BE49-F238E27FC236}">
                <a16:creationId xmlns="" xmlns:a16="http://schemas.microsoft.com/office/drawing/2014/main" id="{C4B028AA-BFDB-47D0-90BD-53264B15C09A}"/>
              </a:ext>
            </a:extLst>
          </p:cNvPr>
          <p:cNvSpPr/>
          <p:nvPr/>
        </p:nvSpPr>
        <p:spPr>
          <a:xfrm>
            <a:off x="5448300" y="4149725"/>
            <a:ext cx="2138363" cy="26638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Arial Narrow" panose="020B0606020202030204" pitchFamily="34" charset="0"/>
              </a:rPr>
              <a:t>USUARIOS, EMPLEADOS Y PROPIETARIOS</a:t>
            </a:r>
            <a:r>
              <a:rPr lang="es-MX" sz="1200" dirty="0">
                <a:latin typeface="Arial Narrow" panose="020B0606020202030204" pitchFamily="34" charset="0"/>
              </a:rPr>
              <a:t>:</a:t>
            </a:r>
          </a:p>
          <a:p>
            <a:pPr marL="285750" indent="-285750">
              <a:lnSpc>
                <a:spcPts val="1600"/>
              </a:lnSpc>
              <a:buFont typeface="Wingdings" panose="05000000000000000000" pitchFamily="2" charset="2"/>
              <a:buChar char="Ø"/>
              <a:defRPr/>
            </a:pPr>
            <a:r>
              <a:rPr lang="es-MX" sz="1200" dirty="0"/>
              <a:t>Terminal pesquero</a:t>
            </a:r>
          </a:p>
          <a:p>
            <a:pPr marL="285750" indent="-285750">
              <a:lnSpc>
                <a:spcPts val="1600"/>
              </a:lnSpc>
              <a:buFont typeface="Wingdings" panose="05000000000000000000" pitchFamily="2" charset="2"/>
              <a:buChar char="Ø"/>
              <a:defRPr/>
            </a:pPr>
            <a:r>
              <a:rPr lang="es-MX" sz="1200" dirty="0"/>
              <a:t>Cruz roja</a:t>
            </a:r>
          </a:p>
          <a:p>
            <a:pPr marL="285750" indent="-285750">
              <a:lnSpc>
                <a:spcPts val="1600"/>
              </a:lnSpc>
              <a:buFont typeface="Wingdings" panose="05000000000000000000" pitchFamily="2" charset="2"/>
              <a:buChar char="Ø"/>
              <a:defRPr/>
            </a:pPr>
            <a:r>
              <a:rPr lang="es-MX" sz="1200" dirty="0"/>
              <a:t>Dian</a:t>
            </a:r>
          </a:p>
          <a:p>
            <a:pPr marL="285750" indent="-285750">
              <a:lnSpc>
                <a:spcPts val="1600"/>
              </a:lnSpc>
              <a:buFont typeface="Wingdings" panose="05000000000000000000" pitchFamily="2" charset="2"/>
              <a:buChar char="Ø"/>
              <a:defRPr/>
            </a:pPr>
            <a:r>
              <a:rPr lang="es-MX" sz="1200" dirty="0"/>
              <a:t>Texaco</a:t>
            </a:r>
          </a:p>
          <a:p>
            <a:pPr marL="285750" indent="-285750">
              <a:lnSpc>
                <a:spcPts val="1600"/>
              </a:lnSpc>
              <a:buFont typeface="Wingdings" panose="05000000000000000000" pitchFamily="2" charset="2"/>
              <a:buChar char="Ø"/>
              <a:defRPr/>
            </a:pPr>
            <a:r>
              <a:rPr lang="es-MX" sz="1200" dirty="0"/>
              <a:t>Guardacostas</a:t>
            </a:r>
          </a:p>
          <a:p>
            <a:pPr marL="285750" indent="-285750">
              <a:lnSpc>
                <a:spcPts val="1600"/>
              </a:lnSpc>
              <a:buFont typeface="Wingdings" panose="05000000000000000000" pitchFamily="2" charset="2"/>
              <a:buChar char="Ø"/>
              <a:defRPr/>
            </a:pPr>
            <a:r>
              <a:rPr lang="es-MX" sz="1200" dirty="0"/>
              <a:t>Concreteras y pesqueras</a:t>
            </a:r>
          </a:p>
          <a:p>
            <a:pPr marL="285750" indent="-285750">
              <a:lnSpc>
                <a:spcPts val="1600"/>
              </a:lnSpc>
              <a:buFont typeface="Wingdings" panose="05000000000000000000" pitchFamily="2" charset="2"/>
              <a:buChar char="Ø"/>
              <a:defRPr/>
            </a:pPr>
            <a:r>
              <a:rPr lang="es-MX" sz="1200" dirty="0"/>
              <a:t>Provigas</a:t>
            </a:r>
          </a:p>
          <a:p>
            <a:pPr marL="285750" indent="-285750">
              <a:lnSpc>
                <a:spcPts val="1600"/>
              </a:lnSpc>
              <a:buFont typeface="Wingdings" panose="05000000000000000000" pitchFamily="2" charset="2"/>
              <a:buChar char="Ø"/>
              <a:defRPr/>
            </a:pPr>
            <a:r>
              <a:rPr lang="es-MX" sz="1200" dirty="0"/>
              <a:t>Capitanía de puerto</a:t>
            </a:r>
          </a:p>
          <a:p>
            <a:pPr marL="285750" indent="-285750">
              <a:lnSpc>
                <a:spcPts val="1600"/>
              </a:lnSpc>
              <a:buFont typeface="Wingdings" panose="05000000000000000000" pitchFamily="2" charset="2"/>
              <a:buChar char="Ø"/>
              <a:defRPr/>
            </a:pPr>
            <a:r>
              <a:rPr lang="es-MX" sz="1200" dirty="0"/>
              <a:t>Sociedad Portuaria</a:t>
            </a:r>
          </a:p>
          <a:p>
            <a:pPr marL="285750" indent="-285750">
              <a:lnSpc>
                <a:spcPts val="1600"/>
              </a:lnSpc>
              <a:buFont typeface="Wingdings" panose="05000000000000000000" pitchFamily="2" charset="2"/>
              <a:buChar char="Ø"/>
              <a:defRPr/>
            </a:pPr>
            <a:r>
              <a:rPr lang="es-MX" sz="1200" dirty="0"/>
              <a:t>Etc.</a:t>
            </a:r>
            <a:endParaRPr lang="es-CO" sz="1200" dirty="0"/>
          </a:p>
        </p:txBody>
      </p:sp>
      <p:sp>
        <p:nvSpPr>
          <p:cNvPr id="37" name="Rectángulo: esquina doblada 36">
            <a:extLst>
              <a:ext uri="{FF2B5EF4-FFF2-40B4-BE49-F238E27FC236}">
                <a16:creationId xmlns="" xmlns:a16="http://schemas.microsoft.com/office/drawing/2014/main" id="{5F865D39-F615-4930-B6BC-13D237CCE87E}"/>
              </a:ext>
            </a:extLst>
          </p:cNvPr>
          <p:cNvSpPr/>
          <p:nvPr/>
        </p:nvSpPr>
        <p:spPr>
          <a:xfrm>
            <a:off x="1154113" y="5529263"/>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8" name="Rectángulo: esquina doblada 37">
            <a:extLst>
              <a:ext uri="{FF2B5EF4-FFF2-40B4-BE49-F238E27FC236}">
                <a16:creationId xmlns="" xmlns:a16="http://schemas.microsoft.com/office/drawing/2014/main" id="{403BE16C-9EB4-40BA-BC75-941D060B54B6}"/>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cxnSp>
        <p:nvCxnSpPr>
          <p:cNvPr id="41" name="Conector: angular 40">
            <a:extLst>
              <a:ext uri="{FF2B5EF4-FFF2-40B4-BE49-F238E27FC236}">
                <a16:creationId xmlns="" xmlns:a16="http://schemas.microsoft.com/office/drawing/2014/main" id="{4F0D3B2E-2AEF-4F61-996C-8750ABA3CB6D}"/>
              </a:ext>
            </a:extLst>
          </p:cNvPr>
          <p:cNvCxnSpPr>
            <a:cxnSpLocks/>
            <a:stCxn id="37" idx="3"/>
            <a:endCxn id="36" idx="2"/>
          </p:cNvCxnSpPr>
          <p:nvPr/>
        </p:nvCxnSpPr>
        <p:spPr>
          <a:xfrm flipV="1">
            <a:off x="2719388" y="5481638"/>
            <a:ext cx="2728912" cy="25558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47116"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3488" y="441801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7" name="Rectángulo 15"/>
          <p:cNvSpPr>
            <a:spLocks noChangeArrowheads="1"/>
          </p:cNvSpPr>
          <p:nvPr/>
        </p:nvSpPr>
        <p:spPr bwMode="auto">
          <a:xfrm>
            <a:off x="2916238" y="4418013"/>
            <a:ext cx="78263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47118"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7288" y="4767263"/>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9" name="Rectángulo 30"/>
          <p:cNvSpPr>
            <a:spLocks noChangeArrowheads="1"/>
          </p:cNvSpPr>
          <p:nvPr/>
        </p:nvSpPr>
        <p:spPr bwMode="auto">
          <a:xfrm>
            <a:off x="2860675" y="4875213"/>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50" name="Rectángulo: una sola esquina redondeada 49">
            <a:extLst>
              <a:ext uri="{FF2B5EF4-FFF2-40B4-BE49-F238E27FC236}">
                <a16:creationId xmlns="" xmlns:a16="http://schemas.microsoft.com/office/drawing/2014/main" id="{34CD9DE3-A9C0-4EF6-A4A6-4F95A22EACB5}"/>
              </a:ext>
            </a:extLst>
          </p:cNvPr>
          <p:cNvSpPr/>
          <p:nvPr/>
        </p:nvSpPr>
        <p:spPr>
          <a:xfrm>
            <a:off x="3779838" y="4405313"/>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52" name="Rectángulo: una sola esquina redondeada 51">
            <a:extLst>
              <a:ext uri="{FF2B5EF4-FFF2-40B4-BE49-F238E27FC236}">
                <a16:creationId xmlns="" xmlns:a16="http://schemas.microsoft.com/office/drawing/2014/main" id="{754E5E2A-348D-4090-BA26-04BBDF4C0878}"/>
              </a:ext>
            </a:extLst>
          </p:cNvPr>
          <p:cNvSpPr/>
          <p:nvPr/>
        </p:nvSpPr>
        <p:spPr>
          <a:xfrm>
            <a:off x="3779838" y="4854575"/>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433607769"/>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n 8">
            <a:extLst>
              <a:ext uri="{FF2B5EF4-FFF2-40B4-BE49-F238E27FC236}">
                <a16:creationId xmlns="" xmlns:a16="http://schemas.microsoft.com/office/drawing/2014/main" id="{380EE40D-3DE6-4D44-BD8D-923A8C19367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77451" y="1237569"/>
            <a:ext cx="2881036" cy="2407455"/>
          </a:xfrm>
          <a:prstGeom prst="rect">
            <a:avLst/>
          </a:prstGeom>
          <a:ln>
            <a:noFill/>
          </a:ln>
          <a:effectLst>
            <a:softEdge rad="112500"/>
          </a:effectLst>
        </p:spPr>
      </p:pic>
      <p:sp>
        <p:nvSpPr>
          <p:cNvPr id="2" name="Flecha: a la derecha con bandas 1">
            <a:extLst>
              <a:ext uri="{FF2B5EF4-FFF2-40B4-BE49-F238E27FC236}">
                <a16:creationId xmlns="" xmlns:a16="http://schemas.microsoft.com/office/drawing/2014/main" id="{0E60E88B-D748-4DD9-96F5-7300E10EC317}"/>
              </a:ext>
            </a:extLst>
          </p:cNvPr>
          <p:cNvSpPr/>
          <p:nvPr/>
        </p:nvSpPr>
        <p:spPr>
          <a:xfrm>
            <a:off x="338138" y="1274763"/>
            <a:ext cx="3606800" cy="2225675"/>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100" b="1" dirty="0">
                <a:latin typeface="Gill Sans MT" panose="020B0502020104020203" pitchFamily="34" charset="0"/>
              </a:rPr>
              <a:t>REHABILITACIÓN, CONSTRUCCIÓN Y EMBELLECIMIENTO DEL ESPACIO PÚBLICO DE UN TRAMO DE LA AVENIDA PROVIDENCIA PARA USO Y TRANSITO PEATONAL EN SAN ANDRÉS ISLA.</a:t>
            </a:r>
            <a:endParaRPr lang="es-CO" sz="11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D5388167-9C8F-44A7-BDCB-E44C15D4C294}"/>
              </a:ext>
            </a:extLst>
          </p:cNvPr>
          <p:cNvSpPr/>
          <p:nvPr/>
        </p:nvSpPr>
        <p:spPr>
          <a:xfrm>
            <a:off x="468313" y="3713163"/>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4A0AE127-AC17-4CFB-B496-43D0AAA96EF7}"/>
              </a:ext>
            </a:extLst>
          </p:cNvPr>
          <p:cNvSpPr/>
          <p:nvPr/>
        </p:nvSpPr>
        <p:spPr>
          <a:xfrm>
            <a:off x="4075113" y="3713163"/>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(93,36 ml) Alcantarillado pluvial construido en el 2017</a:t>
            </a:r>
          </a:p>
        </p:txBody>
      </p:sp>
      <p:pic>
        <p:nvPicPr>
          <p:cNvPr id="7" name="Imagen 6">
            <a:extLst>
              <a:ext uri="{FF2B5EF4-FFF2-40B4-BE49-F238E27FC236}">
                <a16:creationId xmlns="" xmlns:a16="http://schemas.microsoft.com/office/drawing/2014/main" id="{178AB50B-F5C2-466A-8381-B2ED730F95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23928" y="1243141"/>
            <a:ext cx="2556371" cy="2401171"/>
          </a:xfrm>
          <a:prstGeom prst="rect">
            <a:avLst/>
          </a:prstGeom>
          <a:ln>
            <a:noFill/>
          </a:ln>
          <a:effectLst>
            <a:softEdge rad="112500"/>
          </a:effectLst>
        </p:spPr>
      </p:pic>
      <p:sp>
        <p:nvSpPr>
          <p:cNvPr id="32" name="Rectángulo: esquina doblada 31">
            <a:extLst>
              <a:ext uri="{FF2B5EF4-FFF2-40B4-BE49-F238E27FC236}">
                <a16:creationId xmlns="" xmlns:a16="http://schemas.microsoft.com/office/drawing/2014/main" id="{5AECD871-A0D8-465F-ACBE-5F58715DC870}"/>
              </a:ext>
            </a:extLst>
          </p:cNvPr>
          <p:cNvSpPr/>
          <p:nvPr/>
        </p:nvSpPr>
        <p:spPr>
          <a:xfrm>
            <a:off x="228600" y="6092825"/>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$231,943,098,00</a:t>
            </a:r>
            <a:endParaRPr lang="es-CO" sz="1400" dirty="0">
              <a:solidFill>
                <a:schemeClr val="accent5">
                  <a:lumMod val="50000"/>
                </a:schemeClr>
              </a:solidFill>
              <a:latin typeface="Gill Sans MT" panose="020B0502020104020203" pitchFamily="34" charset="0"/>
            </a:endParaRPr>
          </a:p>
        </p:txBody>
      </p:sp>
      <p:sp>
        <p:nvSpPr>
          <p:cNvPr id="33" name="Rectángulo: esquinas diagonales redondeadas 32">
            <a:extLst>
              <a:ext uri="{FF2B5EF4-FFF2-40B4-BE49-F238E27FC236}">
                <a16:creationId xmlns="" xmlns:a16="http://schemas.microsoft.com/office/drawing/2014/main" id="{05617E38-6B4D-484A-8CE1-C6B392855494}"/>
              </a:ext>
            </a:extLst>
          </p:cNvPr>
          <p:cNvSpPr/>
          <p:nvPr/>
        </p:nvSpPr>
        <p:spPr>
          <a:xfrm>
            <a:off x="5448300" y="4292600"/>
            <a:ext cx="2138363" cy="25209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Arial Narrow" panose="020B0606020202030204" pitchFamily="34" charset="0"/>
              </a:rPr>
              <a:t>USUARIOS, EMPLEADOS Y PROPIETARIOS</a:t>
            </a:r>
            <a:r>
              <a:rPr lang="es-MX" sz="1200" dirty="0">
                <a:latin typeface="Arial Narrow" panose="020B0606020202030204" pitchFamily="34" charset="0"/>
              </a:rPr>
              <a:t>:</a:t>
            </a:r>
          </a:p>
          <a:p>
            <a:pPr marL="171450" indent="-171450">
              <a:lnSpc>
                <a:spcPts val="1600"/>
              </a:lnSpc>
              <a:buFont typeface="Wingdings" panose="05000000000000000000" pitchFamily="2" charset="2"/>
              <a:buChar char="Ø"/>
              <a:defRPr/>
            </a:pPr>
            <a:r>
              <a:rPr lang="es-MX" sz="1200" dirty="0"/>
              <a:t>Sopesa</a:t>
            </a:r>
          </a:p>
          <a:p>
            <a:pPr marL="171450" indent="-171450">
              <a:lnSpc>
                <a:spcPts val="1600"/>
              </a:lnSpc>
              <a:buFont typeface="Wingdings" panose="05000000000000000000" pitchFamily="2" charset="2"/>
              <a:buChar char="Ø"/>
              <a:defRPr/>
            </a:pPr>
            <a:r>
              <a:rPr lang="es-MX" sz="1200" dirty="0"/>
              <a:t>Almacén la Riviera</a:t>
            </a:r>
          </a:p>
          <a:p>
            <a:pPr marL="171450" indent="-171450">
              <a:lnSpc>
                <a:spcPts val="1600"/>
              </a:lnSpc>
              <a:buFont typeface="Wingdings" panose="05000000000000000000" pitchFamily="2" charset="2"/>
              <a:buChar char="Ø"/>
              <a:defRPr/>
            </a:pPr>
            <a:r>
              <a:rPr lang="es-MX" sz="1200" dirty="0"/>
              <a:t>Salomón</a:t>
            </a:r>
          </a:p>
          <a:p>
            <a:pPr marL="171450" indent="-171450">
              <a:lnSpc>
                <a:spcPts val="1600"/>
              </a:lnSpc>
              <a:buFont typeface="Wingdings" panose="05000000000000000000" pitchFamily="2" charset="2"/>
              <a:buChar char="Ø"/>
              <a:defRPr/>
            </a:pPr>
            <a:r>
              <a:rPr lang="es-MX" sz="1200" dirty="0"/>
              <a:t>Columbia</a:t>
            </a:r>
          </a:p>
          <a:p>
            <a:pPr marL="171450" indent="-171450">
              <a:lnSpc>
                <a:spcPts val="1600"/>
              </a:lnSpc>
              <a:buFont typeface="Wingdings" panose="05000000000000000000" pitchFamily="2" charset="2"/>
              <a:buChar char="Ø"/>
              <a:defRPr/>
            </a:pPr>
            <a:r>
              <a:rPr lang="es-MX" sz="1200" dirty="0"/>
              <a:t>Edificio leda</a:t>
            </a:r>
          </a:p>
          <a:p>
            <a:pPr marL="171450" indent="-171450">
              <a:lnSpc>
                <a:spcPts val="1600"/>
              </a:lnSpc>
              <a:buFont typeface="Wingdings" panose="05000000000000000000" pitchFamily="2" charset="2"/>
              <a:buChar char="Ø"/>
              <a:defRPr/>
            </a:pPr>
            <a:r>
              <a:rPr lang="es-MX" sz="1200" dirty="0"/>
              <a:t>Almacén Beverly </a:t>
            </a:r>
            <a:r>
              <a:rPr lang="es-MX" sz="1200" dirty="0" err="1"/>
              <a:t>Hills</a:t>
            </a:r>
            <a:endParaRPr lang="es-MX" sz="1200" dirty="0"/>
          </a:p>
          <a:p>
            <a:pPr marL="171450" indent="-171450">
              <a:lnSpc>
                <a:spcPts val="1600"/>
              </a:lnSpc>
              <a:buFont typeface="Wingdings" panose="05000000000000000000" pitchFamily="2" charset="2"/>
              <a:buChar char="Ø"/>
              <a:defRPr/>
            </a:pPr>
            <a:r>
              <a:rPr lang="es-MX" sz="1200" dirty="0"/>
              <a:t>Almacén </a:t>
            </a:r>
            <a:r>
              <a:rPr lang="es-MX" sz="1200" dirty="0" err="1"/>
              <a:t>Moana</a:t>
            </a:r>
            <a:endParaRPr lang="es-MX" sz="1200" dirty="0"/>
          </a:p>
          <a:p>
            <a:pPr marL="171450" indent="-171450">
              <a:lnSpc>
                <a:spcPts val="1600"/>
              </a:lnSpc>
              <a:buFont typeface="Wingdings" panose="05000000000000000000" pitchFamily="2" charset="2"/>
              <a:buChar char="Ø"/>
              <a:defRPr/>
            </a:pPr>
            <a:r>
              <a:rPr lang="es-MX" sz="1200" dirty="0"/>
              <a:t>Etc.</a:t>
            </a:r>
            <a:endParaRPr lang="es-CO" sz="1200" dirty="0"/>
          </a:p>
        </p:txBody>
      </p:sp>
      <p:sp>
        <p:nvSpPr>
          <p:cNvPr id="34" name="Rectángulo: esquina doblada 33">
            <a:extLst>
              <a:ext uri="{FF2B5EF4-FFF2-40B4-BE49-F238E27FC236}">
                <a16:creationId xmlns="" xmlns:a16="http://schemas.microsoft.com/office/drawing/2014/main" id="{550B7C30-9111-4269-8A75-1A1C6B1C249B}"/>
              </a:ext>
            </a:extLst>
          </p:cNvPr>
          <p:cNvSpPr/>
          <p:nvPr/>
        </p:nvSpPr>
        <p:spPr>
          <a:xfrm>
            <a:off x="2481263" y="5581650"/>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5" name="Rectángulo: esquina doblada 34">
            <a:extLst>
              <a:ext uri="{FF2B5EF4-FFF2-40B4-BE49-F238E27FC236}">
                <a16:creationId xmlns="" xmlns:a16="http://schemas.microsoft.com/office/drawing/2014/main" id="{9F7FB8F8-02AB-4448-8643-F80D194CBE44}"/>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6" name="Rectángulo: una sola esquina redondeada 35">
            <a:extLst>
              <a:ext uri="{FF2B5EF4-FFF2-40B4-BE49-F238E27FC236}">
                <a16:creationId xmlns="" xmlns:a16="http://schemas.microsoft.com/office/drawing/2014/main" id="{B21981C9-9584-4DF4-8025-74F83347D82C}"/>
              </a:ext>
            </a:extLst>
          </p:cNvPr>
          <p:cNvSpPr/>
          <p:nvPr/>
        </p:nvSpPr>
        <p:spPr>
          <a:xfrm>
            <a:off x="179388" y="56499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1,153 </a:t>
            </a:r>
            <a:r>
              <a:rPr lang="es-MX" sz="1200" dirty="0" err="1"/>
              <a:t>Hab</a:t>
            </a:r>
            <a:endParaRPr lang="es-CO" sz="1200" dirty="0"/>
          </a:p>
        </p:txBody>
      </p:sp>
      <p:pic>
        <p:nvPicPr>
          <p:cNvPr id="49164"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55895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8" name="Conector: angular 37">
            <a:extLst>
              <a:ext uri="{FF2B5EF4-FFF2-40B4-BE49-F238E27FC236}">
                <a16:creationId xmlns="" xmlns:a16="http://schemas.microsoft.com/office/drawing/2014/main" id="{93EA56CA-4C86-4425-B719-29A25D2F107A}"/>
              </a:ext>
            </a:extLst>
          </p:cNvPr>
          <p:cNvCxnSpPr>
            <a:cxnSpLocks/>
            <a:stCxn id="34" idx="3"/>
            <a:endCxn id="33" idx="2"/>
          </p:cNvCxnSpPr>
          <p:nvPr/>
        </p:nvCxnSpPr>
        <p:spPr>
          <a:xfrm flipV="1">
            <a:off x="4046538" y="5553075"/>
            <a:ext cx="1401762" cy="23812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9" name="Conector recto de flecha 38">
            <a:extLst>
              <a:ext uri="{FF2B5EF4-FFF2-40B4-BE49-F238E27FC236}">
                <a16:creationId xmlns="" xmlns:a16="http://schemas.microsoft.com/office/drawing/2014/main" id="{30DA51BD-E509-4C37-AC54-6C98465C150A}"/>
              </a:ext>
            </a:extLst>
          </p:cNvPr>
          <p:cNvCxnSpPr>
            <a:cxnSpLocks/>
            <a:stCxn id="34" idx="1"/>
            <a:endCxn id="49164" idx="3"/>
          </p:cNvCxnSpPr>
          <p:nvPr/>
        </p:nvCxnSpPr>
        <p:spPr>
          <a:xfrm flipH="1" flipV="1">
            <a:off x="2092325" y="5789613"/>
            <a:ext cx="388938"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40" name="Conector recto de flecha 39">
            <a:extLst>
              <a:ext uri="{FF2B5EF4-FFF2-40B4-BE49-F238E27FC236}">
                <a16:creationId xmlns="" xmlns:a16="http://schemas.microsoft.com/office/drawing/2014/main" id="{35A38A3E-C2CB-4E15-B942-48D0C23EC7C3}"/>
              </a:ext>
            </a:extLst>
          </p:cNvPr>
          <p:cNvCxnSpPr>
            <a:cxnSpLocks/>
            <a:stCxn id="49164" idx="1"/>
            <a:endCxn id="36" idx="3"/>
          </p:cNvCxnSpPr>
          <p:nvPr/>
        </p:nvCxnSpPr>
        <p:spPr>
          <a:xfrm flipH="1">
            <a:off x="1335088" y="5789613"/>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49168"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57438" y="4489450"/>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69" name="Rectángulo 15"/>
          <p:cNvSpPr>
            <a:spLocks noChangeArrowheads="1"/>
          </p:cNvSpPr>
          <p:nvPr/>
        </p:nvSpPr>
        <p:spPr bwMode="auto">
          <a:xfrm>
            <a:off x="2770188" y="4489450"/>
            <a:ext cx="7826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49170"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82825" y="4838700"/>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71" name="Rectángulo 30"/>
          <p:cNvSpPr>
            <a:spLocks noChangeArrowheads="1"/>
          </p:cNvSpPr>
          <p:nvPr/>
        </p:nvSpPr>
        <p:spPr bwMode="auto">
          <a:xfrm>
            <a:off x="2714625" y="4946650"/>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7" name="Rectángulo: una sola esquina redondeada 46">
            <a:extLst>
              <a:ext uri="{FF2B5EF4-FFF2-40B4-BE49-F238E27FC236}">
                <a16:creationId xmlns="" xmlns:a16="http://schemas.microsoft.com/office/drawing/2014/main" id="{CB26BEC4-96A2-45B3-9E70-74709EFCA608}"/>
              </a:ext>
            </a:extLst>
          </p:cNvPr>
          <p:cNvSpPr/>
          <p:nvPr/>
        </p:nvSpPr>
        <p:spPr>
          <a:xfrm>
            <a:off x="3635375" y="4475163"/>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9" name="Rectángulo: una sola esquina redondeada 48">
            <a:extLst>
              <a:ext uri="{FF2B5EF4-FFF2-40B4-BE49-F238E27FC236}">
                <a16:creationId xmlns="" xmlns:a16="http://schemas.microsoft.com/office/drawing/2014/main" id="{111E2FC3-4B97-44FA-8BEC-C29A9475E5A6}"/>
              </a:ext>
            </a:extLst>
          </p:cNvPr>
          <p:cNvSpPr/>
          <p:nvPr/>
        </p:nvSpPr>
        <p:spPr>
          <a:xfrm>
            <a:off x="3635375" y="4924425"/>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838144999"/>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32EF37FD-A26E-4EBE-A270-1078790EB0F5}"/>
              </a:ext>
            </a:extLst>
          </p:cNvPr>
          <p:cNvSpPr/>
          <p:nvPr/>
        </p:nvSpPr>
        <p:spPr>
          <a:xfrm>
            <a:off x="179388" y="981075"/>
            <a:ext cx="3960812" cy="2351088"/>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defRPr/>
            </a:pPr>
            <a:r>
              <a:rPr lang="es-MX" sz="1000" b="1" dirty="0">
                <a:latin typeface="Gill Sans MT" panose="020B0502020104020203" pitchFamily="34" charset="0"/>
              </a:rPr>
              <a:t>REHABILITACIÓN Y MEJORAMIENTO DE TRAMO DE VÍA EN CARREA 6 Y CALLE 6 DESDE (CINCO (5) ESQUINAS HASTA LA AVENIDA 20 DE JULIO) INCLUYENDO DRENAJES PLUVIALES EN SAN ANDRÉS ISLAS (INCLUYE REVISIÓN DE DISEÑOS)</a:t>
            </a:r>
            <a:endParaRPr lang="es-CO" sz="1000" b="1" dirty="0">
              <a:latin typeface="Gill Sans MT" panose="020B0502020104020203" pitchFamily="34" charset="0"/>
            </a:endParaRPr>
          </a:p>
        </p:txBody>
      </p:sp>
      <p:sp>
        <p:nvSpPr>
          <p:cNvPr id="13" name="Rectángulo: esquina doblada 12">
            <a:extLst>
              <a:ext uri="{FF2B5EF4-FFF2-40B4-BE49-F238E27FC236}">
                <a16:creationId xmlns="" xmlns:a16="http://schemas.microsoft.com/office/drawing/2014/main" id="{1A4BE6E7-1525-4729-8339-70CB33D1A93A}"/>
              </a:ext>
            </a:extLst>
          </p:cNvPr>
          <p:cNvSpPr/>
          <p:nvPr/>
        </p:nvSpPr>
        <p:spPr>
          <a:xfrm>
            <a:off x="468313" y="3556000"/>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C62443FB-9386-4A5D-B7D3-90D9C243E4CA}"/>
              </a:ext>
            </a:extLst>
          </p:cNvPr>
          <p:cNvSpPr/>
          <p:nvPr/>
        </p:nvSpPr>
        <p:spPr>
          <a:xfrm>
            <a:off x="3995738" y="3556000"/>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(122 ml) Alcantarillado pluvial construido en el 2017</a:t>
            </a:r>
          </a:p>
        </p:txBody>
      </p:sp>
      <p:pic>
        <p:nvPicPr>
          <p:cNvPr id="20" name="Imagen 19">
            <a:extLst>
              <a:ext uri="{FF2B5EF4-FFF2-40B4-BE49-F238E27FC236}">
                <a16:creationId xmlns="" xmlns:a16="http://schemas.microsoft.com/office/drawing/2014/main" id="{571DFB39-E90D-4E40-BCDE-B49E211B6B39}"/>
              </a:ext>
            </a:extLst>
          </p:cNvPr>
          <p:cNvPicPr>
            <a:picLocks noChangeAspect="1"/>
          </p:cNvPicPr>
          <p:nvPr/>
        </p:nvPicPr>
        <p:blipFill>
          <a:blip r:embed="rId3"/>
          <a:stretch>
            <a:fillRect/>
          </a:stretch>
        </p:blipFill>
        <p:spPr>
          <a:xfrm>
            <a:off x="6622440" y="1150316"/>
            <a:ext cx="2414055" cy="2350692"/>
          </a:xfrm>
          <a:prstGeom prst="rect">
            <a:avLst/>
          </a:prstGeom>
          <a:ln>
            <a:noFill/>
          </a:ln>
          <a:effectLst>
            <a:softEdge rad="112500"/>
          </a:effectLst>
        </p:spPr>
      </p:pic>
      <p:pic>
        <p:nvPicPr>
          <p:cNvPr id="21" name="Imagen 20">
            <a:extLst>
              <a:ext uri="{FF2B5EF4-FFF2-40B4-BE49-F238E27FC236}">
                <a16:creationId xmlns="" xmlns:a16="http://schemas.microsoft.com/office/drawing/2014/main" id="{2AF9DF8F-B0DD-4B16-AAA3-4C12A7810B5C}"/>
              </a:ext>
            </a:extLst>
          </p:cNvPr>
          <p:cNvPicPr>
            <a:picLocks noChangeAspect="1"/>
          </p:cNvPicPr>
          <p:nvPr/>
        </p:nvPicPr>
        <p:blipFill>
          <a:blip r:embed="rId4"/>
          <a:stretch>
            <a:fillRect/>
          </a:stretch>
        </p:blipFill>
        <p:spPr>
          <a:xfrm>
            <a:off x="4067944" y="1148830"/>
            <a:ext cx="2629152" cy="2352230"/>
          </a:xfrm>
          <a:prstGeom prst="rect">
            <a:avLst/>
          </a:prstGeom>
          <a:ln>
            <a:noFill/>
          </a:ln>
          <a:effectLst>
            <a:softEdge rad="112500"/>
          </a:effectLst>
        </p:spPr>
      </p:pic>
      <p:sp>
        <p:nvSpPr>
          <p:cNvPr id="38" name="Rectángulo: esquina doblada 37">
            <a:extLst>
              <a:ext uri="{FF2B5EF4-FFF2-40B4-BE49-F238E27FC236}">
                <a16:creationId xmlns="" xmlns:a16="http://schemas.microsoft.com/office/drawing/2014/main" id="{500708A7-FEEA-4DC0-9337-92BCF60D4D60}"/>
              </a:ext>
            </a:extLst>
          </p:cNvPr>
          <p:cNvSpPr/>
          <p:nvPr/>
        </p:nvSpPr>
        <p:spPr>
          <a:xfrm>
            <a:off x="228600" y="6092825"/>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$421,271,036,00</a:t>
            </a:r>
            <a:endParaRPr lang="es-CO" sz="1400" dirty="0">
              <a:solidFill>
                <a:schemeClr val="accent5">
                  <a:lumMod val="50000"/>
                </a:schemeClr>
              </a:solidFill>
              <a:latin typeface="Gill Sans MT" panose="020B0502020104020203" pitchFamily="34" charset="0"/>
            </a:endParaRPr>
          </a:p>
        </p:txBody>
      </p:sp>
      <p:sp>
        <p:nvSpPr>
          <p:cNvPr id="40" name="Rectángulo: esquina doblada 39">
            <a:extLst>
              <a:ext uri="{FF2B5EF4-FFF2-40B4-BE49-F238E27FC236}">
                <a16:creationId xmlns="" xmlns:a16="http://schemas.microsoft.com/office/drawing/2014/main" id="{3728347F-A1D3-4E0C-BD66-CF1976005707}"/>
              </a:ext>
            </a:extLst>
          </p:cNvPr>
          <p:cNvSpPr/>
          <p:nvPr/>
        </p:nvSpPr>
        <p:spPr>
          <a:xfrm>
            <a:off x="2481263" y="5581650"/>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41" name="Rectángulo: esquina doblada 40">
            <a:extLst>
              <a:ext uri="{FF2B5EF4-FFF2-40B4-BE49-F238E27FC236}">
                <a16:creationId xmlns="" xmlns:a16="http://schemas.microsoft.com/office/drawing/2014/main" id="{E73E6D0E-A81D-4576-9954-266C4C10D846}"/>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42" name="Rectángulo: una sola esquina redondeada 41">
            <a:extLst>
              <a:ext uri="{FF2B5EF4-FFF2-40B4-BE49-F238E27FC236}">
                <a16:creationId xmlns="" xmlns:a16="http://schemas.microsoft.com/office/drawing/2014/main" id="{0C14CB7B-79BC-4DCC-8E64-C837F499534D}"/>
              </a:ext>
            </a:extLst>
          </p:cNvPr>
          <p:cNvSpPr/>
          <p:nvPr/>
        </p:nvSpPr>
        <p:spPr>
          <a:xfrm>
            <a:off x="179388" y="56499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3,185 </a:t>
            </a:r>
            <a:r>
              <a:rPr lang="es-MX" sz="1200" dirty="0" err="1"/>
              <a:t>Hab</a:t>
            </a:r>
            <a:endParaRPr lang="es-CO" sz="1200" dirty="0"/>
          </a:p>
        </p:txBody>
      </p:sp>
      <p:pic>
        <p:nvPicPr>
          <p:cNvPr id="51211"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55895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4" name="Conector: angular 43">
            <a:extLst>
              <a:ext uri="{FF2B5EF4-FFF2-40B4-BE49-F238E27FC236}">
                <a16:creationId xmlns="" xmlns:a16="http://schemas.microsoft.com/office/drawing/2014/main" id="{5FBBA51B-DA75-4AEC-A638-ED97166868DB}"/>
              </a:ext>
            </a:extLst>
          </p:cNvPr>
          <p:cNvCxnSpPr>
            <a:cxnSpLocks/>
            <a:stCxn id="40" idx="3"/>
            <a:endCxn id="48" idx="2"/>
          </p:cNvCxnSpPr>
          <p:nvPr/>
        </p:nvCxnSpPr>
        <p:spPr>
          <a:xfrm flipV="1">
            <a:off x="4046538" y="5470525"/>
            <a:ext cx="1484312" cy="32067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45" name="Conector recto de flecha 44">
            <a:extLst>
              <a:ext uri="{FF2B5EF4-FFF2-40B4-BE49-F238E27FC236}">
                <a16:creationId xmlns="" xmlns:a16="http://schemas.microsoft.com/office/drawing/2014/main" id="{9F5B9B97-97DC-4272-AD02-E80FCBE1E222}"/>
              </a:ext>
            </a:extLst>
          </p:cNvPr>
          <p:cNvCxnSpPr>
            <a:cxnSpLocks/>
            <a:stCxn id="40" idx="1"/>
            <a:endCxn id="51211" idx="3"/>
          </p:cNvCxnSpPr>
          <p:nvPr/>
        </p:nvCxnSpPr>
        <p:spPr>
          <a:xfrm flipH="1" flipV="1">
            <a:off x="2092325" y="5789613"/>
            <a:ext cx="388938"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46" name="Conector recto de flecha 45">
            <a:extLst>
              <a:ext uri="{FF2B5EF4-FFF2-40B4-BE49-F238E27FC236}">
                <a16:creationId xmlns="" xmlns:a16="http://schemas.microsoft.com/office/drawing/2014/main" id="{D1BDA669-2524-4A8B-AA1E-9756F583C7F7}"/>
              </a:ext>
            </a:extLst>
          </p:cNvPr>
          <p:cNvCxnSpPr>
            <a:cxnSpLocks/>
            <a:stCxn id="51211" idx="1"/>
            <a:endCxn id="42" idx="3"/>
          </p:cNvCxnSpPr>
          <p:nvPr/>
        </p:nvCxnSpPr>
        <p:spPr>
          <a:xfrm flipH="1">
            <a:off x="1335088" y="5789613"/>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48" name="Rectángulo: esquinas diagonales redondeadas 47">
            <a:extLst>
              <a:ext uri="{FF2B5EF4-FFF2-40B4-BE49-F238E27FC236}">
                <a16:creationId xmlns="" xmlns:a16="http://schemas.microsoft.com/office/drawing/2014/main" id="{693FD370-A1B3-44E7-87D3-8567494CD9A1}"/>
              </a:ext>
            </a:extLst>
          </p:cNvPr>
          <p:cNvSpPr/>
          <p:nvPr/>
        </p:nvSpPr>
        <p:spPr>
          <a:xfrm>
            <a:off x="5530850" y="4127500"/>
            <a:ext cx="2065338" cy="26860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defRPr/>
            </a:pPr>
            <a:r>
              <a:rPr lang="es-MX" sz="1200" b="1" dirty="0">
                <a:latin typeface="Arial Narrow" panose="020B0606020202030204" pitchFamily="34" charset="0"/>
              </a:rPr>
              <a:t>USUARIOS, EMPLEADOS Y PROPIETARIOS :</a:t>
            </a:r>
          </a:p>
          <a:p>
            <a:pPr marL="285750" indent="-285750">
              <a:buFont typeface="Wingdings" panose="05000000000000000000" pitchFamily="2" charset="2"/>
              <a:buChar char="Ø"/>
              <a:defRPr/>
            </a:pPr>
            <a:r>
              <a:rPr lang="es-MX" sz="1200" dirty="0"/>
              <a:t>Barrio Rock </a:t>
            </a:r>
            <a:r>
              <a:rPr lang="es-MX" sz="1200" dirty="0" err="1"/>
              <a:t>Hole</a:t>
            </a:r>
            <a:endParaRPr lang="es-MX" sz="1200" dirty="0"/>
          </a:p>
          <a:p>
            <a:pPr marL="285750" indent="-285750">
              <a:buFont typeface="Wingdings" panose="05000000000000000000" pitchFamily="2" charset="2"/>
              <a:buChar char="Ø"/>
              <a:defRPr/>
            </a:pPr>
            <a:r>
              <a:rPr lang="es-MX" sz="1200" dirty="0"/>
              <a:t>Supermercado super popular</a:t>
            </a:r>
          </a:p>
          <a:p>
            <a:pPr marL="285750" indent="-285750">
              <a:buFont typeface="Wingdings" panose="05000000000000000000" pitchFamily="2" charset="2"/>
              <a:buChar char="Ø"/>
              <a:defRPr/>
            </a:pPr>
            <a:r>
              <a:rPr lang="es-MX" sz="1200" dirty="0" err="1"/>
              <a:t>Auteco</a:t>
            </a:r>
            <a:endParaRPr lang="es-MX" sz="1200" dirty="0"/>
          </a:p>
          <a:p>
            <a:pPr marL="285750" indent="-285750">
              <a:buFont typeface="Wingdings" panose="05000000000000000000" pitchFamily="2" charset="2"/>
              <a:buChar char="Ø"/>
              <a:defRPr/>
            </a:pPr>
            <a:r>
              <a:rPr lang="es-MX" sz="1200" dirty="0"/>
              <a:t>Restaurante capitán Mandy.</a:t>
            </a:r>
          </a:p>
          <a:p>
            <a:pPr marL="285750" indent="-285750">
              <a:buFont typeface="Wingdings" panose="05000000000000000000" pitchFamily="2" charset="2"/>
              <a:buChar char="Ø"/>
              <a:defRPr/>
            </a:pPr>
            <a:r>
              <a:rPr lang="es-MX" sz="1200" dirty="0"/>
              <a:t>Restaurante Chino Morgan.</a:t>
            </a:r>
          </a:p>
          <a:p>
            <a:pPr marL="285750" indent="-285750">
              <a:buFont typeface="Wingdings" panose="05000000000000000000" pitchFamily="2" charset="2"/>
              <a:buChar char="Ø"/>
              <a:defRPr/>
            </a:pPr>
            <a:r>
              <a:rPr lang="es-MX" sz="1200" dirty="0"/>
              <a:t>Supermercado san judas.</a:t>
            </a:r>
          </a:p>
          <a:p>
            <a:pPr marL="285750" indent="-285750">
              <a:buFont typeface="Wingdings" panose="05000000000000000000" pitchFamily="2" charset="2"/>
              <a:buChar char="Ø"/>
              <a:defRPr/>
            </a:pPr>
            <a:r>
              <a:rPr lang="es-MX" sz="1200" dirty="0"/>
              <a:t>Moto </a:t>
            </a:r>
            <a:r>
              <a:rPr lang="es-MX" sz="1200" dirty="0" err="1"/>
              <a:t>Marlins</a:t>
            </a:r>
            <a:endParaRPr lang="es-MX" sz="1200" dirty="0"/>
          </a:p>
          <a:p>
            <a:pPr marL="285750" indent="-285750">
              <a:buFont typeface="Wingdings" panose="05000000000000000000" pitchFamily="2" charset="2"/>
              <a:buChar char="Ø"/>
              <a:defRPr/>
            </a:pPr>
            <a:r>
              <a:rPr lang="es-MX" sz="1200" dirty="0"/>
              <a:t>Etc.</a:t>
            </a:r>
          </a:p>
          <a:p>
            <a:pPr marL="285750" indent="-285750">
              <a:buFont typeface="Wingdings" panose="05000000000000000000" pitchFamily="2" charset="2"/>
              <a:buChar char="Ø"/>
              <a:defRPr/>
            </a:pPr>
            <a:endParaRPr lang="es-CO" sz="1200" dirty="0"/>
          </a:p>
        </p:txBody>
      </p:sp>
      <p:pic>
        <p:nvPicPr>
          <p:cNvPr id="51216"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3488" y="441801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17" name="Rectángulo 15"/>
          <p:cNvSpPr>
            <a:spLocks noChangeArrowheads="1"/>
          </p:cNvSpPr>
          <p:nvPr/>
        </p:nvSpPr>
        <p:spPr bwMode="auto">
          <a:xfrm>
            <a:off x="2916238" y="4418013"/>
            <a:ext cx="78263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51218"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27288" y="4767263"/>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19" name="Rectángulo 30"/>
          <p:cNvSpPr>
            <a:spLocks noChangeArrowheads="1"/>
          </p:cNvSpPr>
          <p:nvPr/>
        </p:nvSpPr>
        <p:spPr bwMode="auto">
          <a:xfrm>
            <a:off x="2860675" y="4875213"/>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55" name="Rectángulo: una sola esquina redondeada 54">
            <a:extLst>
              <a:ext uri="{FF2B5EF4-FFF2-40B4-BE49-F238E27FC236}">
                <a16:creationId xmlns="" xmlns:a16="http://schemas.microsoft.com/office/drawing/2014/main" id="{B0A47C21-D296-4064-A760-9876892900D4}"/>
              </a:ext>
            </a:extLst>
          </p:cNvPr>
          <p:cNvSpPr/>
          <p:nvPr/>
        </p:nvSpPr>
        <p:spPr>
          <a:xfrm>
            <a:off x="3779838" y="4405313"/>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57" name="Rectángulo: una sola esquina redondeada 56">
            <a:extLst>
              <a:ext uri="{FF2B5EF4-FFF2-40B4-BE49-F238E27FC236}">
                <a16:creationId xmlns="" xmlns:a16="http://schemas.microsoft.com/office/drawing/2014/main" id="{CB135FCE-407D-4B93-82EA-747C54BC419F}"/>
              </a:ext>
            </a:extLst>
          </p:cNvPr>
          <p:cNvSpPr/>
          <p:nvPr/>
        </p:nvSpPr>
        <p:spPr>
          <a:xfrm>
            <a:off x="3779838" y="4854575"/>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976852782"/>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ítulo 1"/>
          <p:cNvSpPr txBox="1">
            <a:spLocks/>
          </p:cNvSpPr>
          <p:nvPr/>
        </p:nvSpPr>
        <p:spPr bwMode="auto">
          <a:xfrm>
            <a:off x="684213" y="2119313"/>
            <a:ext cx="7848600" cy="318135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r>
              <a:rPr lang="es-ES_tradnl" altLang="es-CO" sz="4800" b="1">
                <a:latin typeface="Gill Sans MT" charset="0"/>
              </a:rPr>
              <a:t>SUBPROGRAMA 4.3.2.2. </a:t>
            </a:r>
            <a:r>
              <a:rPr lang="es-CO" altLang="es-CO" sz="4800" b="1">
                <a:solidFill>
                  <a:srgbClr val="000000"/>
                </a:solidFill>
                <a:latin typeface="Gill Sans MT" charset="0"/>
              </a:rPr>
              <a:t>MANTENIMIENTO DE LA RED DE DRENAJE PLUVIAL DEL DEPARTAMENTO.</a:t>
            </a:r>
          </a:p>
        </p:txBody>
      </p:sp>
      <p:sp>
        <p:nvSpPr>
          <p:cNvPr id="3" name="Rectángulo: esquinas redondeadas 2">
            <a:extLst>
              <a:ext uri="{FF2B5EF4-FFF2-40B4-BE49-F238E27FC236}">
                <a16:creationId xmlns="" xmlns:a16="http://schemas.microsoft.com/office/drawing/2014/main" id="{C0E1C8FD-D24F-4F44-BD91-4466A7E9731B}"/>
              </a:ext>
            </a:extLst>
          </p:cNvPr>
          <p:cNvSpPr/>
          <p:nvPr/>
        </p:nvSpPr>
        <p:spPr>
          <a:xfrm>
            <a:off x="1403350" y="5445125"/>
            <a:ext cx="6049963"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(4850,40 ml)  Mantenimiento de drenaje pluvial  (100%) de avance en el 2017</a:t>
            </a:r>
          </a:p>
        </p:txBody>
      </p:sp>
    </p:spTree>
    <p:extLst>
      <p:ext uri="{BB962C8B-B14F-4D97-AF65-F5344CB8AC3E}">
        <p14:creationId xmlns:p14="http://schemas.microsoft.com/office/powerpoint/2010/main" val="613704780"/>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87395CA5-3F24-4710-A1A8-6B41FF5F51F1}"/>
              </a:ext>
            </a:extLst>
          </p:cNvPr>
          <p:cNvSpPr/>
          <p:nvPr/>
        </p:nvSpPr>
        <p:spPr>
          <a:xfrm>
            <a:off x="250825" y="1139825"/>
            <a:ext cx="3179763"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300" b="1" dirty="0">
                <a:latin typeface="Gill Sans MT" panose="020B0502020104020203" pitchFamily="34" charset="0"/>
              </a:rPr>
              <a:t>MANTENIMIENTO DE DRENAJE PLUVIAL</a:t>
            </a:r>
            <a:endParaRPr lang="es-CO" sz="13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87509ABC-C518-4EF1-BEF5-922BFC6B2139}"/>
              </a:ext>
            </a:extLst>
          </p:cNvPr>
          <p:cNvSpPr/>
          <p:nvPr/>
        </p:nvSpPr>
        <p:spPr>
          <a:xfrm>
            <a:off x="665163" y="3735388"/>
            <a:ext cx="2663825" cy="346075"/>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10" name="Rectángulo: esquinas diagonales redondeadas 9">
            <a:extLst>
              <a:ext uri="{FF2B5EF4-FFF2-40B4-BE49-F238E27FC236}">
                <a16:creationId xmlns="" xmlns:a16="http://schemas.microsoft.com/office/drawing/2014/main" id="{14493C89-7609-4D1B-877C-A593DEE4F6F9}"/>
              </a:ext>
            </a:extLst>
          </p:cNvPr>
          <p:cNvSpPr/>
          <p:nvPr/>
        </p:nvSpPr>
        <p:spPr>
          <a:xfrm>
            <a:off x="4483100" y="4233863"/>
            <a:ext cx="2185988" cy="25876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285750" indent="-285750">
              <a:buFont typeface="Wingdings" panose="05000000000000000000" pitchFamily="2" charset="2"/>
              <a:buChar char="Ø"/>
              <a:defRPr/>
            </a:pPr>
            <a:r>
              <a:rPr lang="es-MX" sz="1400" dirty="0"/>
              <a:t>Peatonal Spratt Bight</a:t>
            </a:r>
          </a:p>
          <a:p>
            <a:pPr marL="285750" indent="-285750">
              <a:buFont typeface="Wingdings" panose="05000000000000000000" pitchFamily="2" charset="2"/>
              <a:buChar char="Ø"/>
              <a:defRPr/>
            </a:pPr>
            <a:r>
              <a:rPr lang="es-MX" sz="1400" dirty="0"/>
              <a:t>Barrio Serranilla.</a:t>
            </a:r>
          </a:p>
          <a:p>
            <a:pPr marL="285750" indent="-285750">
              <a:buFont typeface="Wingdings" panose="05000000000000000000" pitchFamily="2" charset="2"/>
              <a:buChar char="Ø"/>
              <a:defRPr/>
            </a:pPr>
            <a:r>
              <a:rPr lang="es-MX" sz="1400" dirty="0" err="1"/>
              <a:t>Av</a:t>
            </a:r>
            <a:r>
              <a:rPr lang="es-MX" sz="1400" dirty="0"/>
              <a:t> Juan XXII.</a:t>
            </a:r>
          </a:p>
          <a:p>
            <a:pPr marL="285750" indent="-285750">
              <a:buFont typeface="Wingdings" panose="05000000000000000000" pitchFamily="2" charset="2"/>
              <a:buChar char="Ø"/>
              <a:defRPr/>
            </a:pPr>
            <a:r>
              <a:rPr lang="es-MX" sz="1400" dirty="0"/>
              <a:t>Cinco Esquinas.</a:t>
            </a:r>
          </a:p>
          <a:p>
            <a:pPr marL="285750" indent="-285750">
              <a:buFont typeface="Wingdings" panose="05000000000000000000" pitchFamily="2" charset="2"/>
              <a:buChar char="Ø"/>
              <a:defRPr/>
            </a:pPr>
            <a:r>
              <a:rPr lang="es-MX" sz="1400" dirty="0" err="1"/>
              <a:t>Av</a:t>
            </a:r>
            <a:r>
              <a:rPr lang="es-MX" sz="1400" dirty="0"/>
              <a:t> las Américas</a:t>
            </a:r>
          </a:p>
          <a:p>
            <a:pPr marL="285750" indent="-285750">
              <a:buFont typeface="Wingdings" panose="05000000000000000000" pitchFamily="2" charset="2"/>
              <a:buChar char="Ø"/>
              <a:defRPr/>
            </a:pPr>
            <a:r>
              <a:rPr lang="es-MX" sz="1400" dirty="0" err="1"/>
              <a:t>Av</a:t>
            </a:r>
            <a:r>
              <a:rPr lang="es-MX" sz="1400" dirty="0"/>
              <a:t> Duarte Bloom.</a:t>
            </a:r>
          </a:p>
          <a:p>
            <a:pPr marL="285750" indent="-285750">
              <a:buFont typeface="Wingdings" panose="05000000000000000000" pitchFamily="2" charset="2"/>
              <a:buChar char="Ø"/>
              <a:defRPr/>
            </a:pPr>
            <a:r>
              <a:rPr lang="es-MX" sz="1400" dirty="0"/>
              <a:t>Canal </a:t>
            </a:r>
            <a:r>
              <a:rPr lang="es-MX" sz="1400" dirty="0" err="1"/>
              <a:t>Ideam</a:t>
            </a:r>
            <a:r>
              <a:rPr lang="es-MX" sz="1400" dirty="0"/>
              <a:t>.</a:t>
            </a:r>
          </a:p>
          <a:p>
            <a:pPr marL="285750" indent="-285750">
              <a:buFont typeface="Wingdings" panose="05000000000000000000" pitchFamily="2" charset="2"/>
              <a:buChar char="Ø"/>
              <a:defRPr/>
            </a:pPr>
            <a:r>
              <a:rPr lang="es-MX" sz="1400" dirty="0" err="1"/>
              <a:t>Av</a:t>
            </a:r>
            <a:r>
              <a:rPr lang="es-MX" sz="1400" dirty="0"/>
              <a:t> Cundinamarca</a:t>
            </a:r>
          </a:p>
          <a:p>
            <a:pPr marL="285750" indent="-285750">
              <a:buFont typeface="Wingdings" panose="05000000000000000000" pitchFamily="2" charset="2"/>
              <a:buChar char="Ø"/>
              <a:defRPr/>
            </a:pPr>
            <a:r>
              <a:rPr lang="es-MX" sz="1400" dirty="0"/>
              <a:t>Barracuda</a:t>
            </a:r>
          </a:p>
          <a:p>
            <a:pPr marL="285750" indent="-285750">
              <a:buFont typeface="Wingdings" panose="05000000000000000000" pitchFamily="2" charset="2"/>
              <a:buChar char="Ø"/>
              <a:defRPr/>
            </a:pPr>
            <a:r>
              <a:rPr lang="es-MX" sz="1400" dirty="0" err="1"/>
              <a:t>Cañon</a:t>
            </a:r>
            <a:r>
              <a:rPr lang="es-MX" sz="1400" dirty="0"/>
              <a:t> de Morgan</a:t>
            </a:r>
            <a:endParaRPr lang="es-CO" sz="1400" dirty="0"/>
          </a:p>
        </p:txBody>
      </p:sp>
      <p:sp>
        <p:nvSpPr>
          <p:cNvPr id="27" name="Rectángulo: esquinas redondeadas 26">
            <a:extLst>
              <a:ext uri="{FF2B5EF4-FFF2-40B4-BE49-F238E27FC236}">
                <a16:creationId xmlns="" xmlns:a16="http://schemas.microsoft.com/office/drawing/2014/main" id="{D264D553-4331-4EEA-964A-DD8D938532AC}"/>
              </a:ext>
            </a:extLst>
          </p:cNvPr>
          <p:cNvSpPr/>
          <p:nvPr/>
        </p:nvSpPr>
        <p:spPr>
          <a:xfrm>
            <a:off x="3908425" y="3667125"/>
            <a:ext cx="4926013"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(4850,40 ml) Mantenimiento de drenaje pluvial en el 2017</a:t>
            </a:r>
          </a:p>
        </p:txBody>
      </p:sp>
      <p:pic>
        <p:nvPicPr>
          <p:cNvPr id="22" name="Imagen 21">
            <a:extLst>
              <a:ext uri="{FF2B5EF4-FFF2-40B4-BE49-F238E27FC236}">
                <a16:creationId xmlns="" xmlns:a16="http://schemas.microsoft.com/office/drawing/2014/main" id="{EC466957-17B6-4F80-9C37-29F2FE38EEB2}"/>
              </a:ext>
            </a:extLst>
          </p:cNvPr>
          <p:cNvPicPr>
            <a:picLocks noChangeAspect="1"/>
          </p:cNvPicPr>
          <p:nvPr/>
        </p:nvPicPr>
        <p:blipFill>
          <a:blip r:embed="rId3"/>
          <a:stretch>
            <a:fillRect/>
          </a:stretch>
        </p:blipFill>
        <p:spPr>
          <a:xfrm>
            <a:off x="6156176" y="1314185"/>
            <a:ext cx="2895003" cy="2324353"/>
          </a:xfrm>
          <a:prstGeom prst="rect">
            <a:avLst/>
          </a:prstGeom>
          <a:ln>
            <a:noFill/>
          </a:ln>
          <a:effectLst>
            <a:softEdge rad="112500"/>
          </a:effectLst>
        </p:spPr>
      </p:pic>
      <p:pic>
        <p:nvPicPr>
          <p:cNvPr id="24" name="Imagen 23">
            <a:extLst>
              <a:ext uri="{FF2B5EF4-FFF2-40B4-BE49-F238E27FC236}">
                <a16:creationId xmlns="" xmlns:a16="http://schemas.microsoft.com/office/drawing/2014/main" id="{47654153-7CBF-427B-ABD5-F98E041DCEAC}"/>
              </a:ext>
            </a:extLst>
          </p:cNvPr>
          <p:cNvPicPr>
            <a:picLocks noChangeAspect="1"/>
          </p:cNvPicPr>
          <p:nvPr/>
        </p:nvPicPr>
        <p:blipFill>
          <a:blip r:embed="rId4"/>
          <a:stretch>
            <a:fillRect/>
          </a:stretch>
        </p:blipFill>
        <p:spPr>
          <a:xfrm>
            <a:off x="3444099" y="1252106"/>
            <a:ext cx="2928100" cy="2392918"/>
          </a:xfrm>
          <a:prstGeom prst="rect">
            <a:avLst/>
          </a:prstGeom>
          <a:ln>
            <a:noFill/>
          </a:ln>
          <a:effectLst>
            <a:softEdge rad="112500"/>
          </a:effectLst>
        </p:spPr>
      </p:pic>
      <p:sp>
        <p:nvSpPr>
          <p:cNvPr id="47" name="Rectángulo: esquina doblada 46">
            <a:extLst>
              <a:ext uri="{FF2B5EF4-FFF2-40B4-BE49-F238E27FC236}">
                <a16:creationId xmlns="" xmlns:a16="http://schemas.microsoft.com/office/drawing/2014/main" id="{8650AD61-FED0-4D5D-AF35-A7210ADC0D46}"/>
              </a:ext>
            </a:extLst>
          </p:cNvPr>
          <p:cNvSpPr/>
          <p:nvPr/>
        </p:nvSpPr>
        <p:spPr>
          <a:xfrm>
            <a:off x="2360613" y="5891213"/>
            <a:ext cx="141922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48" name="Rectángulo: esquina doblada 47">
            <a:extLst>
              <a:ext uri="{FF2B5EF4-FFF2-40B4-BE49-F238E27FC236}">
                <a16:creationId xmlns="" xmlns:a16="http://schemas.microsoft.com/office/drawing/2014/main" id="{71BF60D3-9931-4DAD-9B6B-553376F178B4}"/>
              </a:ext>
            </a:extLst>
          </p:cNvPr>
          <p:cNvSpPr/>
          <p:nvPr/>
        </p:nvSpPr>
        <p:spPr>
          <a:xfrm>
            <a:off x="84138" y="4652963"/>
            <a:ext cx="1617662"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49" name="Rectángulo: una sola esquina redondeada 48">
            <a:extLst>
              <a:ext uri="{FF2B5EF4-FFF2-40B4-BE49-F238E27FC236}">
                <a16:creationId xmlns="" xmlns:a16="http://schemas.microsoft.com/office/drawing/2014/main" id="{278761B4-4D6E-4641-AEC1-C1BC5A2BB329}"/>
              </a:ext>
            </a:extLst>
          </p:cNvPr>
          <p:cNvSpPr/>
          <p:nvPr/>
        </p:nvSpPr>
        <p:spPr>
          <a:xfrm>
            <a:off x="58738" y="59547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5,802 </a:t>
            </a:r>
            <a:r>
              <a:rPr lang="es-MX" sz="1200" dirty="0" err="1"/>
              <a:t>Hab</a:t>
            </a:r>
            <a:endParaRPr lang="es-CO" sz="1200" dirty="0"/>
          </a:p>
        </p:txBody>
      </p:sp>
      <p:pic>
        <p:nvPicPr>
          <p:cNvPr id="55307"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71625" y="58943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1" name="Conector: angular 50">
            <a:extLst>
              <a:ext uri="{FF2B5EF4-FFF2-40B4-BE49-F238E27FC236}">
                <a16:creationId xmlns="" xmlns:a16="http://schemas.microsoft.com/office/drawing/2014/main" id="{90963F72-2FAD-443E-AC3A-E8189647579A}"/>
              </a:ext>
            </a:extLst>
          </p:cNvPr>
          <p:cNvCxnSpPr>
            <a:cxnSpLocks/>
            <a:stCxn id="47" idx="3"/>
            <a:endCxn id="10" idx="2"/>
          </p:cNvCxnSpPr>
          <p:nvPr/>
        </p:nvCxnSpPr>
        <p:spPr>
          <a:xfrm flipV="1">
            <a:off x="3779838" y="5527675"/>
            <a:ext cx="703262" cy="57308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2" name="Conector recto de flecha 51">
            <a:extLst>
              <a:ext uri="{FF2B5EF4-FFF2-40B4-BE49-F238E27FC236}">
                <a16:creationId xmlns="" xmlns:a16="http://schemas.microsoft.com/office/drawing/2014/main" id="{62E90BF9-5BA2-47EF-90A8-75FFA0A614EB}"/>
              </a:ext>
            </a:extLst>
          </p:cNvPr>
          <p:cNvCxnSpPr>
            <a:cxnSpLocks/>
            <a:stCxn id="47" idx="1"/>
            <a:endCxn id="55307" idx="3"/>
          </p:cNvCxnSpPr>
          <p:nvPr/>
        </p:nvCxnSpPr>
        <p:spPr>
          <a:xfrm flipH="1" flipV="1">
            <a:off x="1971675" y="6094413"/>
            <a:ext cx="388938" cy="63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4" name="Conector recto de flecha 53">
            <a:extLst>
              <a:ext uri="{FF2B5EF4-FFF2-40B4-BE49-F238E27FC236}">
                <a16:creationId xmlns="" xmlns:a16="http://schemas.microsoft.com/office/drawing/2014/main" id="{5854F6FC-8385-4D33-8DC3-C4AF3006B4BF}"/>
              </a:ext>
            </a:extLst>
          </p:cNvPr>
          <p:cNvCxnSpPr>
            <a:cxnSpLocks/>
          </p:cNvCxnSpPr>
          <p:nvPr/>
        </p:nvCxnSpPr>
        <p:spPr>
          <a:xfrm flipH="1">
            <a:off x="1214438" y="6094413"/>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63" name="Rectángulo: esquinas diagonales redondeadas 62">
            <a:extLst>
              <a:ext uri="{FF2B5EF4-FFF2-40B4-BE49-F238E27FC236}">
                <a16:creationId xmlns="" xmlns:a16="http://schemas.microsoft.com/office/drawing/2014/main" id="{2897A6AA-61A3-4792-BC2B-6AEE52530E5E}"/>
              </a:ext>
            </a:extLst>
          </p:cNvPr>
          <p:cNvSpPr/>
          <p:nvPr/>
        </p:nvSpPr>
        <p:spPr>
          <a:xfrm>
            <a:off x="6731000" y="4186238"/>
            <a:ext cx="2185988" cy="2589212"/>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285750" indent="-285750">
              <a:buFont typeface="Wingdings" panose="05000000000000000000" pitchFamily="2" charset="2"/>
              <a:buChar char="Ø"/>
              <a:defRPr/>
            </a:pPr>
            <a:r>
              <a:rPr lang="es-MX" sz="1400" dirty="0" err="1"/>
              <a:t>School</a:t>
            </a:r>
            <a:r>
              <a:rPr lang="es-MX" sz="1400" dirty="0"/>
              <a:t> House</a:t>
            </a:r>
          </a:p>
          <a:p>
            <a:pPr marL="285750" indent="-285750">
              <a:buFont typeface="Wingdings" panose="05000000000000000000" pitchFamily="2" charset="2"/>
              <a:buChar char="Ø"/>
              <a:defRPr/>
            </a:pPr>
            <a:r>
              <a:rPr lang="es-MX" sz="1400" dirty="0"/>
              <a:t>Gaviotas</a:t>
            </a:r>
          </a:p>
          <a:p>
            <a:pPr marL="285750" indent="-285750">
              <a:buFont typeface="Wingdings" panose="05000000000000000000" pitchFamily="2" charset="2"/>
              <a:buChar char="Ø"/>
              <a:defRPr/>
            </a:pPr>
            <a:r>
              <a:rPr lang="es-MX" sz="1400" dirty="0" err="1"/>
              <a:t>Himat</a:t>
            </a:r>
            <a:endParaRPr lang="es-MX" sz="1400" dirty="0"/>
          </a:p>
          <a:p>
            <a:pPr marL="285750" indent="-285750">
              <a:buFont typeface="Wingdings" panose="05000000000000000000" pitchFamily="2" charset="2"/>
              <a:buChar char="Ø"/>
              <a:defRPr/>
            </a:pPr>
            <a:r>
              <a:rPr lang="es-MX" sz="1400" dirty="0" err="1"/>
              <a:t>Av</a:t>
            </a:r>
            <a:r>
              <a:rPr lang="es-MX" sz="1400" dirty="0"/>
              <a:t> Costa rica</a:t>
            </a:r>
          </a:p>
          <a:p>
            <a:pPr marL="285750" indent="-285750">
              <a:buFont typeface="Wingdings" panose="05000000000000000000" pitchFamily="2" charset="2"/>
              <a:buChar char="Ø"/>
              <a:defRPr/>
            </a:pPr>
            <a:r>
              <a:rPr lang="es-MX" sz="1400" dirty="0"/>
              <a:t>Antonio Nariño</a:t>
            </a:r>
          </a:p>
          <a:p>
            <a:pPr marL="285750" indent="-285750">
              <a:buFont typeface="Wingdings" panose="05000000000000000000" pitchFamily="2" charset="2"/>
              <a:buChar char="Ø"/>
              <a:defRPr/>
            </a:pPr>
            <a:r>
              <a:rPr lang="es-MX" sz="1400" dirty="0"/>
              <a:t>Polideportivo </a:t>
            </a:r>
            <a:r>
              <a:rPr lang="es-MX" sz="1400" dirty="0" err="1"/>
              <a:t>natania</a:t>
            </a:r>
            <a:endParaRPr lang="es-MX" sz="1400" dirty="0"/>
          </a:p>
          <a:p>
            <a:pPr marL="285750" indent="-285750">
              <a:buFont typeface="Wingdings" panose="05000000000000000000" pitchFamily="2" charset="2"/>
              <a:buChar char="Ø"/>
              <a:defRPr/>
            </a:pPr>
            <a:r>
              <a:rPr lang="es-MX" sz="1400" dirty="0" err="1"/>
              <a:t>Av</a:t>
            </a:r>
            <a:r>
              <a:rPr lang="es-MX" sz="1400" dirty="0"/>
              <a:t> Providencia</a:t>
            </a:r>
          </a:p>
          <a:p>
            <a:pPr marL="285750" indent="-285750">
              <a:buFont typeface="Wingdings" panose="05000000000000000000" pitchFamily="2" charset="2"/>
              <a:buChar char="Ø"/>
              <a:defRPr/>
            </a:pPr>
            <a:r>
              <a:rPr lang="es-MX" sz="1400" dirty="0" err="1"/>
              <a:t>Av</a:t>
            </a:r>
            <a:r>
              <a:rPr lang="es-MX" sz="1400" dirty="0"/>
              <a:t> Colon</a:t>
            </a:r>
          </a:p>
          <a:p>
            <a:pPr marL="285750" indent="-285750">
              <a:buFont typeface="Wingdings" panose="05000000000000000000" pitchFamily="2" charset="2"/>
              <a:buChar char="Ø"/>
              <a:defRPr/>
            </a:pPr>
            <a:r>
              <a:rPr lang="es-MX" sz="1400" dirty="0"/>
              <a:t>Brooks Hill</a:t>
            </a:r>
          </a:p>
          <a:p>
            <a:pPr marL="285750" indent="-285750">
              <a:buFont typeface="Wingdings" panose="05000000000000000000" pitchFamily="2" charset="2"/>
              <a:buChar char="Ø"/>
              <a:defRPr/>
            </a:pPr>
            <a:r>
              <a:rPr lang="es-MX" sz="1400" dirty="0" err="1"/>
              <a:t>Etc</a:t>
            </a:r>
            <a:endParaRPr lang="es-CO" sz="1400" dirty="0"/>
          </a:p>
        </p:txBody>
      </p:sp>
      <p:pic>
        <p:nvPicPr>
          <p:cNvPr id="55312"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98663" y="456247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13" name="Rectángulo 15"/>
          <p:cNvSpPr>
            <a:spLocks noChangeArrowheads="1"/>
          </p:cNvSpPr>
          <p:nvPr/>
        </p:nvSpPr>
        <p:spPr bwMode="auto">
          <a:xfrm>
            <a:off x="2411413" y="4562475"/>
            <a:ext cx="7826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55314"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24050" y="491172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15" name="Rectángulo 30"/>
          <p:cNvSpPr>
            <a:spLocks noChangeArrowheads="1"/>
          </p:cNvSpPr>
          <p:nvPr/>
        </p:nvSpPr>
        <p:spPr bwMode="auto">
          <a:xfrm>
            <a:off x="2355850" y="501967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71" name="Rectángulo: una sola esquina redondeada 70">
            <a:extLst>
              <a:ext uri="{FF2B5EF4-FFF2-40B4-BE49-F238E27FC236}">
                <a16:creationId xmlns="" xmlns:a16="http://schemas.microsoft.com/office/drawing/2014/main" id="{8EC4EC6C-30BD-4CBF-A4F2-70AB026ECC1F}"/>
              </a:ext>
            </a:extLst>
          </p:cNvPr>
          <p:cNvSpPr/>
          <p:nvPr/>
        </p:nvSpPr>
        <p:spPr>
          <a:xfrm>
            <a:off x="3276600" y="4548188"/>
            <a:ext cx="935038"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73" name="Rectángulo: una sola esquina redondeada 72">
            <a:extLst>
              <a:ext uri="{FF2B5EF4-FFF2-40B4-BE49-F238E27FC236}">
                <a16:creationId xmlns="" xmlns:a16="http://schemas.microsoft.com/office/drawing/2014/main" id="{1E6888F3-A5BB-43EA-ABAC-A24A5D31A3C6}"/>
              </a:ext>
            </a:extLst>
          </p:cNvPr>
          <p:cNvSpPr/>
          <p:nvPr/>
        </p:nvSpPr>
        <p:spPr>
          <a:xfrm>
            <a:off x="3276600" y="4999038"/>
            <a:ext cx="935038"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717449477"/>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01B1A672-8A16-4FDA-A534-AF8E5E86B1DD}"/>
              </a:ext>
            </a:extLst>
          </p:cNvPr>
          <p:cNvSpPr/>
          <p:nvPr/>
        </p:nvSpPr>
        <p:spPr>
          <a:xfrm>
            <a:off x="179388" y="1268413"/>
            <a:ext cx="3867150"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400" b="1" dirty="0">
                <a:latin typeface="Gill Sans MT" panose="020B0502020104020203" pitchFamily="34" charset="0"/>
              </a:rPr>
              <a:t>MEJORAMIENTO Y RECUPERACIÓN DEL ESPACIO PEATONAL DE LA AVENIDA NEWBALL Y BAHÍA HOOKER EN SAN ANDRÉS ISLAS.</a:t>
            </a:r>
            <a:endParaRPr lang="es-CO" sz="14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7780F605-3F68-4994-AABD-9F8C4EBB3ABC}"/>
              </a:ext>
            </a:extLst>
          </p:cNvPr>
          <p:cNvSpPr/>
          <p:nvPr/>
        </p:nvSpPr>
        <p:spPr>
          <a:xfrm>
            <a:off x="450850" y="3544888"/>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pic>
        <p:nvPicPr>
          <p:cNvPr id="78866" name="Imagen 4">
            <a:extLst>
              <a:ext uri="{FF2B5EF4-FFF2-40B4-BE49-F238E27FC236}">
                <a16:creationId xmlns="" xmlns:a16="http://schemas.microsoft.com/office/drawing/2014/main" id="{A23064BB-32DE-4DA0-951E-49ABCC368D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95936" y="1196752"/>
            <a:ext cx="3124773" cy="23087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ángulo: esquinas redondeadas 18">
            <a:extLst>
              <a:ext uri="{FF2B5EF4-FFF2-40B4-BE49-F238E27FC236}">
                <a16:creationId xmlns="" xmlns:a16="http://schemas.microsoft.com/office/drawing/2014/main" id="{E09BFA36-403C-475F-92E4-E10CCA7CD708}"/>
              </a:ext>
            </a:extLst>
          </p:cNvPr>
          <p:cNvSpPr/>
          <p:nvPr/>
        </p:nvSpPr>
        <p:spPr>
          <a:xfrm>
            <a:off x="3995738" y="3556000"/>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(50,40 ml) Mantenimiento de drenaje pluvial en el 2017</a:t>
            </a:r>
          </a:p>
        </p:txBody>
      </p:sp>
      <p:sp>
        <p:nvSpPr>
          <p:cNvPr id="29" name="Rectángulo: esquina doblada 28">
            <a:extLst>
              <a:ext uri="{FF2B5EF4-FFF2-40B4-BE49-F238E27FC236}">
                <a16:creationId xmlns="" xmlns:a16="http://schemas.microsoft.com/office/drawing/2014/main" id="{C564A9DB-8374-44D1-8784-C4DAC144579B}"/>
              </a:ext>
            </a:extLst>
          </p:cNvPr>
          <p:cNvSpPr/>
          <p:nvPr/>
        </p:nvSpPr>
        <p:spPr>
          <a:xfrm>
            <a:off x="2481263" y="5581650"/>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0" name="Rectángulo: esquina doblada 29">
            <a:extLst>
              <a:ext uri="{FF2B5EF4-FFF2-40B4-BE49-F238E27FC236}">
                <a16:creationId xmlns="" xmlns:a16="http://schemas.microsoft.com/office/drawing/2014/main" id="{88E12E83-B196-45A3-8FA1-1FBB939A3DDB}"/>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1" name="Rectángulo: una sola esquina redondeada 30">
            <a:extLst>
              <a:ext uri="{FF2B5EF4-FFF2-40B4-BE49-F238E27FC236}">
                <a16:creationId xmlns="" xmlns:a16="http://schemas.microsoft.com/office/drawing/2014/main" id="{8FE15DCC-2EF5-4B54-B997-AB2168746FAA}"/>
              </a:ext>
            </a:extLst>
          </p:cNvPr>
          <p:cNvSpPr/>
          <p:nvPr/>
        </p:nvSpPr>
        <p:spPr>
          <a:xfrm>
            <a:off x="179388" y="56499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2,401 </a:t>
            </a:r>
            <a:r>
              <a:rPr lang="es-MX" sz="1200" dirty="0" err="1"/>
              <a:t>Hab</a:t>
            </a:r>
            <a:endParaRPr lang="es-CO" sz="1200" dirty="0"/>
          </a:p>
        </p:txBody>
      </p:sp>
      <p:pic>
        <p:nvPicPr>
          <p:cNvPr id="57353" name="Imagen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2275" y="55895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3" name="Conector: angular 32">
            <a:extLst>
              <a:ext uri="{FF2B5EF4-FFF2-40B4-BE49-F238E27FC236}">
                <a16:creationId xmlns="" xmlns:a16="http://schemas.microsoft.com/office/drawing/2014/main" id="{A5E1C612-7152-4E6E-B0FC-B1715EF72A11}"/>
              </a:ext>
            </a:extLst>
          </p:cNvPr>
          <p:cNvCxnSpPr>
            <a:cxnSpLocks/>
            <a:stCxn id="29" idx="3"/>
            <a:endCxn id="36" idx="2"/>
          </p:cNvCxnSpPr>
          <p:nvPr/>
        </p:nvCxnSpPr>
        <p:spPr>
          <a:xfrm flipV="1">
            <a:off x="4046538" y="5387975"/>
            <a:ext cx="1538287" cy="40322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4" name="Conector recto de flecha 33">
            <a:extLst>
              <a:ext uri="{FF2B5EF4-FFF2-40B4-BE49-F238E27FC236}">
                <a16:creationId xmlns="" xmlns:a16="http://schemas.microsoft.com/office/drawing/2014/main" id="{38930E50-F96B-4B50-96E8-E77C8D891E3B}"/>
              </a:ext>
            </a:extLst>
          </p:cNvPr>
          <p:cNvCxnSpPr>
            <a:cxnSpLocks/>
            <a:stCxn id="29" idx="1"/>
            <a:endCxn id="57353" idx="3"/>
          </p:cNvCxnSpPr>
          <p:nvPr/>
        </p:nvCxnSpPr>
        <p:spPr>
          <a:xfrm flipH="1" flipV="1">
            <a:off x="2092325" y="5789613"/>
            <a:ext cx="388938"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5" name="Conector recto de flecha 34">
            <a:extLst>
              <a:ext uri="{FF2B5EF4-FFF2-40B4-BE49-F238E27FC236}">
                <a16:creationId xmlns="" xmlns:a16="http://schemas.microsoft.com/office/drawing/2014/main" id="{9939D743-9C8D-463A-9B9B-06CB47638C8C}"/>
              </a:ext>
            </a:extLst>
          </p:cNvPr>
          <p:cNvCxnSpPr>
            <a:cxnSpLocks/>
            <a:stCxn id="57353" idx="1"/>
            <a:endCxn id="31" idx="3"/>
          </p:cNvCxnSpPr>
          <p:nvPr/>
        </p:nvCxnSpPr>
        <p:spPr>
          <a:xfrm flipH="1">
            <a:off x="1335088" y="5789613"/>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6" name="Rectángulo: esquinas diagonales redondeadas 35">
            <a:extLst>
              <a:ext uri="{FF2B5EF4-FFF2-40B4-BE49-F238E27FC236}">
                <a16:creationId xmlns="" xmlns:a16="http://schemas.microsoft.com/office/drawing/2014/main" id="{CC360E83-FF91-43AE-A15C-54A1AB3B4530}"/>
              </a:ext>
            </a:extLst>
          </p:cNvPr>
          <p:cNvSpPr/>
          <p:nvPr/>
        </p:nvSpPr>
        <p:spPr>
          <a:xfrm>
            <a:off x="5584825" y="4144963"/>
            <a:ext cx="2011363" cy="2484437"/>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285750" indent="-285750">
              <a:buFont typeface="Wingdings" panose="05000000000000000000" pitchFamily="2" charset="2"/>
              <a:buChar char="Ø"/>
              <a:defRPr/>
            </a:pPr>
            <a:endParaRPr lang="es-MX" sz="1200" dirty="0"/>
          </a:p>
          <a:p>
            <a:pPr marL="285750" indent="-285750">
              <a:buFont typeface="Wingdings" panose="05000000000000000000" pitchFamily="2" charset="2"/>
              <a:buChar char="Ø"/>
              <a:defRPr/>
            </a:pPr>
            <a:r>
              <a:rPr lang="es-MX" sz="1200" dirty="0"/>
              <a:t>Estación de Bomberos</a:t>
            </a:r>
          </a:p>
          <a:p>
            <a:pPr marL="285750" indent="-285750">
              <a:buFont typeface="Wingdings" panose="05000000000000000000" pitchFamily="2" charset="2"/>
              <a:buChar char="Ø"/>
              <a:defRPr/>
            </a:pPr>
            <a:r>
              <a:rPr lang="es-MX" sz="1200" dirty="0"/>
              <a:t>Hotel </a:t>
            </a:r>
            <a:r>
              <a:rPr lang="es-MX" sz="1200" dirty="0" err="1"/>
              <a:t>Sunrise</a:t>
            </a:r>
            <a:r>
              <a:rPr lang="es-MX" sz="1200" dirty="0"/>
              <a:t> Beach</a:t>
            </a:r>
          </a:p>
          <a:p>
            <a:pPr marL="285750" indent="-285750">
              <a:buFont typeface="Wingdings" panose="05000000000000000000" pitchFamily="2" charset="2"/>
              <a:buChar char="Ø"/>
              <a:defRPr/>
            </a:pPr>
            <a:r>
              <a:rPr lang="es-MX" sz="1200" dirty="0"/>
              <a:t>Barrio Obrero</a:t>
            </a:r>
          </a:p>
          <a:p>
            <a:pPr marL="285750" indent="-285750">
              <a:buFont typeface="Wingdings" panose="05000000000000000000" pitchFamily="2" charset="2"/>
              <a:buChar char="Ø"/>
              <a:defRPr/>
            </a:pPr>
            <a:r>
              <a:rPr lang="es-MX" sz="1200" dirty="0"/>
              <a:t>Barrio los Almendros</a:t>
            </a:r>
          </a:p>
          <a:p>
            <a:pPr marL="285750" indent="-285750">
              <a:buFont typeface="Wingdings" panose="05000000000000000000" pitchFamily="2" charset="2"/>
              <a:buChar char="Ø"/>
              <a:defRPr/>
            </a:pPr>
            <a:r>
              <a:rPr lang="es-MX" sz="1200" dirty="0"/>
              <a:t>Policía Nacional</a:t>
            </a:r>
          </a:p>
          <a:p>
            <a:pPr marL="285750" indent="-285750">
              <a:buFont typeface="Wingdings" panose="05000000000000000000" pitchFamily="2" charset="2"/>
              <a:buChar char="Ø"/>
              <a:defRPr/>
            </a:pPr>
            <a:r>
              <a:rPr lang="es-MX" sz="1200" dirty="0"/>
              <a:t>Barrio </a:t>
            </a:r>
            <a:r>
              <a:rPr lang="es-MX" sz="1200" dirty="0" err="1"/>
              <a:t>Viet</a:t>
            </a:r>
            <a:r>
              <a:rPr lang="es-MX" sz="1200" dirty="0"/>
              <a:t> </a:t>
            </a:r>
            <a:r>
              <a:rPr lang="es-MX" sz="1200" dirty="0" err="1"/>
              <a:t>Nam</a:t>
            </a:r>
            <a:endParaRPr lang="es-MX" sz="1200" dirty="0"/>
          </a:p>
          <a:p>
            <a:pPr marL="285750" indent="-285750">
              <a:buFont typeface="Wingdings" panose="05000000000000000000" pitchFamily="2" charset="2"/>
              <a:buChar char="Ø"/>
              <a:defRPr/>
            </a:pPr>
            <a:r>
              <a:rPr lang="es-MX" sz="1200" dirty="0"/>
              <a:t>Sena</a:t>
            </a:r>
          </a:p>
          <a:p>
            <a:pPr marL="285750" indent="-285750">
              <a:buFont typeface="Wingdings" panose="05000000000000000000" pitchFamily="2" charset="2"/>
              <a:buChar char="Ø"/>
              <a:defRPr/>
            </a:pPr>
            <a:r>
              <a:rPr lang="es-MX" sz="1200" dirty="0"/>
              <a:t>Cámara de Comercio</a:t>
            </a:r>
          </a:p>
          <a:p>
            <a:pPr marL="285750" indent="-285750">
              <a:buFont typeface="Wingdings" panose="05000000000000000000" pitchFamily="2" charset="2"/>
              <a:buChar char="Ø"/>
              <a:defRPr/>
            </a:pPr>
            <a:r>
              <a:rPr lang="es-MX" sz="1200" dirty="0"/>
              <a:t>Sociedad Portuaria</a:t>
            </a:r>
          </a:p>
          <a:p>
            <a:pPr marL="285750" indent="-285750">
              <a:buFont typeface="Wingdings" panose="05000000000000000000" pitchFamily="2" charset="2"/>
              <a:buChar char="Ø"/>
              <a:defRPr/>
            </a:pPr>
            <a:r>
              <a:rPr lang="es-MX" sz="1200" dirty="0"/>
              <a:t>Hotel Sol Caribe Sea </a:t>
            </a:r>
            <a:r>
              <a:rPr lang="es-MX" sz="1200" dirty="0" err="1"/>
              <a:t>Flower</a:t>
            </a:r>
            <a:endParaRPr lang="es-MX" sz="1200" dirty="0"/>
          </a:p>
          <a:p>
            <a:pPr marL="285750" indent="-285750">
              <a:buFont typeface="Wingdings" panose="05000000000000000000" pitchFamily="2" charset="2"/>
              <a:buChar char="Ø"/>
              <a:defRPr/>
            </a:pPr>
            <a:r>
              <a:rPr lang="es-MX" sz="1200" dirty="0" err="1"/>
              <a:t>Resturante</a:t>
            </a:r>
            <a:r>
              <a:rPr lang="es-MX" sz="1200" dirty="0"/>
              <a:t> Gourmet </a:t>
            </a:r>
          </a:p>
          <a:p>
            <a:pPr marL="285750" indent="-285750">
              <a:buFont typeface="Wingdings" panose="05000000000000000000" pitchFamily="2" charset="2"/>
              <a:buChar char="Ø"/>
              <a:defRPr/>
            </a:pPr>
            <a:r>
              <a:rPr lang="es-MX" sz="1200" dirty="0"/>
              <a:t>Etc.</a:t>
            </a:r>
          </a:p>
          <a:p>
            <a:pPr marL="285750" indent="-285750">
              <a:buFont typeface="Wingdings" panose="05000000000000000000" pitchFamily="2" charset="2"/>
              <a:buChar char="Ø"/>
              <a:defRPr/>
            </a:pPr>
            <a:endParaRPr lang="es-CO" sz="1200" dirty="0"/>
          </a:p>
        </p:txBody>
      </p:sp>
      <p:pic>
        <p:nvPicPr>
          <p:cNvPr id="5" name="Imagen 4">
            <a:extLst>
              <a:ext uri="{FF2B5EF4-FFF2-40B4-BE49-F238E27FC236}">
                <a16:creationId xmlns="" xmlns:a16="http://schemas.microsoft.com/office/drawing/2014/main" id="{715E2A48-8300-48A7-8E3D-4F9856C6A1A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59761" y="1193026"/>
            <a:ext cx="2616307" cy="2308775"/>
          </a:xfrm>
          <a:prstGeom prst="rect">
            <a:avLst/>
          </a:prstGeom>
          <a:ln>
            <a:noFill/>
          </a:ln>
          <a:effectLst>
            <a:softEdge rad="112500"/>
          </a:effectLst>
        </p:spPr>
      </p:pic>
      <p:pic>
        <p:nvPicPr>
          <p:cNvPr id="57359"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30463" y="4489450"/>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60" name="Rectángulo 15"/>
          <p:cNvSpPr>
            <a:spLocks noChangeArrowheads="1"/>
          </p:cNvSpPr>
          <p:nvPr/>
        </p:nvSpPr>
        <p:spPr bwMode="auto">
          <a:xfrm>
            <a:off x="2843213" y="4489450"/>
            <a:ext cx="7826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57361"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54263" y="4838700"/>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62" name="Rectángulo 30"/>
          <p:cNvSpPr>
            <a:spLocks noChangeArrowheads="1"/>
          </p:cNvSpPr>
          <p:nvPr/>
        </p:nvSpPr>
        <p:spPr bwMode="auto">
          <a:xfrm>
            <a:off x="2787650" y="4946650"/>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3" name="Rectángulo: una sola esquina redondeada 42">
            <a:extLst>
              <a:ext uri="{FF2B5EF4-FFF2-40B4-BE49-F238E27FC236}">
                <a16:creationId xmlns="" xmlns:a16="http://schemas.microsoft.com/office/drawing/2014/main" id="{B0256541-78A3-435D-BF41-9D72A3FE8CC6}"/>
              </a:ext>
            </a:extLst>
          </p:cNvPr>
          <p:cNvSpPr/>
          <p:nvPr/>
        </p:nvSpPr>
        <p:spPr>
          <a:xfrm>
            <a:off x="3706813" y="4476750"/>
            <a:ext cx="936625"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5" name="Rectángulo: una sola esquina redondeada 44">
            <a:extLst>
              <a:ext uri="{FF2B5EF4-FFF2-40B4-BE49-F238E27FC236}">
                <a16:creationId xmlns="" xmlns:a16="http://schemas.microsoft.com/office/drawing/2014/main" id="{01097159-F1F1-4DC8-87DF-72B8898E6103}"/>
              </a:ext>
            </a:extLst>
          </p:cNvPr>
          <p:cNvSpPr/>
          <p:nvPr/>
        </p:nvSpPr>
        <p:spPr>
          <a:xfrm>
            <a:off x="3706813" y="4926013"/>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663682874"/>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ítulo 1"/>
          <p:cNvSpPr txBox="1">
            <a:spLocks/>
          </p:cNvSpPr>
          <p:nvPr/>
        </p:nvSpPr>
        <p:spPr bwMode="auto">
          <a:xfrm>
            <a:off x="684213" y="2205038"/>
            <a:ext cx="7848600" cy="2932112"/>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r>
              <a:rPr lang="es-ES_tradnl" altLang="es-CO" sz="6000" b="1">
                <a:latin typeface="Gill Sans MT" charset="0"/>
              </a:rPr>
              <a:t>PROGRAMA 4,3,3</a:t>
            </a:r>
          </a:p>
          <a:p>
            <a:pPr algn="ctr" eaLnBrk="1" hangingPunct="1">
              <a:lnSpc>
                <a:spcPct val="90000"/>
              </a:lnSpc>
            </a:pPr>
            <a:r>
              <a:rPr lang="es-MX" altLang="es-CO" sz="3600" b="1">
                <a:solidFill>
                  <a:srgbClr val="000000"/>
                </a:solidFill>
                <a:latin typeface="Gill Sans MT" charset="0"/>
              </a:rPr>
              <a:t>MEJORAMIENTO DE INFRAESTRUCTURA DE ANDENES Y VIAS PEATONALES DEL DEPARTAMENTO</a:t>
            </a:r>
            <a:endParaRPr lang="es-ES_tradnl" altLang="es-CO" sz="3600" b="1">
              <a:latin typeface="Gill Sans MT" charset="0"/>
            </a:endParaRPr>
          </a:p>
        </p:txBody>
      </p:sp>
    </p:spTree>
    <p:extLst>
      <p:ext uri="{BB962C8B-B14F-4D97-AF65-F5344CB8AC3E}">
        <p14:creationId xmlns:p14="http://schemas.microsoft.com/office/powerpoint/2010/main" val="589397707"/>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ítulo 1"/>
          <p:cNvSpPr txBox="1">
            <a:spLocks/>
          </p:cNvSpPr>
          <p:nvPr/>
        </p:nvSpPr>
        <p:spPr bwMode="auto">
          <a:xfrm>
            <a:off x="684213" y="1773238"/>
            <a:ext cx="7920037" cy="318135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hangingPunct="1">
              <a:lnSpc>
                <a:spcPct val="90000"/>
              </a:lnSpc>
            </a:pPr>
            <a:r>
              <a:rPr lang="es-ES_tradnl" altLang="es-CO" sz="4800" b="1">
                <a:latin typeface="Gill Sans MT" charset="0"/>
              </a:rPr>
              <a:t>SUBPROGRAMA 4.3.3.1 </a:t>
            </a:r>
            <a:r>
              <a:rPr lang="es-CO" altLang="es-CO" sz="4800" b="1">
                <a:solidFill>
                  <a:srgbClr val="000000"/>
                </a:solidFill>
                <a:latin typeface="Gill Sans MT" charset="0"/>
              </a:rPr>
              <a:t>MEJORAMIENTO Y CONSTRUCCIÓN DE ANDENES</a:t>
            </a:r>
          </a:p>
          <a:p>
            <a:pPr algn="ctr" eaLnBrk="1" hangingPunct="1">
              <a:lnSpc>
                <a:spcPct val="90000"/>
              </a:lnSpc>
            </a:pPr>
            <a:endParaRPr lang="es-CO" altLang="es-CO" sz="4800" b="1">
              <a:solidFill>
                <a:srgbClr val="000000"/>
              </a:solidFill>
              <a:latin typeface="Gill Sans MT" charset="0"/>
            </a:endParaRPr>
          </a:p>
        </p:txBody>
      </p:sp>
      <p:sp>
        <p:nvSpPr>
          <p:cNvPr id="3" name="Rectángulo: esquinas redondeadas 2">
            <a:extLst>
              <a:ext uri="{FF2B5EF4-FFF2-40B4-BE49-F238E27FC236}">
                <a16:creationId xmlns="" xmlns:a16="http://schemas.microsoft.com/office/drawing/2014/main" id="{3BBC9BCF-25DA-4D84-9555-DE4AEF97E5E2}"/>
              </a:ext>
            </a:extLst>
          </p:cNvPr>
          <p:cNvSpPr/>
          <p:nvPr/>
        </p:nvSpPr>
        <p:spPr>
          <a:xfrm>
            <a:off x="1403350" y="5157788"/>
            <a:ext cx="6049963"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(636 m2) Anden construido</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(64%) Avance en el 2017</a:t>
            </a:r>
          </a:p>
        </p:txBody>
      </p:sp>
    </p:spTree>
    <p:extLst>
      <p:ext uri="{BB962C8B-B14F-4D97-AF65-F5344CB8AC3E}">
        <p14:creationId xmlns:p14="http://schemas.microsoft.com/office/powerpoint/2010/main" val="1536382753"/>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5BE5664A-7068-4CC2-9274-9446F29DE647}"/>
              </a:ext>
            </a:extLst>
          </p:cNvPr>
          <p:cNvSpPr/>
          <p:nvPr/>
        </p:nvSpPr>
        <p:spPr>
          <a:xfrm>
            <a:off x="179388" y="1139825"/>
            <a:ext cx="3703637" cy="2147888"/>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REHABILITACIÓN Y MEJORAMIENTO DE LA CALLE 16, VÍA DE ACCESO HACIA LA ZONA INDUSTRIAL EN SAN ANDRÉS ISLA.</a:t>
            </a:r>
          </a:p>
        </p:txBody>
      </p:sp>
      <p:sp>
        <p:nvSpPr>
          <p:cNvPr id="13" name="Rectángulo: esquina doblada 12">
            <a:extLst>
              <a:ext uri="{FF2B5EF4-FFF2-40B4-BE49-F238E27FC236}">
                <a16:creationId xmlns="" xmlns:a16="http://schemas.microsoft.com/office/drawing/2014/main" id="{8F656F1B-CC8E-4E94-8B10-D4F23B4C2AB5}"/>
              </a:ext>
            </a:extLst>
          </p:cNvPr>
          <p:cNvSpPr/>
          <p:nvPr/>
        </p:nvSpPr>
        <p:spPr>
          <a:xfrm>
            <a:off x="444500" y="3673475"/>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DC1BA470-F9F7-4EF7-8D93-499F7FFF5041}"/>
              </a:ext>
            </a:extLst>
          </p:cNvPr>
          <p:cNvSpPr/>
          <p:nvPr/>
        </p:nvSpPr>
        <p:spPr>
          <a:xfrm>
            <a:off x="4140200" y="3648075"/>
            <a:ext cx="4464050" cy="40163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( 636 m2)  Anden construido en el 2017</a:t>
            </a:r>
          </a:p>
        </p:txBody>
      </p:sp>
      <p:sp>
        <p:nvSpPr>
          <p:cNvPr id="28" name="Rectángulo: esquina doblada 27">
            <a:extLst>
              <a:ext uri="{FF2B5EF4-FFF2-40B4-BE49-F238E27FC236}">
                <a16:creationId xmlns="" xmlns:a16="http://schemas.microsoft.com/office/drawing/2014/main" id="{66A02C2D-A58E-4365-8093-DA3792637D9F}"/>
              </a:ext>
            </a:extLst>
          </p:cNvPr>
          <p:cNvSpPr/>
          <p:nvPr/>
        </p:nvSpPr>
        <p:spPr>
          <a:xfrm>
            <a:off x="228600" y="6132513"/>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$246,451,629,8</a:t>
            </a:r>
            <a:endParaRPr lang="es-CO" sz="1400" dirty="0">
              <a:solidFill>
                <a:schemeClr val="accent5">
                  <a:lumMod val="50000"/>
                </a:schemeClr>
              </a:solidFill>
              <a:latin typeface="Gill Sans MT" panose="020B0502020104020203" pitchFamily="34" charset="0"/>
            </a:endParaRPr>
          </a:p>
        </p:txBody>
      </p:sp>
      <p:sp>
        <p:nvSpPr>
          <p:cNvPr id="29" name="Rectángulo: esquina doblada 28">
            <a:extLst>
              <a:ext uri="{FF2B5EF4-FFF2-40B4-BE49-F238E27FC236}">
                <a16:creationId xmlns="" xmlns:a16="http://schemas.microsoft.com/office/drawing/2014/main" id="{2BC596D1-D5D7-4B41-956A-BD5322DB2A00}"/>
              </a:ext>
            </a:extLst>
          </p:cNvPr>
          <p:cNvSpPr/>
          <p:nvPr/>
        </p:nvSpPr>
        <p:spPr>
          <a:xfrm>
            <a:off x="1333500" y="548798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0" name="Rectángulo: esquina doblada 29">
            <a:extLst>
              <a:ext uri="{FF2B5EF4-FFF2-40B4-BE49-F238E27FC236}">
                <a16:creationId xmlns="" xmlns:a16="http://schemas.microsoft.com/office/drawing/2014/main" id="{99394119-BE07-4BF4-BD84-0230BBF0286A}"/>
              </a:ext>
            </a:extLst>
          </p:cNvPr>
          <p:cNvSpPr/>
          <p:nvPr/>
        </p:nvSpPr>
        <p:spPr>
          <a:xfrm>
            <a:off x="344488" y="4595813"/>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cxnSp>
        <p:nvCxnSpPr>
          <p:cNvPr id="33" name="Conector: angular 32">
            <a:extLst>
              <a:ext uri="{FF2B5EF4-FFF2-40B4-BE49-F238E27FC236}">
                <a16:creationId xmlns="" xmlns:a16="http://schemas.microsoft.com/office/drawing/2014/main" id="{EA2E4959-CBCB-4DE5-8BA8-B40410618812}"/>
              </a:ext>
            </a:extLst>
          </p:cNvPr>
          <p:cNvCxnSpPr>
            <a:cxnSpLocks/>
            <a:stCxn id="29" idx="3"/>
            <a:endCxn id="38" idx="2"/>
          </p:cNvCxnSpPr>
          <p:nvPr/>
        </p:nvCxnSpPr>
        <p:spPr>
          <a:xfrm flipV="1">
            <a:off x="2898775" y="5481638"/>
            <a:ext cx="2632075" cy="214312"/>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7" name="Imagen 6">
            <a:extLst>
              <a:ext uri="{FF2B5EF4-FFF2-40B4-BE49-F238E27FC236}">
                <a16:creationId xmlns="" xmlns:a16="http://schemas.microsoft.com/office/drawing/2014/main" id="{2D04493B-165D-4FF9-BFF2-06A78EA9DD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83497" y="1220464"/>
            <a:ext cx="2811251" cy="2353754"/>
          </a:xfrm>
          <a:prstGeom prst="rect">
            <a:avLst/>
          </a:prstGeom>
          <a:ln>
            <a:noFill/>
          </a:ln>
          <a:effectLst>
            <a:softEdge rad="112500"/>
          </a:effectLst>
        </p:spPr>
      </p:pic>
      <p:sp>
        <p:nvSpPr>
          <p:cNvPr id="38" name="Rectángulo: esquinas diagonales redondeadas 37">
            <a:extLst>
              <a:ext uri="{FF2B5EF4-FFF2-40B4-BE49-F238E27FC236}">
                <a16:creationId xmlns="" xmlns:a16="http://schemas.microsoft.com/office/drawing/2014/main" id="{FB1769DF-29E0-40F0-9F05-75E831B139D8}"/>
              </a:ext>
            </a:extLst>
          </p:cNvPr>
          <p:cNvSpPr/>
          <p:nvPr/>
        </p:nvSpPr>
        <p:spPr>
          <a:xfrm>
            <a:off x="5530850" y="4149725"/>
            <a:ext cx="2136775" cy="26638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Arial Narrow" panose="020B0606020202030204" pitchFamily="34" charset="0"/>
              </a:rPr>
              <a:t>USUARIOS, EMPLEADOS Y PROPIETARIOS</a:t>
            </a:r>
            <a:r>
              <a:rPr lang="es-MX" sz="1200" dirty="0">
                <a:latin typeface="Arial Narrow" panose="020B0606020202030204" pitchFamily="34" charset="0"/>
              </a:rPr>
              <a:t>:</a:t>
            </a:r>
          </a:p>
          <a:p>
            <a:pPr marL="285750" indent="-285750">
              <a:lnSpc>
                <a:spcPts val="1600"/>
              </a:lnSpc>
              <a:buFont typeface="Wingdings" panose="05000000000000000000" pitchFamily="2" charset="2"/>
              <a:buChar char="Ø"/>
              <a:defRPr/>
            </a:pPr>
            <a:r>
              <a:rPr lang="es-MX" sz="1200" dirty="0"/>
              <a:t>Terminal pesquero</a:t>
            </a:r>
          </a:p>
          <a:p>
            <a:pPr marL="285750" indent="-285750">
              <a:lnSpc>
                <a:spcPts val="1600"/>
              </a:lnSpc>
              <a:buFont typeface="Wingdings" panose="05000000000000000000" pitchFamily="2" charset="2"/>
              <a:buChar char="Ø"/>
              <a:defRPr/>
            </a:pPr>
            <a:r>
              <a:rPr lang="es-MX" sz="1200" dirty="0"/>
              <a:t>Cruz roja</a:t>
            </a:r>
          </a:p>
          <a:p>
            <a:pPr marL="285750" indent="-285750">
              <a:lnSpc>
                <a:spcPts val="1600"/>
              </a:lnSpc>
              <a:buFont typeface="Wingdings" panose="05000000000000000000" pitchFamily="2" charset="2"/>
              <a:buChar char="Ø"/>
              <a:defRPr/>
            </a:pPr>
            <a:r>
              <a:rPr lang="es-MX" sz="1200" dirty="0"/>
              <a:t>Dian</a:t>
            </a:r>
          </a:p>
          <a:p>
            <a:pPr marL="285750" indent="-285750">
              <a:lnSpc>
                <a:spcPts val="1600"/>
              </a:lnSpc>
              <a:buFont typeface="Wingdings" panose="05000000000000000000" pitchFamily="2" charset="2"/>
              <a:buChar char="Ø"/>
              <a:defRPr/>
            </a:pPr>
            <a:r>
              <a:rPr lang="es-MX" sz="1200" dirty="0"/>
              <a:t>Texaco</a:t>
            </a:r>
          </a:p>
          <a:p>
            <a:pPr marL="285750" indent="-285750">
              <a:lnSpc>
                <a:spcPts val="1600"/>
              </a:lnSpc>
              <a:buFont typeface="Wingdings" panose="05000000000000000000" pitchFamily="2" charset="2"/>
              <a:buChar char="Ø"/>
              <a:defRPr/>
            </a:pPr>
            <a:r>
              <a:rPr lang="es-MX" sz="1200" dirty="0"/>
              <a:t>Guardacostas</a:t>
            </a:r>
          </a:p>
          <a:p>
            <a:pPr marL="285750" indent="-285750">
              <a:lnSpc>
                <a:spcPts val="1600"/>
              </a:lnSpc>
              <a:buFont typeface="Wingdings" panose="05000000000000000000" pitchFamily="2" charset="2"/>
              <a:buChar char="Ø"/>
              <a:defRPr/>
            </a:pPr>
            <a:r>
              <a:rPr lang="es-MX" sz="1200" dirty="0"/>
              <a:t>Concreteras y pesqueras</a:t>
            </a:r>
          </a:p>
          <a:p>
            <a:pPr marL="285750" indent="-285750">
              <a:lnSpc>
                <a:spcPts val="1600"/>
              </a:lnSpc>
              <a:buFont typeface="Wingdings" panose="05000000000000000000" pitchFamily="2" charset="2"/>
              <a:buChar char="Ø"/>
              <a:defRPr/>
            </a:pPr>
            <a:r>
              <a:rPr lang="es-MX" sz="1200" dirty="0"/>
              <a:t>Provigas</a:t>
            </a:r>
          </a:p>
          <a:p>
            <a:pPr marL="285750" indent="-285750">
              <a:lnSpc>
                <a:spcPts val="1600"/>
              </a:lnSpc>
              <a:buFont typeface="Wingdings" panose="05000000000000000000" pitchFamily="2" charset="2"/>
              <a:buChar char="Ø"/>
              <a:defRPr/>
            </a:pPr>
            <a:r>
              <a:rPr lang="es-MX" sz="1200" dirty="0"/>
              <a:t>Capitanía de puerto</a:t>
            </a:r>
          </a:p>
          <a:p>
            <a:pPr marL="285750" indent="-285750">
              <a:lnSpc>
                <a:spcPts val="1600"/>
              </a:lnSpc>
              <a:buFont typeface="Wingdings" panose="05000000000000000000" pitchFamily="2" charset="2"/>
              <a:buChar char="Ø"/>
              <a:defRPr/>
            </a:pPr>
            <a:r>
              <a:rPr lang="es-MX" sz="1200" dirty="0"/>
              <a:t>Sociedad Portuaria</a:t>
            </a:r>
          </a:p>
          <a:p>
            <a:pPr marL="285750" indent="-285750">
              <a:lnSpc>
                <a:spcPts val="1600"/>
              </a:lnSpc>
              <a:buFont typeface="Wingdings" panose="05000000000000000000" pitchFamily="2" charset="2"/>
              <a:buChar char="Ø"/>
              <a:defRPr/>
            </a:pPr>
            <a:r>
              <a:rPr lang="es-MX" sz="1200" dirty="0"/>
              <a:t>Etc.</a:t>
            </a:r>
            <a:endParaRPr lang="es-CO" sz="1200" dirty="0"/>
          </a:p>
        </p:txBody>
      </p:sp>
      <p:pic>
        <p:nvPicPr>
          <p:cNvPr id="5" name="Imagen 4">
            <a:extLst>
              <a:ext uri="{FF2B5EF4-FFF2-40B4-BE49-F238E27FC236}">
                <a16:creationId xmlns="" xmlns:a16="http://schemas.microsoft.com/office/drawing/2014/main" id="{947B1629-A4F0-44EE-8DF9-7557DDA8FB4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00192" y="1220464"/>
            <a:ext cx="2760840" cy="2354357"/>
          </a:xfrm>
          <a:prstGeom prst="rect">
            <a:avLst/>
          </a:prstGeom>
          <a:ln>
            <a:noFill/>
          </a:ln>
          <a:effectLst>
            <a:softEdge rad="112500"/>
          </a:effectLst>
        </p:spPr>
      </p:pic>
      <p:pic>
        <p:nvPicPr>
          <p:cNvPr id="63500"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0463" y="4489450"/>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501" name="Rectángulo 15"/>
          <p:cNvSpPr>
            <a:spLocks noChangeArrowheads="1"/>
          </p:cNvSpPr>
          <p:nvPr/>
        </p:nvSpPr>
        <p:spPr bwMode="auto">
          <a:xfrm>
            <a:off x="2843213" y="4489450"/>
            <a:ext cx="7826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63502"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55850" y="4838700"/>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503" name="Rectángulo 30"/>
          <p:cNvSpPr>
            <a:spLocks noChangeArrowheads="1"/>
          </p:cNvSpPr>
          <p:nvPr/>
        </p:nvSpPr>
        <p:spPr bwMode="auto">
          <a:xfrm>
            <a:off x="2787650" y="4946650"/>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5" name="Rectángulo: una sola esquina redondeada 44">
            <a:extLst>
              <a:ext uri="{FF2B5EF4-FFF2-40B4-BE49-F238E27FC236}">
                <a16:creationId xmlns="" xmlns:a16="http://schemas.microsoft.com/office/drawing/2014/main" id="{1E4C7E91-A92C-4DE4-8A3B-7113A3DD023F}"/>
              </a:ext>
            </a:extLst>
          </p:cNvPr>
          <p:cNvSpPr/>
          <p:nvPr/>
        </p:nvSpPr>
        <p:spPr>
          <a:xfrm>
            <a:off x="3708400" y="4475163"/>
            <a:ext cx="935038"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7" name="Rectángulo: una sola esquina redondeada 46">
            <a:extLst>
              <a:ext uri="{FF2B5EF4-FFF2-40B4-BE49-F238E27FC236}">
                <a16:creationId xmlns="" xmlns:a16="http://schemas.microsoft.com/office/drawing/2014/main" id="{A6F7E64B-9628-48AD-BB35-8593A4E3FE62}"/>
              </a:ext>
            </a:extLst>
          </p:cNvPr>
          <p:cNvSpPr/>
          <p:nvPr/>
        </p:nvSpPr>
        <p:spPr>
          <a:xfrm>
            <a:off x="3708400" y="4924425"/>
            <a:ext cx="935038"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52317814"/>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ítulo 1"/>
          <p:cNvSpPr txBox="1">
            <a:spLocks/>
          </p:cNvSpPr>
          <p:nvPr/>
        </p:nvSpPr>
        <p:spPr bwMode="auto">
          <a:xfrm>
            <a:off x="684213" y="2060575"/>
            <a:ext cx="7775575" cy="318135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fontAlgn="ctr" hangingPunct="1">
              <a:lnSpc>
                <a:spcPct val="90000"/>
              </a:lnSpc>
            </a:pPr>
            <a:r>
              <a:rPr lang="es-ES_tradnl" altLang="es-CO" sz="4800" b="1">
                <a:latin typeface="Gill Sans MT" charset="0"/>
              </a:rPr>
              <a:t>SUBPROGRAMA 4.3.3.2 </a:t>
            </a:r>
            <a:r>
              <a:rPr lang="es-CO" altLang="es-CO" sz="4800" b="1">
                <a:solidFill>
                  <a:srgbClr val="000000"/>
                </a:solidFill>
                <a:latin typeface="Gill Sans MT" charset="0"/>
              </a:rPr>
              <a:t>MANTENIMIENTO Y RECONSTRUCCIÓN DE ANDENES</a:t>
            </a:r>
          </a:p>
          <a:p>
            <a:pPr algn="ctr" eaLnBrk="1" hangingPunct="1">
              <a:lnSpc>
                <a:spcPct val="90000"/>
              </a:lnSpc>
            </a:pPr>
            <a:endParaRPr lang="es-CO" altLang="es-CO" sz="4800" b="1">
              <a:solidFill>
                <a:srgbClr val="000000"/>
              </a:solidFill>
              <a:latin typeface="Gill Sans MT" charset="0"/>
            </a:endParaRPr>
          </a:p>
        </p:txBody>
      </p:sp>
      <p:sp>
        <p:nvSpPr>
          <p:cNvPr id="3" name="Rectángulo: esquinas redondeadas 2">
            <a:extLst>
              <a:ext uri="{FF2B5EF4-FFF2-40B4-BE49-F238E27FC236}">
                <a16:creationId xmlns="" xmlns:a16="http://schemas.microsoft.com/office/drawing/2014/main" id="{A62C74DD-523C-46C3-B933-E8A68721ADCA}"/>
              </a:ext>
            </a:extLst>
          </p:cNvPr>
          <p:cNvSpPr/>
          <p:nvPr/>
        </p:nvSpPr>
        <p:spPr>
          <a:xfrm>
            <a:off x="1476375" y="5445125"/>
            <a:ext cx="6049963"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(1997,38 m2) Anden mantenido y reconstruido </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(100%) de avance en el 2017</a:t>
            </a:r>
          </a:p>
        </p:txBody>
      </p:sp>
    </p:spTree>
    <p:extLst>
      <p:ext uri="{BB962C8B-B14F-4D97-AF65-F5344CB8AC3E}">
        <p14:creationId xmlns:p14="http://schemas.microsoft.com/office/powerpoint/2010/main" val="74810213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2EC589C5-A310-4147-AAA4-401944EDC677}"/>
              </a:ext>
            </a:extLst>
          </p:cNvPr>
          <p:cNvSpPr/>
          <p:nvPr/>
        </p:nvSpPr>
        <p:spPr>
          <a:xfrm>
            <a:off x="179388" y="1125538"/>
            <a:ext cx="4248150" cy="2206625"/>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200" b="1" dirty="0">
                <a:latin typeface="Gill Sans MT" panose="020B0502020104020203" pitchFamily="34" charset="0"/>
              </a:rPr>
              <a:t>REHABILITACIÓN, CONSTRUCCIÓN Y EMBELLECIMIENTO DEL ESPACIO PÚBLICO DE UN TRAMO DE LA AVENIDA PROVIDENCIA PARA USO Y TRANSITO PEATONAL EN SAN ANDRÉS ISLA.</a:t>
            </a:r>
            <a:endParaRPr lang="es-CO" sz="12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B889FC9A-3CF6-435E-A1F2-5E10FEDEFD3B}"/>
              </a:ext>
            </a:extLst>
          </p:cNvPr>
          <p:cNvSpPr/>
          <p:nvPr/>
        </p:nvSpPr>
        <p:spPr>
          <a:xfrm>
            <a:off x="528638" y="3602038"/>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A5976F7A-1BF0-4A22-B9FE-F94F2B6C85E4}"/>
              </a:ext>
            </a:extLst>
          </p:cNvPr>
          <p:cNvSpPr/>
          <p:nvPr/>
        </p:nvSpPr>
        <p:spPr>
          <a:xfrm>
            <a:off x="4046538" y="3621088"/>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( 601,96m2)  Anden mantenido y/o reconstruido en el 2017</a:t>
            </a:r>
          </a:p>
        </p:txBody>
      </p:sp>
      <p:pic>
        <p:nvPicPr>
          <p:cNvPr id="7" name="Imagen 6">
            <a:extLst>
              <a:ext uri="{FF2B5EF4-FFF2-40B4-BE49-F238E27FC236}">
                <a16:creationId xmlns="" xmlns:a16="http://schemas.microsoft.com/office/drawing/2014/main" id="{93D30C0D-4753-4980-83DF-C409AE38B3D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75524" y="1288257"/>
            <a:ext cx="2518916" cy="2283220"/>
          </a:xfrm>
          <a:prstGeom prst="rect">
            <a:avLst/>
          </a:prstGeom>
          <a:ln>
            <a:noFill/>
          </a:ln>
          <a:effectLst>
            <a:softEdge rad="112500"/>
          </a:effectLst>
        </p:spPr>
      </p:pic>
      <p:pic>
        <p:nvPicPr>
          <p:cNvPr id="9" name="Imagen 8">
            <a:extLst>
              <a:ext uri="{FF2B5EF4-FFF2-40B4-BE49-F238E27FC236}">
                <a16:creationId xmlns="" xmlns:a16="http://schemas.microsoft.com/office/drawing/2014/main" id="{21BB7638-57D9-4162-B6B2-1AFB69CBF8F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20185" y="1288257"/>
            <a:ext cx="2216311" cy="2283220"/>
          </a:xfrm>
          <a:prstGeom prst="rect">
            <a:avLst/>
          </a:prstGeom>
          <a:ln>
            <a:noFill/>
          </a:ln>
          <a:effectLst>
            <a:softEdge rad="112500"/>
          </a:effectLst>
        </p:spPr>
      </p:pic>
      <p:sp>
        <p:nvSpPr>
          <p:cNvPr id="29" name="Rectángulo: esquina doblada 28">
            <a:extLst>
              <a:ext uri="{FF2B5EF4-FFF2-40B4-BE49-F238E27FC236}">
                <a16:creationId xmlns="" xmlns:a16="http://schemas.microsoft.com/office/drawing/2014/main" id="{AB45CB3F-00F6-4257-BEA0-AD34952D4AE0}"/>
              </a:ext>
            </a:extLst>
          </p:cNvPr>
          <p:cNvSpPr/>
          <p:nvPr/>
        </p:nvSpPr>
        <p:spPr>
          <a:xfrm>
            <a:off x="228600" y="6205538"/>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$89,278,381,00</a:t>
            </a:r>
            <a:endParaRPr lang="es-CO" sz="1400" dirty="0">
              <a:solidFill>
                <a:schemeClr val="accent5">
                  <a:lumMod val="50000"/>
                </a:schemeClr>
              </a:solidFill>
              <a:latin typeface="Gill Sans MT" panose="020B0502020104020203" pitchFamily="34" charset="0"/>
            </a:endParaRPr>
          </a:p>
        </p:txBody>
      </p:sp>
      <p:sp>
        <p:nvSpPr>
          <p:cNvPr id="30" name="Rectángulo: esquina doblada 29">
            <a:extLst>
              <a:ext uri="{FF2B5EF4-FFF2-40B4-BE49-F238E27FC236}">
                <a16:creationId xmlns="" xmlns:a16="http://schemas.microsoft.com/office/drawing/2014/main" id="{AC40CCC6-C0E8-4767-9729-19668F5D1C18}"/>
              </a:ext>
            </a:extLst>
          </p:cNvPr>
          <p:cNvSpPr/>
          <p:nvPr/>
        </p:nvSpPr>
        <p:spPr>
          <a:xfrm>
            <a:off x="2481263" y="565308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1" name="Rectángulo: esquina doblada 30">
            <a:extLst>
              <a:ext uri="{FF2B5EF4-FFF2-40B4-BE49-F238E27FC236}">
                <a16:creationId xmlns="" xmlns:a16="http://schemas.microsoft.com/office/drawing/2014/main" id="{1BA6282B-657A-472B-B9DC-EE5F4F615644}"/>
              </a:ext>
            </a:extLst>
          </p:cNvPr>
          <p:cNvSpPr/>
          <p:nvPr/>
        </p:nvSpPr>
        <p:spPr>
          <a:xfrm>
            <a:off x="344488" y="4667250"/>
            <a:ext cx="1619250" cy="5318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2" name="Rectángulo: una sola esquina redondeada 31">
            <a:extLst>
              <a:ext uri="{FF2B5EF4-FFF2-40B4-BE49-F238E27FC236}">
                <a16:creationId xmlns="" xmlns:a16="http://schemas.microsoft.com/office/drawing/2014/main" id="{1D2C9B06-CFC4-46C2-9513-C1D32B84D048}"/>
              </a:ext>
            </a:extLst>
          </p:cNvPr>
          <p:cNvSpPr/>
          <p:nvPr/>
        </p:nvSpPr>
        <p:spPr>
          <a:xfrm>
            <a:off x="179388" y="5721350"/>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1,153 </a:t>
            </a:r>
            <a:r>
              <a:rPr lang="es-MX" sz="1200" dirty="0" err="1"/>
              <a:t>Hab</a:t>
            </a:r>
            <a:endParaRPr lang="es-CO" sz="1200" dirty="0"/>
          </a:p>
        </p:txBody>
      </p:sp>
      <p:pic>
        <p:nvPicPr>
          <p:cNvPr id="67595"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5661025"/>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4" name="Conector: angular 33">
            <a:extLst>
              <a:ext uri="{FF2B5EF4-FFF2-40B4-BE49-F238E27FC236}">
                <a16:creationId xmlns="" xmlns:a16="http://schemas.microsoft.com/office/drawing/2014/main" id="{442E9D99-8FD6-4800-A651-845B425F6926}"/>
              </a:ext>
            </a:extLst>
          </p:cNvPr>
          <p:cNvCxnSpPr>
            <a:cxnSpLocks/>
            <a:stCxn id="30" idx="3"/>
          </p:cNvCxnSpPr>
          <p:nvPr/>
        </p:nvCxnSpPr>
        <p:spPr>
          <a:xfrm flipV="1">
            <a:off x="4046538" y="5338763"/>
            <a:ext cx="1462087" cy="52387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5" name="Conector recto de flecha 34">
            <a:extLst>
              <a:ext uri="{FF2B5EF4-FFF2-40B4-BE49-F238E27FC236}">
                <a16:creationId xmlns="" xmlns:a16="http://schemas.microsoft.com/office/drawing/2014/main" id="{4C0B47BD-1B08-40E2-9A56-5F13EEEFEE43}"/>
              </a:ext>
            </a:extLst>
          </p:cNvPr>
          <p:cNvCxnSpPr>
            <a:cxnSpLocks/>
            <a:stCxn id="30" idx="1"/>
            <a:endCxn id="67595" idx="3"/>
          </p:cNvCxnSpPr>
          <p:nvPr/>
        </p:nvCxnSpPr>
        <p:spPr>
          <a:xfrm flipH="1" flipV="1">
            <a:off x="2092325" y="5861050"/>
            <a:ext cx="388938"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6" name="Conector recto de flecha 35">
            <a:extLst>
              <a:ext uri="{FF2B5EF4-FFF2-40B4-BE49-F238E27FC236}">
                <a16:creationId xmlns="" xmlns:a16="http://schemas.microsoft.com/office/drawing/2014/main" id="{3A1CF95E-4B46-4E34-B0A3-A5C40170B138}"/>
              </a:ext>
            </a:extLst>
          </p:cNvPr>
          <p:cNvCxnSpPr>
            <a:cxnSpLocks/>
            <a:stCxn id="67595" idx="1"/>
            <a:endCxn id="32" idx="3"/>
          </p:cNvCxnSpPr>
          <p:nvPr/>
        </p:nvCxnSpPr>
        <p:spPr>
          <a:xfrm flipH="1">
            <a:off x="1335088" y="5861050"/>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7" name="Rectángulo: esquinas diagonales redondeadas 36">
            <a:extLst>
              <a:ext uri="{FF2B5EF4-FFF2-40B4-BE49-F238E27FC236}">
                <a16:creationId xmlns="" xmlns:a16="http://schemas.microsoft.com/office/drawing/2014/main" id="{4EDCB647-6597-4131-9F71-C2D730107587}"/>
              </a:ext>
            </a:extLst>
          </p:cNvPr>
          <p:cNvSpPr/>
          <p:nvPr/>
        </p:nvSpPr>
        <p:spPr>
          <a:xfrm>
            <a:off x="5602288" y="4292600"/>
            <a:ext cx="2138362" cy="25209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Arial Narrow" panose="020B0606020202030204" pitchFamily="34" charset="0"/>
              </a:rPr>
              <a:t>USUARIOS, EMPLEADOS Y PROPIETARIOS</a:t>
            </a:r>
            <a:r>
              <a:rPr lang="es-MX" sz="1200" dirty="0">
                <a:latin typeface="Arial Narrow" panose="020B0606020202030204" pitchFamily="34" charset="0"/>
              </a:rPr>
              <a:t>:</a:t>
            </a:r>
          </a:p>
          <a:p>
            <a:pPr marL="171450" indent="-171450">
              <a:lnSpc>
                <a:spcPts val="1600"/>
              </a:lnSpc>
              <a:buFont typeface="Wingdings" panose="05000000000000000000" pitchFamily="2" charset="2"/>
              <a:buChar char="Ø"/>
              <a:defRPr/>
            </a:pPr>
            <a:r>
              <a:rPr lang="es-MX" sz="1200" dirty="0"/>
              <a:t>Sopesa</a:t>
            </a:r>
          </a:p>
          <a:p>
            <a:pPr marL="171450" indent="-171450">
              <a:lnSpc>
                <a:spcPts val="1600"/>
              </a:lnSpc>
              <a:buFont typeface="Wingdings" panose="05000000000000000000" pitchFamily="2" charset="2"/>
              <a:buChar char="Ø"/>
              <a:defRPr/>
            </a:pPr>
            <a:r>
              <a:rPr lang="es-MX" sz="1200" dirty="0"/>
              <a:t>Almacén la Riviera</a:t>
            </a:r>
          </a:p>
          <a:p>
            <a:pPr marL="171450" indent="-171450">
              <a:lnSpc>
                <a:spcPts val="1600"/>
              </a:lnSpc>
              <a:buFont typeface="Wingdings" panose="05000000000000000000" pitchFamily="2" charset="2"/>
              <a:buChar char="Ø"/>
              <a:defRPr/>
            </a:pPr>
            <a:r>
              <a:rPr lang="es-MX" sz="1200" dirty="0"/>
              <a:t>Salomón</a:t>
            </a:r>
          </a:p>
          <a:p>
            <a:pPr marL="171450" indent="-171450">
              <a:lnSpc>
                <a:spcPts val="1600"/>
              </a:lnSpc>
              <a:buFont typeface="Wingdings" panose="05000000000000000000" pitchFamily="2" charset="2"/>
              <a:buChar char="Ø"/>
              <a:defRPr/>
            </a:pPr>
            <a:r>
              <a:rPr lang="es-MX" sz="1200" dirty="0"/>
              <a:t>Columbia</a:t>
            </a:r>
          </a:p>
          <a:p>
            <a:pPr marL="171450" indent="-171450">
              <a:lnSpc>
                <a:spcPts val="1600"/>
              </a:lnSpc>
              <a:buFont typeface="Wingdings" panose="05000000000000000000" pitchFamily="2" charset="2"/>
              <a:buChar char="Ø"/>
              <a:defRPr/>
            </a:pPr>
            <a:r>
              <a:rPr lang="es-MX" sz="1200" dirty="0"/>
              <a:t>Edificio leda</a:t>
            </a:r>
          </a:p>
          <a:p>
            <a:pPr marL="171450" indent="-171450">
              <a:lnSpc>
                <a:spcPts val="1600"/>
              </a:lnSpc>
              <a:buFont typeface="Wingdings" panose="05000000000000000000" pitchFamily="2" charset="2"/>
              <a:buChar char="Ø"/>
              <a:defRPr/>
            </a:pPr>
            <a:r>
              <a:rPr lang="es-MX" sz="1200" dirty="0"/>
              <a:t>Almacén Beverly </a:t>
            </a:r>
            <a:r>
              <a:rPr lang="es-MX" sz="1200" dirty="0" err="1"/>
              <a:t>Hills</a:t>
            </a:r>
            <a:endParaRPr lang="es-MX" sz="1200" dirty="0"/>
          </a:p>
          <a:p>
            <a:pPr marL="171450" indent="-171450">
              <a:lnSpc>
                <a:spcPts val="1600"/>
              </a:lnSpc>
              <a:buFont typeface="Wingdings" panose="05000000000000000000" pitchFamily="2" charset="2"/>
              <a:buChar char="Ø"/>
              <a:defRPr/>
            </a:pPr>
            <a:r>
              <a:rPr lang="es-MX" sz="1200" dirty="0"/>
              <a:t>Almacén </a:t>
            </a:r>
            <a:r>
              <a:rPr lang="es-MX" sz="1200" dirty="0" err="1"/>
              <a:t>Moana</a:t>
            </a:r>
            <a:endParaRPr lang="es-MX" sz="1200" dirty="0"/>
          </a:p>
          <a:p>
            <a:pPr marL="171450" indent="-171450">
              <a:lnSpc>
                <a:spcPts val="1600"/>
              </a:lnSpc>
              <a:buFont typeface="Wingdings" panose="05000000000000000000" pitchFamily="2" charset="2"/>
              <a:buChar char="Ø"/>
              <a:defRPr/>
            </a:pPr>
            <a:r>
              <a:rPr lang="es-MX" sz="1200" dirty="0"/>
              <a:t>Etc.</a:t>
            </a:r>
            <a:endParaRPr lang="es-CO" sz="1200" dirty="0"/>
          </a:p>
        </p:txBody>
      </p:sp>
      <p:pic>
        <p:nvPicPr>
          <p:cNvPr id="67600"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8875" y="456247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601" name="Rectángulo 15"/>
          <p:cNvSpPr>
            <a:spLocks noChangeArrowheads="1"/>
          </p:cNvSpPr>
          <p:nvPr/>
        </p:nvSpPr>
        <p:spPr bwMode="auto">
          <a:xfrm>
            <a:off x="2841625" y="4562475"/>
            <a:ext cx="7826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67602"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54263" y="491172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603" name="Rectángulo 30"/>
          <p:cNvSpPr>
            <a:spLocks noChangeArrowheads="1"/>
          </p:cNvSpPr>
          <p:nvPr/>
        </p:nvSpPr>
        <p:spPr bwMode="auto">
          <a:xfrm>
            <a:off x="2786063" y="501967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4" name="Rectángulo: una sola esquina redondeada 43">
            <a:extLst>
              <a:ext uri="{FF2B5EF4-FFF2-40B4-BE49-F238E27FC236}">
                <a16:creationId xmlns="" xmlns:a16="http://schemas.microsoft.com/office/drawing/2014/main" id="{18558D51-0944-46E1-B9D8-69561BAA67BD}"/>
              </a:ext>
            </a:extLst>
          </p:cNvPr>
          <p:cNvSpPr/>
          <p:nvPr/>
        </p:nvSpPr>
        <p:spPr>
          <a:xfrm>
            <a:off x="3706813" y="45481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6" name="Rectángulo: una sola esquina redondeada 45">
            <a:extLst>
              <a:ext uri="{FF2B5EF4-FFF2-40B4-BE49-F238E27FC236}">
                <a16:creationId xmlns="" xmlns:a16="http://schemas.microsoft.com/office/drawing/2014/main" id="{263C9A9D-56E6-4AEF-8ECB-C98C18541FE6}"/>
              </a:ext>
            </a:extLst>
          </p:cNvPr>
          <p:cNvSpPr/>
          <p:nvPr/>
        </p:nvSpPr>
        <p:spPr>
          <a:xfrm>
            <a:off x="3706813" y="4999038"/>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04237011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7664E544-8E91-4461-BC8F-D0FE94753C8D}"/>
              </a:ext>
            </a:extLst>
          </p:cNvPr>
          <p:cNvSpPr/>
          <p:nvPr/>
        </p:nvSpPr>
        <p:spPr>
          <a:xfrm>
            <a:off x="460375" y="3590925"/>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E4CD6CA1-1CF8-403E-B860-DDAA2B74FC6E}"/>
              </a:ext>
            </a:extLst>
          </p:cNvPr>
          <p:cNvSpPr/>
          <p:nvPr/>
        </p:nvSpPr>
        <p:spPr>
          <a:xfrm>
            <a:off x="3708400" y="3590925"/>
            <a:ext cx="4926013"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( 1395,42 m2)  Anden mantenido y/o reconstruido en el 2017</a:t>
            </a:r>
          </a:p>
        </p:txBody>
      </p:sp>
      <p:sp>
        <p:nvSpPr>
          <p:cNvPr id="22" name="Flecha: a la derecha con bandas 21">
            <a:extLst>
              <a:ext uri="{FF2B5EF4-FFF2-40B4-BE49-F238E27FC236}">
                <a16:creationId xmlns="" xmlns:a16="http://schemas.microsoft.com/office/drawing/2014/main" id="{2DDD68A2-0019-410B-89FC-55BD8AB335A5}"/>
              </a:ext>
            </a:extLst>
          </p:cNvPr>
          <p:cNvSpPr/>
          <p:nvPr/>
        </p:nvSpPr>
        <p:spPr>
          <a:xfrm>
            <a:off x="466725" y="981075"/>
            <a:ext cx="3673475" cy="2351088"/>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defRPr/>
            </a:pPr>
            <a:r>
              <a:rPr lang="es-MX" sz="1000" b="1" dirty="0">
                <a:latin typeface="Gill Sans MT" panose="020B0502020104020203" pitchFamily="34" charset="0"/>
              </a:rPr>
              <a:t>REHABILITACIÓN Y MEJORAMIENTO DE TRAMO DE VÍA EN CARREA 6 Y CALLE 6 DESDE (CINCO (5) ESQUINAS HASTA LA AVENIDA 20 DE JULIO) INCLUYENDO DRENAJES PLUVIALES EN SAN ANDRÉS ISLAS (INCLUYE REVISIÓN DE DISEÑOS)</a:t>
            </a:r>
            <a:endParaRPr lang="es-CO" sz="1000" b="1" dirty="0">
              <a:latin typeface="Gill Sans MT" panose="020B0502020104020203" pitchFamily="34" charset="0"/>
            </a:endParaRPr>
          </a:p>
        </p:txBody>
      </p:sp>
      <p:sp>
        <p:nvSpPr>
          <p:cNvPr id="29" name="Rectángulo: esquina doblada 28">
            <a:extLst>
              <a:ext uri="{FF2B5EF4-FFF2-40B4-BE49-F238E27FC236}">
                <a16:creationId xmlns="" xmlns:a16="http://schemas.microsoft.com/office/drawing/2014/main" id="{73B5CC9E-2E3F-474C-AD28-D9E14A8C86D4}"/>
              </a:ext>
            </a:extLst>
          </p:cNvPr>
          <p:cNvSpPr/>
          <p:nvPr/>
        </p:nvSpPr>
        <p:spPr>
          <a:xfrm>
            <a:off x="228600" y="6205538"/>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$491,397,901,00</a:t>
            </a:r>
            <a:endParaRPr lang="es-CO" sz="1400" dirty="0">
              <a:solidFill>
                <a:schemeClr val="accent5">
                  <a:lumMod val="50000"/>
                </a:schemeClr>
              </a:solidFill>
              <a:latin typeface="Gill Sans MT" panose="020B0502020104020203" pitchFamily="34" charset="0"/>
            </a:endParaRPr>
          </a:p>
        </p:txBody>
      </p:sp>
      <p:sp>
        <p:nvSpPr>
          <p:cNvPr id="30" name="Rectángulo: esquina doblada 29">
            <a:extLst>
              <a:ext uri="{FF2B5EF4-FFF2-40B4-BE49-F238E27FC236}">
                <a16:creationId xmlns="" xmlns:a16="http://schemas.microsoft.com/office/drawing/2014/main" id="{7998F986-3497-454A-B88E-5F7D1C382864}"/>
              </a:ext>
            </a:extLst>
          </p:cNvPr>
          <p:cNvSpPr/>
          <p:nvPr/>
        </p:nvSpPr>
        <p:spPr>
          <a:xfrm>
            <a:off x="2481263" y="565308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1" name="Rectángulo: esquina doblada 30">
            <a:extLst>
              <a:ext uri="{FF2B5EF4-FFF2-40B4-BE49-F238E27FC236}">
                <a16:creationId xmlns="" xmlns:a16="http://schemas.microsoft.com/office/drawing/2014/main" id="{9B664E72-2F40-4377-A82F-FE0034B17B55}"/>
              </a:ext>
            </a:extLst>
          </p:cNvPr>
          <p:cNvSpPr/>
          <p:nvPr/>
        </p:nvSpPr>
        <p:spPr>
          <a:xfrm>
            <a:off x="344488" y="4667250"/>
            <a:ext cx="1619250" cy="5318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2" name="Rectángulo: una sola esquina redondeada 31">
            <a:extLst>
              <a:ext uri="{FF2B5EF4-FFF2-40B4-BE49-F238E27FC236}">
                <a16:creationId xmlns="" xmlns:a16="http://schemas.microsoft.com/office/drawing/2014/main" id="{29A05B5E-8E08-4445-9B51-819AA8BD622A}"/>
              </a:ext>
            </a:extLst>
          </p:cNvPr>
          <p:cNvSpPr/>
          <p:nvPr/>
        </p:nvSpPr>
        <p:spPr>
          <a:xfrm>
            <a:off x="179388" y="5721350"/>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3,185 </a:t>
            </a:r>
            <a:r>
              <a:rPr lang="es-MX" sz="1200" dirty="0" err="1"/>
              <a:t>Hab</a:t>
            </a:r>
            <a:endParaRPr lang="es-CO" sz="1200" dirty="0"/>
          </a:p>
        </p:txBody>
      </p:sp>
      <p:pic>
        <p:nvPicPr>
          <p:cNvPr id="69641" name="Imagen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5661025"/>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4" name="Conector: angular 33">
            <a:extLst>
              <a:ext uri="{FF2B5EF4-FFF2-40B4-BE49-F238E27FC236}">
                <a16:creationId xmlns="" xmlns:a16="http://schemas.microsoft.com/office/drawing/2014/main" id="{373F1FB3-4D8B-494C-9847-8331592D4C39}"/>
              </a:ext>
            </a:extLst>
          </p:cNvPr>
          <p:cNvCxnSpPr>
            <a:cxnSpLocks/>
            <a:stCxn id="30" idx="3"/>
            <a:endCxn id="38" idx="2"/>
          </p:cNvCxnSpPr>
          <p:nvPr/>
        </p:nvCxnSpPr>
        <p:spPr>
          <a:xfrm flipV="1">
            <a:off x="4046538" y="5470525"/>
            <a:ext cx="1412875" cy="39211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5" name="Conector recto de flecha 34">
            <a:extLst>
              <a:ext uri="{FF2B5EF4-FFF2-40B4-BE49-F238E27FC236}">
                <a16:creationId xmlns="" xmlns:a16="http://schemas.microsoft.com/office/drawing/2014/main" id="{5F7DAF13-5A83-428D-AFAA-41ABE9B65780}"/>
              </a:ext>
            </a:extLst>
          </p:cNvPr>
          <p:cNvCxnSpPr>
            <a:cxnSpLocks/>
            <a:stCxn id="30" idx="1"/>
            <a:endCxn id="69641" idx="3"/>
          </p:cNvCxnSpPr>
          <p:nvPr/>
        </p:nvCxnSpPr>
        <p:spPr>
          <a:xfrm flipH="1" flipV="1">
            <a:off x="2092325" y="5861050"/>
            <a:ext cx="388938"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6" name="Conector recto de flecha 35">
            <a:extLst>
              <a:ext uri="{FF2B5EF4-FFF2-40B4-BE49-F238E27FC236}">
                <a16:creationId xmlns="" xmlns:a16="http://schemas.microsoft.com/office/drawing/2014/main" id="{557DAB0D-19A5-4320-A22A-DF9B54BAFDEF}"/>
              </a:ext>
            </a:extLst>
          </p:cNvPr>
          <p:cNvCxnSpPr>
            <a:cxnSpLocks/>
            <a:stCxn id="69641" idx="1"/>
            <a:endCxn id="32" idx="3"/>
          </p:cNvCxnSpPr>
          <p:nvPr/>
        </p:nvCxnSpPr>
        <p:spPr>
          <a:xfrm flipH="1">
            <a:off x="1335088" y="5861050"/>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4" name="Imagen 3">
            <a:extLst>
              <a:ext uri="{FF2B5EF4-FFF2-40B4-BE49-F238E27FC236}">
                <a16:creationId xmlns="" xmlns:a16="http://schemas.microsoft.com/office/drawing/2014/main" id="{E969AA2A-0124-4D76-BC31-5D0D6412851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11961" y="1268760"/>
            <a:ext cx="2664296" cy="2239846"/>
          </a:xfrm>
          <a:prstGeom prst="rect">
            <a:avLst/>
          </a:prstGeom>
          <a:ln>
            <a:noFill/>
          </a:ln>
          <a:effectLst>
            <a:softEdge rad="112500"/>
          </a:effectLst>
        </p:spPr>
      </p:pic>
      <p:pic>
        <p:nvPicPr>
          <p:cNvPr id="6" name="Imagen 5">
            <a:extLst>
              <a:ext uri="{FF2B5EF4-FFF2-40B4-BE49-F238E27FC236}">
                <a16:creationId xmlns="" xmlns:a16="http://schemas.microsoft.com/office/drawing/2014/main" id="{ABD984B8-5B4E-403C-A6DE-C56CB71A217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32241" y="1262825"/>
            <a:ext cx="2246094" cy="2245781"/>
          </a:xfrm>
          <a:prstGeom prst="rect">
            <a:avLst/>
          </a:prstGeom>
          <a:ln>
            <a:noFill/>
          </a:ln>
          <a:effectLst>
            <a:softEdge rad="112500"/>
          </a:effectLst>
        </p:spPr>
      </p:pic>
      <p:sp>
        <p:nvSpPr>
          <p:cNvPr id="38" name="Rectángulo: esquinas diagonales redondeadas 37">
            <a:extLst>
              <a:ext uri="{FF2B5EF4-FFF2-40B4-BE49-F238E27FC236}">
                <a16:creationId xmlns="" xmlns:a16="http://schemas.microsoft.com/office/drawing/2014/main" id="{17A8E0C7-0FF7-498A-A1A4-CFA3E3D6BBA4}"/>
              </a:ext>
            </a:extLst>
          </p:cNvPr>
          <p:cNvSpPr/>
          <p:nvPr/>
        </p:nvSpPr>
        <p:spPr>
          <a:xfrm>
            <a:off x="5459413" y="4127500"/>
            <a:ext cx="2065337" cy="26860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defRPr/>
            </a:pPr>
            <a:r>
              <a:rPr lang="es-MX" sz="1200" b="1" dirty="0">
                <a:latin typeface="Arial Narrow" panose="020B0606020202030204" pitchFamily="34" charset="0"/>
              </a:rPr>
              <a:t>USUARIOS, EMPLEADOS Y PROPIETARIOS :</a:t>
            </a:r>
          </a:p>
          <a:p>
            <a:pPr marL="285750" indent="-285750">
              <a:buFont typeface="Wingdings" panose="05000000000000000000" pitchFamily="2" charset="2"/>
              <a:buChar char="Ø"/>
              <a:defRPr/>
            </a:pPr>
            <a:r>
              <a:rPr lang="es-MX" sz="1200" dirty="0"/>
              <a:t>Barrio Rock </a:t>
            </a:r>
            <a:r>
              <a:rPr lang="es-MX" sz="1200" dirty="0" err="1"/>
              <a:t>Hole</a:t>
            </a:r>
            <a:endParaRPr lang="es-MX" sz="1200" dirty="0"/>
          </a:p>
          <a:p>
            <a:pPr marL="285750" indent="-285750">
              <a:buFont typeface="Wingdings" panose="05000000000000000000" pitchFamily="2" charset="2"/>
              <a:buChar char="Ø"/>
              <a:defRPr/>
            </a:pPr>
            <a:r>
              <a:rPr lang="es-MX" sz="1200" dirty="0"/>
              <a:t>Supermercado super popular</a:t>
            </a:r>
          </a:p>
          <a:p>
            <a:pPr marL="285750" indent="-285750">
              <a:buFont typeface="Wingdings" panose="05000000000000000000" pitchFamily="2" charset="2"/>
              <a:buChar char="Ø"/>
              <a:defRPr/>
            </a:pPr>
            <a:r>
              <a:rPr lang="es-MX" sz="1200" dirty="0" err="1"/>
              <a:t>Auteco</a:t>
            </a:r>
            <a:endParaRPr lang="es-MX" sz="1200" dirty="0"/>
          </a:p>
          <a:p>
            <a:pPr marL="285750" indent="-285750">
              <a:buFont typeface="Wingdings" panose="05000000000000000000" pitchFamily="2" charset="2"/>
              <a:buChar char="Ø"/>
              <a:defRPr/>
            </a:pPr>
            <a:r>
              <a:rPr lang="es-MX" sz="1200" dirty="0"/>
              <a:t>Restaurante capitán Mandy.</a:t>
            </a:r>
          </a:p>
          <a:p>
            <a:pPr marL="285750" indent="-285750">
              <a:buFont typeface="Wingdings" panose="05000000000000000000" pitchFamily="2" charset="2"/>
              <a:buChar char="Ø"/>
              <a:defRPr/>
            </a:pPr>
            <a:r>
              <a:rPr lang="es-MX" sz="1200" dirty="0"/>
              <a:t>Restaurante Chino Morgan.</a:t>
            </a:r>
          </a:p>
          <a:p>
            <a:pPr marL="285750" indent="-285750">
              <a:buFont typeface="Wingdings" panose="05000000000000000000" pitchFamily="2" charset="2"/>
              <a:buChar char="Ø"/>
              <a:defRPr/>
            </a:pPr>
            <a:r>
              <a:rPr lang="es-MX" sz="1200" dirty="0"/>
              <a:t>Supermercado san judas.</a:t>
            </a:r>
          </a:p>
          <a:p>
            <a:pPr marL="285750" indent="-285750">
              <a:buFont typeface="Wingdings" panose="05000000000000000000" pitchFamily="2" charset="2"/>
              <a:buChar char="Ø"/>
              <a:defRPr/>
            </a:pPr>
            <a:r>
              <a:rPr lang="es-MX" sz="1200" dirty="0"/>
              <a:t>Moto </a:t>
            </a:r>
            <a:r>
              <a:rPr lang="es-MX" sz="1200" dirty="0" err="1"/>
              <a:t>Marlins</a:t>
            </a:r>
            <a:endParaRPr lang="es-MX" sz="1200" dirty="0"/>
          </a:p>
          <a:p>
            <a:pPr marL="285750" indent="-285750">
              <a:buFont typeface="Wingdings" panose="05000000000000000000" pitchFamily="2" charset="2"/>
              <a:buChar char="Ø"/>
              <a:defRPr/>
            </a:pPr>
            <a:r>
              <a:rPr lang="es-MX" sz="1200" dirty="0"/>
              <a:t>Etc.</a:t>
            </a:r>
          </a:p>
          <a:p>
            <a:pPr marL="285750" indent="-285750">
              <a:buFont typeface="Wingdings" panose="05000000000000000000" pitchFamily="2" charset="2"/>
              <a:buChar char="Ø"/>
              <a:defRPr/>
            </a:pPr>
            <a:endParaRPr lang="es-CO" sz="1200" dirty="0"/>
          </a:p>
        </p:txBody>
      </p:sp>
      <p:pic>
        <p:nvPicPr>
          <p:cNvPr id="69648"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30463" y="456247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49" name="Rectángulo 15"/>
          <p:cNvSpPr>
            <a:spLocks noChangeArrowheads="1"/>
          </p:cNvSpPr>
          <p:nvPr/>
        </p:nvSpPr>
        <p:spPr bwMode="auto">
          <a:xfrm>
            <a:off x="2843213" y="4562475"/>
            <a:ext cx="7826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69650"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54263" y="491172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51" name="Rectángulo 30"/>
          <p:cNvSpPr>
            <a:spLocks noChangeArrowheads="1"/>
          </p:cNvSpPr>
          <p:nvPr/>
        </p:nvSpPr>
        <p:spPr bwMode="auto">
          <a:xfrm>
            <a:off x="2787650" y="501967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5" name="Rectángulo: una sola esquina redondeada 44">
            <a:extLst>
              <a:ext uri="{FF2B5EF4-FFF2-40B4-BE49-F238E27FC236}">
                <a16:creationId xmlns="" xmlns:a16="http://schemas.microsoft.com/office/drawing/2014/main" id="{F38544BC-0335-4460-AEE8-BBE3BCF165C6}"/>
              </a:ext>
            </a:extLst>
          </p:cNvPr>
          <p:cNvSpPr/>
          <p:nvPr/>
        </p:nvSpPr>
        <p:spPr>
          <a:xfrm>
            <a:off x="3706813" y="45481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7" name="Rectángulo: una sola esquina redondeada 46">
            <a:extLst>
              <a:ext uri="{FF2B5EF4-FFF2-40B4-BE49-F238E27FC236}">
                <a16:creationId xmlns="" xmlns:a16="http://schemas.microsoft.com/office/drawing/2014/main" id="{B02B6FB1-967D-4852-97CF-3C541B42D4A2}"/>
              </a:ext>
            </a:extLst>
          </p:cNvPr>
          <p:cNvSpPr/>
          <p:nvPr/>
        </p:nvSpPr>
        <p:spPr>
          <a:xfrm>
            <a:off x="3706813" y="4999038"/>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324381960"/>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ítulo 1"/>
          <p:cNvSpPr txBox="1">
            <a:spLocks/>
          </p:cNvSpPr>
          <p:nvPr/>
        </p:nvSpPr>
        <p:spPr bwMode="auto">
          <a:xfrm>
            <a:off x="755650" y="2060575"/>
            <a:ext cx="7777163" cy="316865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fontAlgn="ctr" hangingPunct="1">
              <a:lnSpc>
                <a:spcPct val="90000"/>
              </a:lnSpc>
            </a:pPr>
            <a:r>
              <a:rPr lang="es-ES_tradnl" altLang="es-CO" sz="4800" b="1">
                <a:latin typeface="Gill Sans MT" charset="0"/>
              </a:rPr>
              <a:t>SUBPROGRAMA 4.3.3.3</a:t>
            </a:r>
          </a:p>
          <a:p>
            <a:pPr algn="ctr" eaLnBrk="1" fontAlgn="ctr" hangingPunct="1">
              <a:lnSpc>
                <a:spcPct val="90000"/>
              </a:lnSpc>
            </a:pPr>
            <a:r>
              <a:rPr lang="es-CO" altLang="es-CO" sz="4800" b="1">
                <a:solidFill>
                  <a:srgbClr val="000000"/>
                </a:solidFill>
                <a:latin typeface="Gill Sans MT" charset="0"/>
              </a:rPr>
              <a:t>CONSTRUCCIÓN DE VÍAS PEATONALES</a:t>
            </a:r>
          </a:p>
        </p:txBody>
      </p:sp>
      <p:sp>
        <p:nvSpPr>
          <p:cNvPr id="3" name="Rectángulo: esquinas redondeadas 2">
            <a:extLst>
              <a:ext uri="{FF2B5EF4-FFF2-40B4-BE49-F238E27FC236}">
                <a16:creationId xmlns="" xmlns:a16="http://schemas.microsoft.com/office/drawing/2014/main" id="{074D8FE9-4367-434E-BA58-8DE58D37814C}"/>
              </a:ext>
            </a:extLst>
          </p:cNvPr>
          <p:cNvSpPr/>
          <p:nvPr/>
        </p:nvSpPr>
        <p:spPr>
          <a:xfrm>
            <a:off x="1617663" y="5373688"/>
            <a:ext cx="6049962"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(0,09 km) Construcción de vías peatonales</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(91%) de avance en el 2017</a:t>
            </a:r>
          </a:p>
        </p:txBody>
      </p:sp>
    </p:spTree>
    <p:extLst>
      <p:ext uri="{BB962C8B-B14F-4D97-AF65-F5344CB8AC3E}">
        <p14:creationId xmlns:p14="http://schemas.microsoft.com/office/powerpoint/2010/main" val="1449790409"/>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023640FC-D81A-4F23-899F-85E649803137}"/>
              </a:ext>
            </a:extLst>
          </p:cNvPr>
          <p:cNvSpPr/>
          <p:nvPr/>
        </p:nvSpPr>
        <p:spPr>
          <a:xfrm>
            <a:off x="468313" y="3638550"/>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D20F38D9-8B01-4A69-907B-89CC73CA71D3}"/>
              </a:ext>
            </a:extLst>
          </p:cNvPr>
          <p:cNvSpPr/>
          <p:nvPr/>
        </p:nvSpPr>
        <p:spPr>
          <a:xfrm>
            <a:off x="3924300" y="3578225"/>
            <a:ext cx="5068888"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( 0,09km)  Vía peatonal construida en el 2017</a:t>
            </a:r>
          </a:p>
        </p:txBody>
      </p:sp>
      <p:sp>
        <p:nvSpPr>
          <p:cNvPr id="22" name="Flecha: a la derecha con bandas 21">
            <a:extLst>
              <a:ext uri="{FF2B5EF4-FFF2-40B4-BE49-F238E27FC236}">
                <a16:creationId xmlns="" xmlns:a16="http://schemas.microsoft.com/office/drawing/2014/main" id="{FCCB2D2E-F88A-4A6D-A163-E87B7FED3418}"/>
              </a:ext>
            </a:extLst>
          </p:cNvPr>
          <p:cNvSpPr/>
          <p:nvPr/>
        </p:nvSpPr>
        <p:spPr>
          <a:xfrm>
            <a:off x="107950" y="1306513"/>
            <a:ext cx="3876675"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200" b="1" dirty="0">
                <a:latin typeface="Gill Sans MT" panose="020B0502020104020203" pitchFamily="34" charset="0"/>
              </a:rPr>
              <a:t>REHABILITACIÓN, CONSTRUCCIÓN Y EMBELLECIMIENTO DEL ESPACIO PÚBLICO DE UN TRAMO DE LA AVENIDA PROVIDENCIA PARA USO Y TRANSITO PEATONAL EN SAN ANDRÉS ISLA.</a:t>
            </a:r>
            <a:endParaRPr lang="es-CO" sz="1200" b="1" dirty="0">
              <a:latin typeface="Gill Sans MT" panose="020B0502020104020203" pitchFamily="34" charset="0"/>
              <a:cs typeface="Browallia New" panose="020B0604020202020204" pitchFamily="34" charset="-34"/>
            </a:endParaRPr>
          </a:p>
        </p:txBody>
      </p:sp>
      <p:pic>
        <p:nvPicPr>
          <p:cNvPr id="5" name="Imagen 4">
            <a:extLst>
              <a:ext uri="{FF2B5EF4-FFF2-40B4-BE49-F238E27FC236}">
                <a16:creationId xmlns="" xmlns:a16="http://schemas.microsoft.com/office/drawing/2014/main" id="{96F357F6-9431-4543-821D-319841BE3D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5936" y="1237861"/>
            <a:ext cx="2704690" cy="2283502"/>
          </a:xfrm>
          <a:prstGeom prst="rect">
            <a:avLst/>
          </a:prstGeom>
          <a:ln>
            <a:noFill/>
          </a:ln>
          <a:effectLst>
            <a:softEdge rad="112500"/>
          </a:effectLst>
        </p:spPr>
      </p:pic>
      <p:pic>
        <p:nvPicPr>
          <p:cNvPr id="4" name="Imagen 3">
            <a:extLst>
              <a:ext uri="{FF2B5EF4-FFF2-40B4-BE49-F238E27FC236}">
                <a16:creationId xmlns="" xmlns:a16="http://schemas.microsoft.com/office/drawing/2014/main" id="{0DEB027D-9BA9-4B2B-B7BF-B2537004631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72200" y="1196752"/>
            <a:ext cx="2664296" cy="2283502"/>
          </a:xfrm>
          <a:prstGeom prst="rect">
            <a:avLst/>
          </a:prstGeom>
          <a:ln>
            <a:noFill/>
          </a:ln>
          <a:effectLst>
            <a:softEdge rad="112500"/>
          </a:effectLst>
        </p:spPr>
      </p:pic>
      <p:sp>
        <p:nvSpPr>
          <p:cNvPr id="31" name="Rectángulo: esquina doblada 30">
            <a:extLst>
              <a:ext uri="{FF2B5EF4-FFF2-40B4-BE49-F238E27FC236}">
                <a16:creationId xmlns="" xmlns:a16="http://schemas.microsoft.com/office/drawing/2014/main" id="{22C18191-9D82-4445-890F-365B3AA56CC6}"/>
              </a:ext>
            </a:extLst>
          </p:cNvPr>
          <p:cNvSpPr/>
          <p:nvPr/>
        </p:nvSpPr>
        <p:spPr>
          <a:xfrm>
            <a:off x="228600" y="6205538"/>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$617,176,988,00</a:t>
            </a:r>
            <a:endParaRPr lang="es-CO" sz="1400" dirty="0">
              <a:solidFill>
                <a:schemeClr val="accent5">
                  <a:lumMod val="50000"/>
                </a:schemeClr>
              </a:solidFill>
              <a:latin typeface="Gill Sans MT" panose="020B0502020104020203" pitchFamily="34" charset="0"/>
            </a:endParaRPr>
          </a:p>
        </p:txBody>
      </p:sp>
      <p:sp>
        <p:nvSpPr>
          <p:cNvPr id="32" name="Rectángulo: esquina doblada 31">
            <a:extLst>
              <a:ext uri="{FF2B5EF4-FFF2-40B4-BE49-F238E27FC236}">
                <a16:creationId xmlns="" xmlns:a16="http://schemas.microsoft.com/office/drawing/2014/main" id="{626CD207-D021-482B-A6CB-74D656664544}"/>
              </a:ext>
            </a:extLst>
          </p:cNvPr>
          <p:cNvSpPr/>
          <p:nvPr/>
        </p:nvSpPr>
        <p:spPr>
          <a:xfrm>
            <a:off x="2481263" y="565308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3" name="Rectángulo: esquina doblada 32">
            <a:extLst>
              <a:ext uri="{FF2B5EF4-FFF2-40B4-BE49-F238E27FC236}">
                <a16:creationId xmlns="" xmlns:a16="http://schemas.microsoft.com/office/drawing/2014/main" id="{FF6252A5-0E3D-41C0-8BFB-40DDB0B3CBB7}"/>
              </a:ext>
            </a:extLst>
          </p:cNvPr>
          <p:cNvSpPr/>
          <p:nvPr/>
        </p:nvSpPr>
        <p:spPr>
          <a:xfrm>
            <a:off x="344488" y="4667250"/>
            <a:ext cx="1619250" cy="5318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4" name="Rectángulo: una sola esquina redondeada 33">
            <a:extLst>
              <a:ext uri="{FF2B5EF4-FFF2-40B4-BE49-F238E27FC236}">
                <a16:creationId xmlns="" xmlns:a16="http://schemas.microsoft.com/office/drawing/2014/main" id="{82BF1734-E2F7-42EC-9111-1DA532F4BDD9}"/>
              </a:ext>
            </a:extLst>
          </p:cNvPr>
          <p:cNvSpPr/>
          <p:nvPr/>
        </p:nvSpPr>
        <p:spPr>
          <a:xfrm>
            <a:off x="179388" y="5721350"/>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1,153 </a:t>
            </a:r>
            <a:r>
              <a:rPr lang="es-MX" sz="1200" dirty="0" err="1"/>
              <a:t>Hab</a:t>
            </a:r>
            <a:endParaRPr lang="es-CO" sz="1200" dirty="0"/>
          </a:p>
        </p:txBody>
      </p:sp>
      <p:pic>
        <p:nvPicPr>
          <p:cNvPr id="73739"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5661025"/>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Conector: angular 35">
            <a:extLst>
              <a:ext uri="{FF2B5EF4-FFF2-40B4-BE49-F238E27FC236}">
                <a16:creationId xmlns="" xmlns:a16="http://schemas.microsoft.com/office/drawing/2014/main" id="{D4C22952-CE33-43B4-8EA8-BE0874F83F3C}"/>
              </a:ext>
            </a:extLst>
          </p:cNvPr>
          <p:cNvCxnSpPr>
            <a:cxnSpLocks/>
            <a:stCxn id="32" idx="3"/>
            <a:endCxn id="39" idx="2"/>
          </p:cNvCxnSpPr>
          <p:nvPr/>
        </p:nvCxnSpPr>
        <p:spPr>
          <a:xfrm flipV="1">
            <a:off x="4046538" y="5419725"/>
            <a:ext cx="1590675" cy="44291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7" name="Conector recto de flecha 36">
            <a:extLst>
              <a:ext uri="{FF2B5EF4-FFF2-40B4-BE49-F238E27FC236}">
                <a16:creationId xmlns="" xmlns:a16="http://schemas.microsoft.com/office/drawing/2014/main" id="{9F0884D3-60D0-4992-8CFC-D6AD53613EAD}"/>
              </a:ext>
            </a:extLst>
          </p:cNvPr>
          <p:cNvCxnSpPr>
            <a:cxnSpLocks/>
            <a:stCxn id="32" idx="1"/>
            <a:endCxn id="73739" idx="3"/>
          </p:cNvCxnSpPr>
          <p:nvPr/>
        </p:nvCxnSpPr>
        <p:spPr>
          <a:xfrm flipH="1" flipV="1">
            <a:off x="2092325" y="5861050"/>
            <a:ext cx="388938"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8" name="Conector recto de flecha 37">
            <a:extLst>
              <a:ext uri="{FF2B5EF4-FFF2-40B4-BE49-F238E27FC236}">
                <a16:creationId xmlns="" xmlns:a16="http://schemas.microsoft.com/office/drawing/2014/main" id="{3E4F8541-9BF5-4778-AE24-DD6CBC176FC6}"/>
              </a:ext>
            </a:extLst>
          </p:cNvPr>
          <p:cNvCxnSpPr>
            <a:cxnSpLocks/>
            <a:stCxn id="73739" idx="1"/>
            <a:endCxn id="34" idx="3"/>
          </p:cNvCxnSpPr>
          <p:nvPr/>
        </p:nvCxnSpPr>
        <p:spPr>
          <a:xfrm flipH="1">
            <a:off x="1335088" y="5861050"/>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9" name="Rectángulo: esquinas diagonales redondeadas 38">
            <a:extLst>
              <a:ext uri="{FF2B5EF4-FFF2-40B4-BE49-F238E27FC236}">
                <a16:creationId xmlns="" xmlns:a16="http://schemas.microsoft.com/office/drawing/2014/main" id="{2DF48B9C-7CD5-4719-BDFF-220F93B0A1FE}"/>
              </a:ext>
            </a:extLst>
          </p:cNvPr>
          <p:cNvSpPr/>
          <p:nvPr/>
        </p:nvSpPr>
        <p:spPr>
          <a:xfrm>
            <a:off x="5637213" y="4159250"/>
            <a:ext cx="2136775" cy="25209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Arial Narrow" panose="020B0606020202030204" pitchFamily="34" charset="0"/>
              </a:rPr>
              <a:t>USUARIOS, EMPLEADOS Y PROPIETARIOS</a:t>
            </a:r>
            <a:r>
              <a:rPr lang="es-MX" sz="1200" dirty="0">
                <a:latin typeface="Arial Narrow" panose="020B0606020202030204" pitchFamily="34" charset="0"/>
              </a:rPr>
              <a:t>:</a:t>
            </a:r>
          </a:p>
          <a:p>
            <a:pPr marL="171450" indent="-171450">
              <a:lnSpc>
                <a:spcPts val="1600"/>
              </a:lnSpc>
              <a:buFont typeface="Wingdings" panose="05000000000000000000" pitchFamily="2" charset="2"/>
              <a:buChar char="Ø"/>
              <a:defRPr/>
            </a:pPr>
            <a:r>
              <a:rPr lang="es-MX" sz="1200" dirty="0"/>
              <a:t>Sopesa</a:t>
            </a:r>
          </a:p>
          <a:p>
            <a:pPr marL="171450" indent="-171450">
              <a:lnSpc>
                <a:spcPts val="1600"/>
              </a:lnSpc>
              <a:buFont typeface="Wingdings" panose="05000000000000000000" pitchFamily="2" charset="2"/>
              <a:buChar char="Ø"/>
              <a:defRPr/>
            </a:pPr>
            <a:r>
              <a:rPr lang="es-MX" sz="1200" dirty="0"/>
              <a:t>Almacén la Riviera</a:t>
            </a:r>
          </a:p>
          <a:p>
            <a:pPr marL="171450" indent="-171450">
              <a:lnSpc>
                <a:spcPts val="1600"/>
              </a:lnSpc>
              <a:buFont typeface="Wingdings" panose="05000000000000000000" pitchFamily="2" charset="2"/>
              <a:buChar char="Ø"/>
              <a:defRPr/>
            </a:pPr>
            <a:r>
              <a:rPr lang="es-MX" sz="1200" dirty="0"/>
              <a:t>Salomón</a:t>
            </a:r>
          </a:p>
          <a:p>
            <a:pPr marL="171450" indent="-171450">
              <a:lnSpc>
                <a:spcPts val="1600"/>
              </a:lnSpc>
              <a:buFont typeface="Wingdings" panose="05000000000000000000" pitchFamily="2" charset="2"/>
              <a:buChar char="Ø"/>
              <a:defRPr/>
            </a:pPr>
            <a:r>
              <a:rPr lang="es-MX" sz="1200" dirty="0"/>
              <a:t>Columbia</a:t>
            </a:r>
          </a:p>
          <a:p>
            <a:pPr marL="171450" indent="-171450">
              <a:lnSpc>
                <a:spcPts val="1600"/>
              </a:lnSpc>
              <a:buFont typeface="Wingdings" panose="05000000000000000000" pitchFamily="2" charset="2"/>
              <a:buChar char="Ø"/>
              <a:defRPr/>
            </a:pPr>
            <a:r>
              <a:rPr lang="es-MX" sz="1200" dirty="0"/>
              <a:t>Edificio leda</a:t>
            </a:r>
          </a:p>
          <a:p>
            <a:pPr marL="171450" indent="-171450">
              <a:lnSpc>
                <a:spcPts val="1600"/>
              </a:lnSpc>
              <a:buFont typeface="Wingdings" panose="05000000000000000000" pitchFamily="2" charset="2"/>
              <a:buChar char="Ø"/>
              <a:defRPr/>
            </a:pPr>
            <a:r>
              <a:rPr lang="es-MX" sz="1200" dirty="0"/>
              <a:t>Almacén Beverly </a:t>
            </a:r>
            <a:r>
              <a:rPr lang="es-MX" sz="1200" dirty="0" err="1"/>
              <a:t>Hills</a:t>
            </a:r>
            <a:endParaRPr lang="es-MX" sz="1200" dirty="0"/>
          </a:p>
          <a:p>
            <a:pPr marL="171450" indent="-171450">
              <a:lnSpc>
                <a:spcPts val="1600"/>
              </a:lnSpc>
              <a:buFont typeface="Wingdings" panose="05000000000000000000" pitchFamily="2" charset="2"/>
              <a:buChar char="Ø"/>
              <a:defRPr/>
            </a:pPr>
            <a:r>
              <a:rPr lang="es-MX" sz="1200" dirty="0"/>
              <a:t>Almacén </a:t>
            </a:r>
            <a:r>
              <a:rPr lang="es-MX" sz="1200" dirty="0" err="1"/>
              <a:t>Moana</a:t>
            </a:r>
            <a:endParaRPr lang="es-MX" sz="1200" dirty="0"/>
          </a:p>
          <a:p>
            <a:pPr marL="171450" indent="-171450">
              <a:lnSpc>
                <a:spcPts val="1600"/>
              </a:lnSpc>
              <a:buFont typeface="Wingdings" panose="05000000000000000000" pitchFamily="2" charset="2"/>
              <a:buChar char="Ø"/>
              <a:defRPr/>
            </a:pPr>
            <a:r>
              <a:rPr lang="es-MX" sz="1200" dirty="0"/>
              <a:t>Etc.</a:t>
            </a:r>
            <a:endParaRPr lang="es-CO" sz="1200" dirty="0"/>
          </a:p>
        </p:txBody>
      </p:sp>
      <p:pic>
        <p:nvPicPr>
          <p:cNvPr id="73744"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0" y="456247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45" name="Rectángulo 15"/>
          <p:cNvSpPr>
            <a:spLocks noChangeArrowheads="1"/>
          </p:cNvSpPr>
          <p:nvPr/>
        </p:nvSpPr>
        <p:spPr bwMode="auto">
          <a:xfrm>
            <a:off x="2698750" y="4562475"/>
            <a:ext cx="7826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73746"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11388" y="491172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47" name="Rectángulo 30"/>
          <p:cNvSpPr>
            <a:spLocks noChangeArrowheads="1"/>
          </p:cNvSpPr>
          <p:nvPr/>
        </p:nvSpPr>
        <p:spPr bwMode="auto">
          <a:xfrm>
            <a:off x="2643188" y="501967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6" name="Rectángulo: una sola esquina redondeada 45">
            <a:extLst>
              <a:ext uri="{FF2B5EF4-FFF2-40B4-BE49-F238E27FC236}">
                <a16:creationId xmlns="" xmlns:a16="http://schemas.microsoft.com/office/drawing/2014/main" id="{2DBD0BF7-3B43-401C-AD85-019041389614}"/>
              </a:ext>
            </a:extLst>
          </p:cNvPr>
          <p:cNvSpPr/>
          <p:nvPr/>
        </p:nvSpPr>
        <p:spPr>
          <a:xfrm>
            <a:off x="3563938" y="45481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8" name="Rectángulo: una sola esquina redondeada 47">
            <a:extLst>
              <a:ext uri="{FF2B5EF4-FFF2-40B4-BE49-F238E27FC236}">
                <a16:creationId xmlns="" xmlns:a16="http://schemas.microsoft.com/office/drawing/2014/main" id="{82A0D554-6718-475A-80F3-C37B6BAC79CF}"/>
              </a:ext>
            </a:extLst>
          </p:cNvPr>
          <p:cNvSpPr/>
          <p:nvPr/>
        </p:nvSpPr>
        <p:spPr>
          <a:xfrm>
            <a:off x="3563938" y="4997450"/>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441039560"/>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ítulo 1"/>
          <p:cNvSpPr txBox="1">
            <a:spLocks/>
          </p:cNvSpPr>
          <p:nvPr/>
        </p:nvSpPr>
        <p:spPr bwMode="auto">
          <a:xfrm>
            <a:off x="755650" y="1916113"/>
            <a:ext cx="7777163" cy="3181350"/>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fontAlgn="ctr" hangingPunct="1">
              <a:lnSpc>
                <a:spcPct val="90000"/>
              </a:lnSpc>
            </a:pPr>
            <a:r>
              <a:rPr lang="es-ES_tradnl" altLang="es-CO" sz="4800" b="1">
                <a:latin typeface="Gill Sans MT" charset="0"/>
              </a:rPr>
              <a:t>SUBPROGRAMA 4.3.3.4 </a:t>
            </a:r>
            <a:r>
              <a:rPr lang="es-CO" altLang="es-CO" sz="4800" b="1">
                <a:solidFill>
                  <a:srgbClr val="000000"/>
                </a:solidFill>
                <a:latin typeface="Gill Sans MT" charset="0"/>
              </a:rPr>
              <a:t>MANTENIMIENTO DE VÍAS PEATONALES</a:t>
            </a:r>
          </a:p>
          <a:p>
            <a:pPr algn="ctr" eaLnBrk="1" hangingPunct="1">
              <a:lnSpc>
                <a:spcPct val="90000"/>
              </a:lnSpc>
            </a:pPr>
            <a:endParaRPr lang="es-CO" altLang="es-CO" sz="4800" b="1">
              <a:solidFill>
                <a:srgbClr val="000000"/>
              </a:solidFill>
              <a:latin typeface="Gill Sans MT" charset="0"/>
            </a:endParaRPr>
          </a:p>
        </p:txBody>
      </p:sp>
      <p:sp>
        <p:nvSpPr>
          <p:cNvPr id="3" name="Rectángulo: esquinas redondeadas 2">
            <a:extLst>
              <a:ext uri="{FF2B5EF4-FFF2-40B4-BE49-F238E27FC236}">
                <a16:creationId xmlns="" xmlns:a16="http://schemas.microsoft.com/office/drawing/2014/main" id="{2D3ACECD-F7C2-4761-B866-85FC617266C1}"/>
              </a:ext>
            </a:extLst>
          </p:cNvPr>
          <p:cNvSpPr/>
          <p:nvPr/>
        </p:nvSpPr>
        <p:spPr>
          <a:xfrm>
            <a:off x="1617663" y="5373688"/>
            <a:ext cx="6049962"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(0,53 km) Mantenimiento de vías peatonales</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(100%) de avance en el 2017</a:t>
            </a:r>
          </a:p>
        </p:txBody>
      </p:sp>
    </p:spTree>
    <p:extLst>
      <p:ext uri="{BB962C8B-B14F-4D97-AF65-F5344CB8AC3E}">
        <p14:creationId xmlns:p14="http://schemas.microsoft.com/office/powerpoint/2010/main" val="749904508"/>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B1C93A02-4E89-463C-975D-266F938C2D32}"/>
              </a:ext>
            </a:extLst>
          </p:cNvPr>
          <p:cNvSpPr/>
          <p:nvPr/>
        </p:nvSpPr>
        <p:spPr>
          <a:xfrm>
            <a:off x="539750" y="3775075"/>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2" name="Flecha: a la derecha con bandas 21">
            <a:extLst>
              <a:ext uri="{FF2B5EF4-FFF2-40B4-BE49-F238E27FC236}">
                <a16:creationId xmlns="" xmlns:a16="http://schemas.microsoft.com/office/drawing/2014/main" id="{E3B4D08F-0024-4591-B4FB-F9A488A9A082}"/>
              </a:ext>
            </a:extLst>
          </p:cNvPr>
          <p:cNvSpPr/>
          <p:nvPr/>
        </p:nvSpPr>
        <p:spPr>
          <a:xfrm>
            <a:off x="179388" y="1293813"/>
            <a:ext cx="3744912"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300" b="1" dirty="0">
                <a:latin typeface="Gill Sans MT" panose="020B0502020104020203" pitchFamily="34" charset="0"/>
                <a:cs typeface="Browallia New" panose="020B0604020202020204" pitchFamily="34" charset="-34"/>
              </a:rPr>
              <a:t>MANTENIMIENTO Y ADECUACIÓN PEATONAL SPRATT BIGHT EN SAN ANDRÉS ISLAS</a:t>
            </a:r>
            <a:endParaRPr lang="es-CO" sz="1300" b="1" dirty="0">
              <a:latin typeface="Gill Sans MT" panose="020B0502020104020203" pitchFamily="34" charset="0"/>
              <a:cs typeface="Browallia New" panose="020B0604020202020204" pitchFamily="34" charset="-34"/>
            </a:endParaRPr>
          </a:p>
        </p:txBody>
      </p:sp>
      <p:sp>
        <p:nvSpPr>
          <p:cNvPr id="20" name="Rectángulo: esquinas redondeadas 19">
            <a:extLst>
              <a:ext uri="{FF2B5EF4-FFF2-40B4-BE49-F238E27FC236}">
                <a16:creationId xmlns="" xmlns:a16="http://schemas.microsoft.com/office/drawing/2014/main" id="{60BE05FB-D181-4714-B015-B99648253DCC}"/>
              </a:ext>
            </a:extLst>
          </p:cNvPr>
          <p:cNvSpPr/>
          <p:nvPr/>
        </p:nvSpPr>
        <p:spPr>
          <a:xfrm>
            <a:off x="3908425" y="3775075"/>
            <a:ext cx="4926013"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( 0,18 Km) Vía peatonal mantenida en el 2017</a:t>
            </a:r>
          </a:p>
        </p:txBody>
      </p:sp>
      <p:pic>
        <p:nvPicPr>
          <p:cNvPr id="8" name="Imagen 7">
            <a:extLst>
              <a:ext uri="{FF2B5EF4-FFF2-40B4-BE49-F238E27FC236}">
                <a16:creationId xmlns="" xmlns:a16="http://schemas.microsoft.com/office/drawing/2014/main" id="{9D1073EE-8836-44DD-9558-2D594EADC7F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3928" y="1273880"/>
            <a:ext cx="2618053" cy="2424852"/>
          </a:xfrm>
          <a:prstGeom prst="rect">
            <a:avLst/>
          </a:prstGeom>
          <a:ln>
            <a:noFill/>
          </a:ln>
          <a:effectLst>
            <a:softEdge rad="112500"/>
          </a:effectLst>
        </p:spPr>
      </p:pic>
      <p:pic>
        <p:nvPicPr>
          <p:cNvPr id="14" name="Imagen 13">
            <a:extLst>
              <a:ext uri="{FF2B5EF4-FFF2-40B4-BE49-F238E27FC236}">
                <a16:creationId xmlns="" xmlns:a16="http://schemas.microsoft.com/office/drawing/2014/main" id="{7425EBC6-B1C4-4200-A43D-D1BDCBD2B91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71199" y="1340768"/>
            <a:ext cx="2665297" cy="2294891"/>
          </a:xfrm>
          <a:prstGeom prst="rect">
            <a:avLst/>
          </a:prstGeom>
          <a:ln>
            <a:noFill/>
          </a:ln>
          <a:effectLst>
            <a:softEdge rad="112500"/>
          </a:effectLst>
        </p:spPr>
      </p:pic>
      <p:sp>
        <p:nvSpPr>
          <p:cNvPr id="30" name="Rectángulo: esquina doblada 29">
            <a:extLst>
              <a:ext uri="{FF2B5EF4-FFF2-40B4-BE49-F238E27FC236}">
                <a16:creationId xmlns="" xmlns:a16="http://schemas.microsoft.com/office/drawing/2014/main" id="{DA22C716-0965-4160-A590-D2158143A505}"/>
              </a:ext>
            </a:extLst>
          </p:cNvPr>
          <p:cNvSpPr/>
          <p:nvPr/>
        </p:nvSpPr>
        <p:spPr>
          <a:xfrm>
            <a:off x="2481263" y="565308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1" name="Rectángulo: esquina doblada 30">
            <a:extLst>
              <a:ext uri="{FF2B5EF4-FFF2-40B4-BE49-F238E27FC236}">
                <a16:creationId xmlns="" xmlns:a16="http://schemas.microsoft.com/office/drawing/2014/main" id="{8C2EB563-810C-48AE-83C4-B83B5C2E203A}"/>
              </a:ext>
            </a:extLst>
          </p:cNvPr>
          <p:cNvSpPr/>
          <p:nvPr/>
        </p:nvSpPr>
        <p:spPr>
          <a:xfrm>
            <a:off x="344488" y="4667250"/>
            <a:ext cx="1619250" cy="5318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2" name="Rectángulo: una sola esquina redondeada 31">
            <a:extLst>
              <a:ext uri="{FF2B5EF4-FFF2-40B4-BE49-F238E27FC236}">
                <a16:creationId xmlns="" xmlns:a16="http://schemas.microsoft.com/office/drawing/2014/main" id="{F2988FC9-26B3-42C1-895B-C071130191DA}"/>
              </a:ext>
            </a:extLst>
          </p:cNvPr>
          <p:cNvSpPr/>
          <p:nvPr/>
        </p:nvSpPr>
        <p:spPr>
          <a:xfrm>
            <a:off x="179388" y="5721350"/>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err="1"/>
              <a:t>Hab</a:t>
            </a:r>
            <a:endParaRPr lang="es-CO" sz="1200" dirty="0"/>
          </a:p>
        </p:txBody>
      </p:sp>
      <p:pic>
        <p:nvPicPr>
          <p:cNvPr id="77834"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5661025"/>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4" name="Conector: angular 33">
            <a:extLst>
              <a:ext uri="{FF2B5EF4-FFF2-40B4-BE49-F238E27FC236}">
                <a16:creationId xmlns="" xmlns:a16="http://schemas.microsoft.com/office/drawing/2014/main" id="{1338E717-B35B-4DB3-9ECD-E549A9F83EE0}"/>
              </a:ext>
            </a:extLst>
          </p:cNvPr>
          <p:cNvCxnSpPr>
            <a:cxnSpLocks/>
            <a:stCxn id="30" idx="3"/>
            <a:endCxn id="37" idx="2"/>
          </p:cNvCxnSpPr>
          <p:nvPr/>
        </p:nvCxnSpPr>
        <p:spPr>
          <a:xfrm flipV="1">
            <a:off x="4046538" y="5459413"/>
            <a:ext cx="1677987" cy="40322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5" name="Conector recto de flecha 34">
            <a:extLst>
              <a:ext uri="{FF2B5EF4-FFF2-40B4-BE49-F238E27FC236}">
                <a16:creationId xmlns="" xmlns:a16="http://schemas.microsoft.com/office/drawing/2014/main" id="{73C15BA5-39F1-4A25-8C53-4D28832855C2}"/>
              </a:ext>
            </a:extLst>
          </p:cNvPr>
          <p:cNvCxnSpPr>
            <a:cxnSpLocks/>
            <a:stCxn id="30" idx="1"/>
            <a:endCxn id="77834" idx="3"/>
          </p:cNvCxnSpPr>
          <p:nvPr/>
        </p:nvCxnSpPr>
        <p:spPr>
          <a:xfrm flipH="1" flipV="1">
            <a:off x="2092325" y="5861050"/>
            <a:ext cx="388938"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6" name="Conector recto de flecha 35">
            <a:extLst>
              <a:ext uri="{FF2B5EF4-FFF2-40B4-BE49-F238E27FC236}">
                <a16:creationId xmlns="" xmlns:a16="http://schemas.microsoft.com/office/drawing/2014/main" id="{C8A5585B-CF46-41AD-98B3-5C23D07DBE41}"/>
              </a:ext>
            </a:extLst>
          </p:cNvPr>
          <p:cNvCxnSpPr>
            <a:cxnSpLocks/>
            <a:stCxn id="77834" idx="1"/>
            <a:endCxn id="32" idx="3"/>
          </p:cNvCxnSpPr>
          <p:nvPr/>
        </p:nvCxnSpPr>
        <p:spPr>
          <a:xfrm flipH="1">
            <a:off x="1335088" y="5861050"/>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7" name="Rectángulo: esquinas diagonales redondeadas 36">
            <a:extLst>
              <a:ext uri="{FF2B5EF4-FFF2-40B4-BE49-F238E27FC236}">
                <a16:creationId xmlns="" xmlns:a16="http://schemas.microsoft.com/office/drawing/2014/main" id="{F3B91CE7-8705-478C-94EF-2BA9F9BE4672}"/>
              </a:ext>
            </a:extLst>
          </p:cNvPr>
          <p:cNvSpPr/>
          <p:nvPr/>
        </p:nvSpPr>
        <p:spPr>
          <a:xfrm>
            <a:off x="5724525" y="4319588"/>
            <a:ext cx="2303463" cy="2278062"/>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400" b="1" dirty="0">
                <a:latin typeface="Arial Narrow" panose="020B0606020202030204" pitchFamily="34" charset="0"/>
              </a:rPr>
              <a:t>USUARIOS, EMPLEADOS Y PROPIETARIOS</a:t>
            </a:r>
            <a:r>
              <a:rPr lang="es-MX" sz="1400" dirty="0">
                <a:latin typeface="Arial Narrow" panose="020B0606020202030204" pitchFamily="34" charset="0"/>
              </a:rPr>
              <a:t>:</a:t>
            </a:r>
          </a:p>
          <a:p>
            <a:pPr marL="171450" indent="-171450">
              <a:lnSpc>
                <a:spcPts val="1600"/>
              </a:lnSpc>
              <a:buFont typeface="Wingdings" panose="05000000000000000000" pitchFamily="2" charset="2"/>
              <a:buChar char="Ø"/>
              <a:defRPr/>
            </a:pPr>
            <a:r>
              <a:rPr lang="es-MX" sz="1400" dirty="0"/>
              <a:t>Hotel </a:t>
            </a:r>
            <a:r>
              <a:rPr lang="es-MX" sz="1400" dirty="0" err="1"/>
              <a:t>Calypso</a:t>
            </a:r>
            <a:r>
              <a:rPr lang="es-MX" sz="1400" dirty="0"/>
              <a:t> Beach</a:t>
            </a:r>
          </a:p>
          <a:p>
            <a:pPr marL="171450" indent="-171450">
              <a:lnSpc>
                <a:spcPts val="1600"/>
              </a:lnSpc>
              <a:buFont typeface="Wingdings" panose="05000000000000000000" pitchFamily="2" charset="2"/>
              <a:buChar char="Ø"/>
              <a:defRPr/>
            </a:pPr>
            <a:r>
              <a:rPr lang="es-MX" sz="1400" dirty="0"/>
              <a:t>Hotel casa blanca</a:t>
            </a:r>
          </a:p>
          <a:p>
            <a:pPr marL="171450" indent="-171450">
              <a:lnSpc>
                <a:spcPts val="1600"/>
              </a:lnSpc>
              <a:buFont typeface="Wingdings" panose="05000000000000000000" pitchFamily="2" charset="2"/>
              <a:buChar char="Ø"/>
              <a:defRPr/>
            </a:pPr>
            <a:r>
              <a:rPr lang="es-MX" sz="1400" dirty="0"/>
              <a:t>Almacén Yanga</a:t>
            </a:r>
          </a:p>
          <a:p>
            <a:pPr marL="171450" indent="-171450">
              <a:lnSpc>
                <a:spcPts val="1600"/>
              </a:lnSpc>
              <a:buFont typeface="Wingdings" panose="05000000000000000000" pitchFamily="2" charset="2"/>
              <a:buChar char="Ø"/>
              <a:defRPr/>
            </a:pPr>
            <a:r>
              <a:rPr lang="es-MX" sz="1400" dirty="0"/>
              <a:t>Restaurantes</a:t>
            </a:r>
          </a:p>
          <a:p>
            <a:pPr marL="171450" indent="-171450">
              <a:lnSpc>
                <a:spcPts val="1600"/>
              </a:lnSpc>
              <a:buFont typeface="Wingdings" panose="05000000000000000000" pitchFamily="2" charset="2"/>
              <a:buChar char="Ø"/>
              <a:defRPr/>
            </a:pPr>
            <a:r>
              <a:rPr lang="es-MX" sz="1400" dirty="0"/>
              <a:t>Artesanos</a:t>
            </a:r>
          </a:p>
          <a:p>
            <a:pPr marL="171450" indent="-171450">
              <a:lnSpc>
                <a:spcPts val="1600"/>
              </a:lnSpc>
              <a:buFont typeface="Wingdings" panose="05000000000000000000" pitchFamily="2" charset="2"/>
              <a:buChar char="Ø"/>
              <a:defRPr/>
            </a:pPr>
            <a:r>
              <a:rPr lang="es-MX" sz="1400" dirty="0"/>
              <a:t>Etc.</a:t>
            </a:r>
            <a:endParaRPr lang="es-CO" sz="1400" dirty="0"/>
          </a:p>
        </p:txBody>
      </p:sp>
      <p:pic>
        <p:nvPicPr>
          <p:cNvPr id="77839"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30463" y="456247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40" name="Rectángulo 15"/>
          <p:cNvSpPr>
            <a:spLocks noChangeArrowheads="1"/>
          </p:cNvSpPr>
          <p:nvPr/>
        </p:nvSpPr>
        <p:spPr bwMode="auto">
          <a:xfrm>
            <a:off x="2843213" y="4562475"/>
            <a:ext cx="7826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77841"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54263" y="491172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42" name="Rectángulo 30"/>
          <p:cNvSpPr>
            <a:spLocks noChangeArrowheads="1"/>
          </p:cNvSpPr>
          <p:nvPr/>
        </p:nvSpPr>
        <p:spPr bwMode="auto">
          <a:xfrm>
            <a:off x="2787650" y="501967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4" name="Rectángulo: una sola esquina redondeada 43">
            <a:extLst>
              <a:ext uri="{FF2B5EF4-FFF2-40B4-BE49-F238E27FC236}">
                <a16:creationId xmlns="" xmlns:a16="http://schemas.microsoft.com/office/drawing/2014/main" id="{EECF0D12-3079-4021-B8D0-F6809D7338FB}"/>
              </a:ext>
            </a:extLst>
          </p:cNvPr>
          <p:cNvSpPr/>
          <p:nvPr/>
        </p:nvSpPr>
        <p:spPr>
          <a:xfrm>
            <a:off x="3706813" y="45481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6" name="Rectángulo: una sola esquina redondeada 45">
            <a:extLst>
              <a:ext uri="{FF2B5EF4-FFF2-40B4-BE49-F238E27FC236}">
                <a16:creationId xmlns="" xmlns:a16="http://schemas.microsoft.com/office/drawing/2014/main" id="{6D4B2856-6715-4D4A-869E-91E7523C0207}"/>
              </a:ext>
            </a:extLst>
          </p:cNvPr>
          <p:cNvSpPr/>
          <p:nvPr/>
        </p:nvSpPr>
        <p:spPr>
          <a:xfrm>
            <a:off x="3706813" y="4999038"/>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646197832"/>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BC0180B4-1854-4ADD-A75F-7E4F63F62B9E}"/>
              </a:ext>
            </a:extLst>
          </p:cNvPr>
          <p:cNvSpPr/>
          <p:nvPr/>
        </p:nvSpPr>
        <p:spPr>
          <a:xfrm>
            <a:off x="468313" y="3116263"/>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3930F992-77E4-4310-A923-D2DBC8250D8F}"/>
              </a:ext>
            </a:extLst>
          </p:cNvPr>
          <p:cNvSpPr/>
          <p:nvPr/>
        </p:nvSpPr>
        <p:spPr>
          <a:xfrm>
            <a:off x="3276600" y="3052763"/>
            <a:ext cx="5041900"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( 0,27km)  Vía peatonal mantenida en el 2017</a:t>
            </a:r>
          </a:p>
        </p:txBody>
      </p:sp>
      <p:sp>
        <p:nvSpPr>
          <p:cNvPr id="24" name="Flecha: a la derecha con bandas 23">
            <a:extLst>
              <a:ext uri="{FF2B5EF4-FFF2-40B4-BE49-F238E27FC236}">
                <a16:creationId xmlns="" xmlns:a16="http://schemas.microsoft.com/office/drawing/2014/main" id="{563DDDA5-52D6-4093-93FA-9F4917A4AFDA}"/>
              </a:ext>
            </a:extLst>
          </p:cNvPr>
          <p:cNvSpPr/>
          <p:nvPr/>
        </p:nvSpPr>
        <p:spPr>
          <a:xfrm>
            <a:off x="150813" y="836613"/>
            <a:ext cx="3700462" cy="234950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defRPr/>
            </a:pPr>
            <a:r>
              <a:rPr lang="es-MX" sz="900" b="1" dirty="0">
                <a:latin typeface="Gill Sans MT" panose="020B0502020104020203" pitchFamily="34" charset="0"/>
              </a:rPr>
              <a:t>MANTENIMIENTO Y ADECUACIÓN DE EDIFICIOS PÚBLICOS Y SITIOS DE INTERÉS TURÍSTICO DEL DEPARTAMENTO ARCHIPIÉLAGO DE SAN ANDRÉS DE ACUERDO CON LAS ESPECIFICACIONES Y CARACTERÍSTICAS TÉCNICAS ESTABLECIDAS EN EL PLIEGO DE CONDICIONES-LICITACIÓN 015 DE 2016</a:t>
            </a:r>
            <a:endParaRPr lang="es-CO" sz="900" b="1" dirty="0">
              <a:latin typeface="Gill Sans MT" panose="020B0502020104020203" pitchFamily="34" charset="0"/>
            </a:endParaRPr>
          </a:p>
        </p:txBody>
      </p:sp>
      <p:sp>
        <p:nvSpPr>
          <p:cNvPr id="30" name="Rectángulo: esquina doblada 29">
            <a:extLst>
              <a:ext uri="{FF2B5EF4-FFF2-40B4-BE49-F238E27FC236}">
                <a16:creationId xmlns="" xmlns:a16="http://schemas.microsoft.com/office/drawing/2014/main" id="{3BF737C0-544A-4BF1-8CEB-D7081356F076}"/>
              </a:ext>
            </a:extLst>
          </p:cNvPr>
          <p:cNvSpPr/>
          <p:nvPr/>
        </p:nvSpPr>
        <p:spPr>
          <a:xfrm>
            <a:off x="228600" y="5891213"/>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$336,946,706,00</a:t>
            </a:r>
            <a:endParaRPr lang="es-CO" sz="1400" dirty="0">
              <a:solidFill>
                <a:schemeClr val="accent5">
                  <a:lumMod val="50000"/>
                </a:schemeClr>
              </a:solidFill>
              <a:latin typeface="Gill Sans MT" panose="020B0502020104020203" pitchFamily="34" charset="0"/>
            </a:endParaRPr>
          </a:p>
        </p:txBody>
      </p:sp>
      <p:sp>
        <p:nvSpPr>
          <p:cNvPr id="31" name="Rectángulo: esquina doblada 30">
            <a:extLst>
              <a:ext uri="{FF2B5EF4-FFF2-40B4-BE49-F238E27FC236}">
                <a16:creationId xmlns="" xmlns:a16="http://schemas.microsoft.com/office/drawing/2014/main" id="{E4D754DF-0A1D-40D2-A5E5-44BDAA5CDD88}"/>
              </a:ext>
            </a:extLst>
          </p:cNvPr>
          <p:cNvSpPr/>
          <p:nvPr/>
        </p:nvSpPr>
        <p:spPr>
          <a:xfrm>
            <a:off x="1217613" y="5338763"/>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2" name="Rectángulo: esquina doblada 31">
            <a:extLst>
              <a:ext uri="{FF2B5EF4-FFF2-40B4-BE49-F238E27FC236}">
                <a16:creationId xmlns="" xmlns:a16="http://schemas.microsoft.com/office/drawing/2014/main" id="{61F44591-718F-4856-8628-FD7F091672FB}"/>
              </a:ext>
            </a:extLst>
          </p:cNvPr>
          <p:cNvSpPr/>
          <p:nvPr/>
        </p:nvSpPr>
        <p:spPr>
          <a:xfrm>
            <a:off x="344488" y="4352925"/>
            <a:ext cx="1619250" cy="5318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cxnSp>
        <p:nvCxnSpPr>
          <p:cNvPr id="35" name="Conector: angular 34">
            <a:extLst>
              <a:ext uri="{FF2B5EF4-FFF2-40B4-BE49-F238E27FC236}">
                <a16:creationId xmlns="" xmlns:a16="http://schemas.microsoft.com/office/drawing/2014/main" id="{70208C36-1E3F-48FF-946C-0ED225A82AEB}"/>
              </a:ext>
            </a:extLst>
          </p:cNvPr>
          <p:cNvCxnSpPr>
            <a:cxnSpLocks/>
            <a:stCxn id="31" idx="3"/>
            <a:endCxn id="38" idx="2"/>
          </p:cNvCxnSpPr>
          <p:nvPr/>
        </p:nvCxnSpPr>
        <p:spPr>
          <a:xfrm flipV="1">
            <a:off x="2782888" y="5251450"/>
            <a:ext cx="2941637" cy="29686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8" name="Rectángulo: esquinas diagonales redondeadas 37">
            <a:extLst>
              <a:ext uri="{FF2B5EF4-FFF2-40B4-BE49-F238E27FC236}">
                <a16:creationId xmlns="" xmlns:a16="http://schemas.microsoft.com/office/drawing/2014/main" id="{FDA5584C-D1F9-4C44-ADF3-F9978AFDB1D1}"/>
              </a:ext>
            </a:extLst>
          </p:cNvPr>
          <p:cNvSpPr/>
          <p:nvPr/>
        </p:nvSpPr>
        <p:spPr>
          <a:xfrm>
            <a:off x="5724525" y="3716338"/>
            <a:ext cx="2303463" cy="30702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400" b="1" dirty="0">
                <a:latin typeface="Arial Narrow" panose="020B0606020202030204" pitchFamily="34" charset="0"/>
              </a:rPr>
              <a:t>USUARIOS, EMPLEADOS Y PROPIETARIOS</a:t>
            </a:r>
            <a:r>
              <a:rPr lang="es-MX" sz="1400" dirty="0">
                <a:latin typeface="Arial Narrow" panose="020B0606020202030204" pitchFamily="34" charset="0"/>
              </a:rPr>
              <a:t>:</a:t>
            </a:r>
          </a:p>
          <a:p>
            <a:pPr marL="171450" indent="-171450">
              <a:lnSpc>
                <a:spcPts val="1600"/>
              </a:lnSpc>
              <a:buFont typeface="Wingdings" panose="05000000000000000000" pitchFamily="2" charset="2"/>
              <a:buChar char="Ø"/>
              <a:defRPr/>
            </a:pPr>
            <a:r>
              <a:rPr lang="es-MX" sz="1400" dirty="0"/>
              <a:t>Hotel </a:t>
            </a:r>
            <a:r>
              <a:rPr lang="es-MX" sz="1400" dirty="0" err="1"/>
              <a:t>Calypso</a:t>
            </a:r>
            <a:r>
              <a:rPr lang="es-MX" sz="1400" dirty="0"/>
              <a:t> Beach</a:t>
            </a:r>
          </a:p>
          <a:p>
            <a:pPr marL="171450" indent="-171450">
              <a:lnSpc>
                <a:spcPts val="1600"/>
              </a:lnSpc>
              <a:buFont typeface="Wingdings" panose="05000000000000000000" pitchFamily="2" charset="2"/>
              <a:buChar char="Ø"/>
              <a:defRPr/>
            </a:pPr>
            <a:r>
              <a:rPr lang="es-MX" sz="1400" dirty="0"/>
              <a:t>Hotel casa blanca</a:t>
            </a:r>
          </a:p>
          <a:p>
            <a:pPr marL="171450" indent="-171450">
              <a:lnSpc>
                <a:spcPts val="1600"/>
              </a:lnSpc>
              <a:buFont typeface="Wingdings" panose="05000000000000000000" pitchFamily="2" charset="2"/>
              <a:buChar char="Ø"/>
              <a:defRPr/>
            </a:pPr>
            <a:r>
              <a:rPr lang="es-MX" sz="1400" dirty="0"/>
              <a:t>Almacén Yanga</a:t>
            </a:r>
          </a:p>
          <a:p>
            <a:pPr marL="171450" indent="-171450">
              <a:lnSpc>
                <a:spcPts val="1600"/>
              </a:lnSpc>
              <a:buFont typeface="Wingdings" panose="05000000000000000000" pitchFamily="2" charset="2"/>
              <a:buChar char="Ø"/>
              <a:defRPr/>
            </a:pPr>
            <a:r>
              <a:rPr lang="es-MX" sz="1400" dirty="0"/>
              <a:t>Restaurantes</a:t>
            </a:r>
          </a:p>
          <a:p>
            <a:pPr marL="171450" indent="-171450">
              <a:lnSpc>
                <a:spcPts val="1600"/>
              </a:lnSpc>
              <a:buFont typeface="Wingdings" panose="05000000000000000000" pitchFamily="2" charset="2"/>
              <a:buChar char="Ø"/>
              <a:defRPr/>
            </a:pPr>
            <a:r>
              <a:rPr lang="es-MX" sz="1400" dirty="0"/>
              <a:t>Artesanos</a:t>
            </a:r>
          </a:p>
          <a:p>
            <a:pPr marL="171450" indent="-171450">
              <a:lnSpc>
                <a:spcPts val="1600"/>
              </a:lnSpc>
              <a:buFont typeface="Wingdings" panose="05000000000000000000" pitchFamily="2" charset="2"/>
              <a:buChar char="Ø"/>
              <a:defRPr/>
            </a:pPr>
            <a:r>
              <a:rPr lang="es-MX" sz="1400" dirty="0" err="1"/>
              <a:t>President</a:t>
            </a:r>
            <a:r>
              <a:rPr lang="es-MX" sz="1400" dirty="0"/>
              <a:t> Playa</a:t>
            </a:r>
          </a:p>
          <a:p>
            <a:pPr marL="171450" indent="-171450">
              <a:lnSpc>
                <a:spcPts val="1600"/>
              </a:lnSpc>
              <a:buFont typeface="Wingdings" panose="05000000000000000000" pitchFamily="2" charset="2"/>
              <a:buChar char="Ø"/>
              <a:defRPr/>
            </a:pPr>
            <a:r>
              <a:rPr lang="es-MX" sz="1400" dirty="0"/>
              <a:t>Hotel Dorado</a:t>
            </a:r>
          </a:p>
          <a:p>
            <a:pPr marL="171450" indent="-171450">
              <a:lnSpc>
                <a:spcPts val="1600"/>
              </a:lnSpc>
              <a:buFont typeface="Wingdings" panose="05000000000000000000" pitchFamily="2" charset="2"/>
              <a:buChar char="Ø"/>
              <a:defRPr/>
            </a:pPr>
            <a:r>
              <a:rPr lang="es-MX" sz="1400" dirty="0"/>
              <a:t>Hotel Isleño</a:t>
            </a:r>
          </a:p>
          <a:p>
            <a:pPr marL="171450" indent="-171450">
              <a:lnSpc>
                <a:spcPts val="1600"/>
              </a:lnSpc>
              <a:buFont typeface="Wingdings" panose="05000000000000000000" pitchFamily="2" charset="2"/>
              <a:buChar char="Ø"/>
              <a:defRPr/>
            </a:pPr>
            <a:r>
              <a:rPr lang="es-MX" sz="1400" dirty="0" err="1"/>
              <a:t>Sandwich</a:t>
            </a:r>
            <a:r>
              <a:rPr lang="es-MX" sz="1400" dirty="0"/>
              <a:t> Cubano</a:t>
            </a:r>
          </a:p>
          <a:p>
            <a:pPr marL="171450" indent="-171450">
              <a:lnSpc>
                <a:spcPts val="1600"/>
              </a:lnSpc>
              <a:buFont typeface="Wingdings" panose="05000000000000000000" pitchFamily="2" charset="2"/>
              <a:buChar char="Ø"/>
              <a:defRPr/>
            </a:pPr>
            <a:r>
              <a:rPr lang="es-MX" sz="1400" dirty="0"/>
              <a:t>Hotel Tiuna</a:t>
            </a:r>
          </a:p>
          <a:p>
            <a:pPr marL="171450" indent="-171450">
              <a:lnSpc>
                <a:spcPts val="1600"/>
              </a:lnSpc>
              <a:buFont typeface="Wingdings" panose="05000000000000000000" pitchFamily="2" charset="2"/>
              <a:buChar char="Ø"/>
              <a:defRPr/>
            </a:pPr>
            <a:r>
              <a:rPr lang="es-MX" sz="1400" dirty="0"/>
              <a:t>Presto</a:t>
            </a:r>
          </a:p>
          <a:p>
            <a:pPr marL="171450" indent="-171450">
              <a:lnSpc>
                <a:spcPts val="1600"/>
              </a:lnSpc>
              <a:buFont typeface="Wingdings" panose="05000000000000000000" pitchFamily="2" charset="2"/>
              <a:buChar char="Ø"/>
              <a:defRPr/>
            </a:pPr>
            <a:r>
              <a:rPr lang="es-MX" sz="1400" dirty="0" err="1"/>
              <a:t>Subway</a:t>
            </a:r>
            <a:endParaRPr lang="es-MX" sz="1400" dirty="0"/>
          </a:p>
          <a:p>
            <a:pPr marL="171450" indent="-171450">
              <a:lnSpc>
                <a:spcPts val="1600"/>
              </a:lnSpc>
              <a:buFont typeface="Wingdings" panose="05000000000000000000" pitchFamily="2" charset="2"/>
              <a:buChar char="Ø"/>
              <a:defRPr/>
            </a:pPr>
            <a:r>
              <a:rPr lang="es-MX" sz="1400" dirty="0"/>
              <a:t>Etc.</a:t>
            </a:r>
            <a:endParaRPr lang="es-CO" sz="1400" dirty="0"/>
          </a:p>
        </p:txBody>
      </p:sp>
      <p:pic>
        <p:nvPicPr>
          <p:cNvPr id="79882" name="Imagen 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1900" y="420052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83" name="Rectángulo 15"/>
          <p:cNvSpPr>
            <a:spLocks noChangeArrowheads="1"/>
          </p:cNvSpPr>
          <p:nvPr/>
        </p:nvSpPr>
        <p:spPr bwMode="auto">
          <a:xfrm>
            <a:off x="2914650" y="4200525"/>
            <a:ext cx="7826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79884" name="Imagen 2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7288" y="4551363"/>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85" name="Rectángulo 30"/>
          <p:cNvSpPr>
            <a:spLocks noChangeArrowheads="1"/>
          </p:cNvSpPr>
          <p:nvPr/>
        </p:nvSpPr>
        <p:spPr bwMode="auto">
          <a:xfrm>
            <a:off x="2859088" y="4659313"/>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5" name="Rectángulo: una sola esquina redondeada 44">
            <a:extLst>
              <a:ext uri="{FF2B5EF4-FFF2-40B4-BE49-F238E27FC236}">
                <a16:creationId xmlns="" xmlns:a16="http://schemas.microsoft.com/office/drawing/2014/main" id="{E8DAF2F4-1C1E-42CB-B131-732D325AF3EB}"/>
              </a:ext>
            </a:extLst>
          </p:cNvPr>
          <p:cNvSpPr/>
          <p:nvPr/>
        </p:nvSpPr>
        <p:spPr>
          <a:xfrm>
            <a:off x="3779838" y="4187825"/>
            <a:ext cx="936625"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7" name="Rectángulo: una sola esquina redondeada 46">
            <a:extLst>
              <a:ext uri="{FF2B5EF4-FFF2-40B4-BE49-F238E27FC236}">
                <a16:creationId xmlns="" xmlns:a16="http://schemas.microsoft.com/office/drawing/2014/main" id="{F9F242D3-2BF0-4A5B-B691-FB87A0201D3D}"/>
              </a:ext>
            </a:extLst>
          </p:cNvPr>
          <p:cNvSpPr/>
          <p:nvPr/>
        </p:nvSpPr>
        <p:spPr>
          <a:xfrm>
            <a:off x="3779838" y="46370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125688017"/>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AE7F81BF-F64B-4E79-9CDD-F5D20F8050D5}"/>
              </a:ext>
            </a:extLst>
          </p:cNvPr>
          <p:cNvSpPr/>
          <p:nvPr/>
        </p:nvSpPr>
        <p:spPr>
          <a:xfrm>
            <a:off x="179388" y="1268413"/>
            <a:ext cx="4248150"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400" b="1" dirty="0">
                <a:latin typeface="Gill Sans MT" panose="020B0502020104020203" pitchFamily="34" charset="0"/>
              </a:rPr>
              <a:t>MEJORAMIENTO Y RECUPERACIÓN DEL ESPACIO PEATONAL DE LA AVENIDA NEWBALL Y BAHÍA HOOKER EN SAN ANDRÉS ISLAS.</a:t>
            </a:r>
            <a:endParaRPr lang="es-CO" sz="14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49BFFF2F-7B79-4429-93EB-391B778B22DA}"/>
              </a:ext>
            </a:extLst>
          </p:cNvPr>
          <p:cNvSpPr/>
          <p:nvPr/>
        </p:nvSpPr>
        <p:spPr>
          <a:xfrm>
            <a:off x="474663" y="3584575"/>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2D1FE2CC-A4F3-4E10-ABBC-B4561EE59D3B}"/>
              </a:ext>
            </a:extLst>
          </p:cNvPr>
          <p:cNvSpPr/>
          <p:nvPr/>
        </p:nvSpPr>
        <p:spPr>
          <a:xfrm>
            <a:off x="3836988" y="3622675"/>
            <a:ext cx="5041900"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( 0,09 km) Vía peatonal mantenida en el 2017</a:t>
            </a:r>
          </a:p>
        </p:txBody>
      </p:sp>
      <p:sp>
        <p:nvSpPr>
          <p:cNvPr id="26" name="Rectángulo: esquina doblada 25">
            <a:extLst>
              <a:ext uri="{FF2B5EF4-FFF2-40B4-BE49-F238E27FC236}">
                <a16:creationId xmlns="" xmlns:a16="http://schemas.microsoft.com/office/drawing/2014/main" id="{3469DF46-FF85-4C1B-BDA1-4B8DC2A66943}"/>
              </a:ext>
            </a:extLst>
          </p:cNvPr>
          <p:cNvSpPr/>
          <p:nvPr/>
        </p:nvSpPr>
        <p:spPr>
          <a:xfrm>
            <a:off x="228600" y="6034088"/>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$226,040,199,00</a:t>
            </a:r>
            <a:endParaRPr lang="es-CO" sz="1400" dirty="0">
              <a:solidFill>
                <a:schemeClr val="accent5">
                  <a:lumMod val="50000"/>
                </a:schemeClr>
              </a:solidFill>
              <a:latin typeface="Gill Sans MT" panose="020B0502020104020203" pitchFamily="34" charset="0"/>
            </a:endParaRPr>
          </a:p>
        </p:txBody>
      </p:sp>
      <p:sp>
        <p:nvSpPr>
          <p:cNvPr id="28" name="Rectángulo: esquina doblada 27">
            <a:extLst>
              <a:ext uri="{FF2B5EF4-FFF2-40B4-BE49-F238E27FC236}">
                <a16:creationId xmlns="" xmlns:a16="http://schemas.microsoft.com/office/drawing/2014/main" id="{EBC69004-396B-4966-B108-FA9E70880F7F}"/>
              </a:ext>
            </a:extLst>
          </p:cNvPr>
          <p:cNvSpPr/>
          <p:nvPr/>
        </p:nvSpPr>
        <p:spPr>
          <a:xfrm>
            <a:off x="2481263" y="5483225"/>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9" name="Rectángulo: esquina doblada 28">
            <a:extLst>
              <a:ext uri="{FF2B5EF4-FFF2-40B4-BE49-F238E27FC236}">
                <a16:creationId xmlns="" xmlns:a16="http://schemas.microsoft.com/office/drawing/2014/main" id="{2AC89E97-9BBF-437F-B720-9A6B2BD3DB37}"/>
              </a:ext>
            </a:extLst>
          </p:cNvPr>
          <p:cNvSpPr/>
          <p:nvPr/>
        </p:nvSpPr>
        <p:spPr>
          <a:xfrm>
            <a:off x="344488" y="4497388"/>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0" name="Rectángulo: una sola esquina redondeada 29">
            <a:extLst>
              <a:ext uri="{FF2B5EF4-FFF2-40B4-BE49-F238E27FC236}">
                <a16:creationId xmlns="" xmlns:a16="http://schemas.microsoft.com/office/drawing/2014/main" id="{78C8F88A-2C99-4B7D-B886-817A73D7AAEE}"/>
              </a:ext>
            </a:extLst>
          </p:cNvPr>
          <p:cNvSpPr/>
          <p:nvPr/>
        </p:nvSpPr>
        <p:spPr>
          <a:xfrm>
            <a:off x="179388" y="5551488"/>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2,401 </a:t>
            </a:r>
            <a:r>
              <a:rPr lang="es-MX" sz="1200" dirty="0" err="1"/>
              <a:t>Hab</a:t>
            </a:r>
            <a:endParaRPr lang="es-CO" sz="1200" dirty="0"/>
          </a:p>
        </p:txBody>
      </p:sp>
      <p:pic>
        <p:nvPicPr>
          <p:cNvPr id="81929" name="Imagen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5491163"/>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Conector: angular 31">
            <a:extLst>
              <a:ext uri="{FF2B5EF4-FFF2-40B4-BE49-F238E27FC236}">
                <a16:creationId xmlns="" xmlns:a16="http://schemas.microsoft.com/office/drawing/2014/main" id="{E1584A2F-1EBB-41DD-BFCC-2AAD8076AE7E}"/>
              </a:ext>
            </a:extLst>
          </p:cNvPr>
          <p:cNvCxnSpPr>
            <a:cxnSpLocks/>
            <a:stCxn id="28" idx="3"/>
            <a:endCxn id="38" idx="2"/>
          </p:cNvCxnSpPr>
          <p:nvPr/>
        </p:nvCxnSpPr>
        <p:spPr>
          <a:xfrm flipV="1">
            <a:off x="4046538" y="5399088"/>
            <a:ext cx="1571625" cy="29368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3" name="Conector recto de flecha 32">
            <a:extLst>
              <a:ext uri="{FF2B5EF4-FFF2-40B4-BE49-F238E27FC236}">
                <a16:creationId xmlns="" xmlns:a16="http://schemas.microsoft.com/office/drawing/2014/main" id="{280296F8-86F3-4892-A168-E74C28ABB884}"/>
              </a:ext>
            </a:extLst>
          </p:cNvPr>
          <p:cNvCxnSpPr>
            <a:cxnSpLocks/>
            <a:stCxn id="28" idx="1"/>
            <a:endCxn id="81929" idx="3"/>
          </p:cNvCxnSpPr>
          <p:nvPr/>
        </p:nvCxnSpPr>
        <p:spPr>
          <a:xfrm flipH="1" flipV="1">
            <a:off x="2092325" y="5691188"/>
            <a:ext cx="388938"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4" name="Conector recto de flecha 33">
            <a:extLst>
              <a:ext uri="{FF2B5EF4-FFF2-40B4-BE49-F238E27FC236}">
                <a16:creationId xmlns="" xmlns:a16="http://schemas.microsoft.com/office/drawing/2014/main" id="{1423AAB0-35D0-40DC-9952-8A69859DBA63}"/>
              </a:ext>
            </a:extLst>
          </p:cNvPr>
          <p:cNvCxnSpPr>
            <a:cxnSpLocks/>
            <a:stCxn id="81929" idx="1"/>
            <a:endCxn id="30" idx="3"/>
          </p:cNvCxnSpPr>
          <p:nvPr/>
        </p:nvCxnSpPr>
        <p:spPr>
          <a:xfrm flipH="1">
            <a:off x="1335088" y="5691188"/>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7" name="Imagen 6">
            <a:extLst>
              <a:ext uri="{FF2B5EF4-FFF2-40B4-BE49-F238E27FC236}">
                <a16:creationId xmlns="" xmlns:a16="http://schemas.microsoft.com/office/drawing/2014/main" id="{96F86FD3-D7F7-4F94-B524-36C3BA42351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5799" r="6326"/>
          <a:stretch/>
        </p:blipFill>
        <p:spPr>
          <a:xfrm>
            <a:off x="4355976" y="1230463"/>
            <a:ext cx="2267744" cy="2309052"/>
          </a:xfrm>
          <a:prstGeom prst="rect">
            <a:avLst/>
          </a:prstGeom>
          <a:ln>
            <a:noFill/>
          </a:ln>
          <a:effectLst>
            <a:softEdge rad="112500"/>
          </a:effectLst>
        </p:spPr>
      </p:pic>
      <p:pic>
        <p:nvPicPr>
          <p:cNvPr id="35" name="Imagen 34">
            <a:extLst>
              <a:ext uri="{FF2B5EF4-FFF2-40B4-BE49-F238E27FC236}">
                <a16:creationId xmlns="" xmlns:a16="http://schemas.microsoft.com/office/drawing/2014/main" id="{4546F099-109B-4995-8C6D-20206C76323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58621" y="1192512"/>
            <a:ext cx="2722882" cy="2347003"/>
          </a:xfrm>
          <a:prstGeom prst="rect">
            <a:avLst/>
          </a:prstGeom>
          <a:ln>
            <a:noFill/>
          </a:ln>
          <a:effectLst>
            <a:softEdge rad="112500"/>
          </a:effectLst>
        </p:spPr>
      </p:pic>
      <p:sp>
        <p:nvSpPr>
          <p:cNvPr id="38" name="Rectángulo: esquinas diagonales redondeadas 37">
            <a:extLst>
              <a:ext uri="{FF2B5EF4-FFF2-40B4-BE49-F238E27FC236}">
                <a16:creationId xmlns="" xmlns:a16="http://schemas.microsoft.com/office/drawing/2014/main" id="{8E93F4B2-BEAE-43B6-A882-441CFA4E9E86}"/>
              </a:ext>
            </a:extLst>
          </p:cNvPr>
          <p:cNvSpPr/>
          <p:nvPr/>
        </p:nvSpPr>
        <p:spPr>
          <a:xfrm>
            <a:off x="5618163" y="4156075"/>
            <a:ext cx="2011362" cy="2486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285750" indent="-285750">
              <a:buFont typeface="Wingdings" panose="05000000000000000000" pitchFamily="2" charset="2"/>
              <a:buChar char="Ø"/>
              <a:defRPr/>
            </a:pPr>
            <a:endParaRPr lang="es-MX" sz="1200" dirty="0"/>
          </a:p>
          <a:p>
            <a:pPr marL="285750" indent="-285750">
              <a:buFont typeface="Wingdings" panose="05000000000000000000" pitchFamily="2" charset="2"/>
              <a:buChar char="Ø"/>
              <a:defRPr/>
            </a:pPr>
            <a:r>
              <a:rPr lang="es-MX" sz="1200" dirty="0"/>
              <a:t>Estación de Bomberos</a:t>
            </a:r>
          </a:p>
          <a:p>
            <a:pPr marL="285750" indent="-285750">
              <a:buFont typeface="Wingdings" panose="05000000000000000000" pitchFamily="2" charset="2"/>
              <a:buChar char="Ø"/>
              <a:defRPr/>
            </a:pPr>
            <a:r>
              <a:rPr lang="es-MX" sz="1200" dirty="0"/>
              <a:t>Barrio Obrero</a:t>
            </a:r>
          </a:p>
          <a:p>
            <a:pPr marL="285750" indent="-285750">
              <a:buFont typeface="Wingdings" panose="05000000000000000000" pitchFamily="2" charset="2"/>
              <a:buChar char="Ø"/>
              <a:defRPr/>
            </a:pPr>
            <a:r>
              <a:rPr lang="es-MX" sz="1200" dirty="0"/>
              <a:t>Barrio los Almendros</a:t>
            </a:r>
          </a:p>
          <a:p>
            <a:pPr marL="285750" indent="-285750">
              <a:buFont typeface="Wingdings" panose="05000000000000000000" pitchFamily="2" charset="2"/>
              <a:buChar char="Ø"/>
              <a:defRPr/>
            </a:pPr>
            <a:r>
              <a:rPr lang="es-MX" sz="1200" dirty="0"/>
              <a:t>Sena</a:t>
            </a:r>
          </a:p>
          <a:p>
            <a:pPr marL="285750" indent="-285750">
              <a:buFont typeface="Wingdings" panose="05000000000000000000" pitchFamily="2" charset="2"/>
              <a:buChar char="Ø"/>
              <a:defRPr/>
            </a:pPr>
            <a:r>
              <a:rPr lang="es-MX" sz="1200" dirty="0"/>
              <a:t>Cámara de Comercio</a:t>
            </a:r>
          </a:p>
          <a:p>
            <a:pPr marL="285750" indent="-285750">
              <a:buFont typeface="Wingdings" panose="05000000000000000000" pitchFamily="2" charset="2"/>
              <a:buChar char="Ø"/>
              <a:defRPr/>
            </a:pPr>
            <a:r>
              <a:rPr lang="es-MX" sz="1200" dirty="0"/>
              <a:t>Sociedad Portuaria</a:t>
            </a:r>
          </a:p>
          <a:p>
            <a:pPr marL="285750" indent="-285750">
              <a:buFont typeface="Wingdings" panose="05000000000000000000" pitchFamily="2" charset="2"/>
              <a:buChar char="Ø"/>
              <a:defRPr/>
            </a:pPr>
            <a:r>
              <a:rPr lang="es-MX" sz="1200" dirty="0"/>
              <a:t>Hotel Sol Caribe Sea </a:t>
            </a:r>
            <a:r>
              <a:rPr lang="es-MX" sz="1200" dirty="0" err="1"/>
              <a:t>Flower</a:t>
            </a:r>
            <a:endParaRPr lang="es-MX" sz="1200" dirty="0"/>
          </a:p>
          <a:p>
            <a:pPr marL="285750" indent="-285750">
              <a:buFont typeface="Wingdings" panose="05000000000000000000" pitchFamily="2" charset="2"/>
              <a:buChar char="Ø"/>
              <a:defRPr/>
            </a:pPr>
            <a:r>
              <a:rPr lang="es-MX" sz="1200" dirty="0" err="1"/>
              <a:t>Resturante</a:t>
            </a:r>
            <a:r>
              <a:rPr lang="es-MX" sz="1200" dirty="0"/>
              <a:t> Gourmet </a:t>
            </a:r>
          </a:p>
          <a:p>
            <a:pPr marL="285750" indent="-285750">
              <a:buFont typeface="Wingdings" panose="05000000000000000000" pitchFamily="2" charset="2"/>
              <a:buChar char="Ø"/>
              <a:defRPr/>
            </a:pPr>
            <a:r>
              <a:rPr lang="es-MX" sz="1200" dirty="0"/>
              <a:t>Etc.</a:t>
            </a:r>
          </a:p>
          <a:p>
            <a:pPr marL="285750" indent="-285750">
              <a:buFont typeface="Wingdings" panose="05000000000000000000" pitchFamily="2" charset="2"/>
              <a:buChar char="Ø"/>
              <a:defRPr/>
            </a:pPr>
            <a:endParaRPr lang="es-CO" sz="1200" dirty="0"/>
          </a:p>
        </p:txBody>
      </p:sp>
      <p:pic>
        <p:nvPicPr>
          <p:cNvPr id="81936"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0" y="441801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37" name="Rectángulo 15"/>
          <p:cNvSpPr>
            <a:spLocks noChangeArrowheads="1"/>
          </p:cNvSpPr>
          <p:nvPr/>
        </p:nvSpPr>
        <p:spPr bwMode="auto">
          <a:xfrm>
            <a:off x="2698750" y="4418013"/>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81938"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11388" y="4767263"/>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39" name="Rectángulo 30"/>
          <p:cNvSpPr>
            <a:spLocks noChangeArrowheads="1"/>
          </p:cNvSpPr>
          <p:nvPr/>
        </p:nvSpPr>
        <p:spPr bwMode="auto">
          <a:xfrm>
            <a:off x="2643188" y="4875213"/>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5" name="Rectángulo: una sola esquina redondeada 44">
            <a:extLst>
              <a:ext uri="{FF2B5EF4-FFF2-40B4-BE49-F238E27FC236}">
                <a16:creationId xmlns="" xmlns:a16="http://schemas.microsoft.com/office/drawing/2014/main" id="{C6FCA7D6-1EC1-43D6-85FC-6A595F84CD38}"/>
              </a:ext>
            </a:extLst>
          </p:cNvPr>
          <p:cNvSpPr/>
          <p:nvPr/>
        </p:nvSpPr>
        <p:spPr>
          <a:xfrm>
            <a:off x="3563938" y="4405313"/>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7" name="Rectángulo: una sola esquina redondeada 46">
            <a:extLst>
              <a:ext uri="{FF2B5EF4-FFF2-40B4-BE49-F238E27FC236}">
                <a16:creationId xmlns="" xmlns:a16="http://schemas.microsoft.com/office/drawing/2014/main" id="{D872FB5C-A6F6-4ED9-ADC6-38E4DF0FC5F5}"/>
              </a:ext>
            </a:extLst>
          </p:cNvPr>
          <p:cNvSpPr/>
          <p:nvPr/>
        </p:nvSpPr>
        <p:spPr>
          <a:xfrm>
            <a:off x="3563938" y="4854575"/>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922957616"/>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ítulo 1"/>
          <p:cNvSpPr txBox="1">
            <a:spLocks/>
          </p:cNvSpPr>
          <p:nvPr/>
        </p:nvSpPr>
        <p:spPr bwMode="auto">
          <a:xfrm>
            <a:off x="611188" y="2060575"/>
            <a:ext cx="7993062" cy="3459163"/>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r>
              <a:rPr lang="es-ES_tradnl" altLang="es-CO" sz="6000" b="1">
                <a:latin typeface="Gill Sans MT" charset="0"/>
              </a:rPr>
              <a:t>PROGRAMA 4,3,4 </a:t>
            </a:r>
          </a:p>
          <a:p>
            <a:pPr algn="ctr" eaLnBrk="1" hangingPunct="1">
              <a:lnSpc>
                <a:spcPct val="90000"/>
              </a:lnSpc>
            </a:pPr>
            <a:r>
              <a:rPr lang="es-MX" altLang="es-CO" sz="3600" b="1">
                <a:solidFill>
                  <a:srgbClr val="000000"/>
                </a:solidFill>
                <a:latin typeface="Gill Sans MT" charset="0"/>
              </a:rPr>
              <a:t>EMBELLECIMIENTO DE ESPACIOS DE DISFRUTE PUBLICO AL AIRE LIBRE, COMO PLAZAS Y PARQUES</a:t>
            </a:r>
            <a:endParaRPr lang="es-ES_tradnl" altLang="es-CO" sz="3600" b="1">
              <a:latin typeface="Gill Sans MT" charset="0"/>
            </a:endParaRPr>
          </a:p>
        </p:txBody>
      </p:sp>
    </p:spTree>
    <p:extLst>
      <p:ext uri="{BB962C8B-B14F-4D97-AF65-F5344CB8AC3E}">
        <p14:creationId xmlns:p14="http://schemas.microsoft.com/office/powerpoint/2010/main" val="1077384007"/>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ítulo 1"/>
          <p:cNvSpPr txBox="1">
            <a:spLocks/>
          </p:cNvSpPr>
          <p:nvPr/>
        </p:nvSpPr>
        <p:spPr bwMode="auto">
          <a:xfrm>
            <a:off x="755650" y="2060575"/>
            <a:ext cx="7488238" cy="3182938"/>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fontAlgn="ctr" hangingPunct="1">
              <a:lnSpc>
                <a:spcPct val="90000"/>
              </a:lnSpc>
            </a:pPr>
            <a:r>
              <a:rPr lang="es-ES_tradnl" altLang="es-CO" sz="4800" b="1">
                <a:latin typeface="Gill Sans MT" charset="0"/>
              </a:rPr>
              <a:t>SUBPROGRAMA 4.3.4.1</a:t>
            </a:r>
          </a:p>
          <a:p>
            <a:pPr algn="ctr" eaLnBrk="1" fontAlgn="ctr" hangingPunct="1">
              <a:lnSpc>
                <a:spcPct val="90000"/>
              </a:lnSpc>
            </a:pPr>
            <a:r>
              <a:rPr lang="es-CO" altLang="es-CO" sz="4800" b="1">
                <a:solidFill>
                  <a:srgbClr val="000000"/>
                </a:solidFill>
                <a:latin typeface="Gill Sans MT" charset="0"/>
              </a:rPr>
              <a:t>MANTENIMIENTO DE ESPACIOS PÚBLICOS.</a:t>
            </a:r>
          </a:p>
          <a:p>
            <a:pPr algn="ctr" eaLnBrk="1" hangingPunct="1">
              <a:lnSpc>
                <a:spcPct val="90000"/>
              </a:lnSpc>
            </a:pPr>
            <a:endParaRPr lang="es-CO" altLang="es-CO" sz="4800" b="1">
              <a:solidFill>
                <a:srgbClr val="000000"/>
              </a:solidFill>
              <a:latin typeface="Gill Sans MT" charset="0"/>
            </a:endParaRPr>
          </a:p>
        </p:txBody>
      </p:sp>
      <p:sp>
        <p:nvSpPr>
          <p:cNvPr id="3" name="Rectángulo: esquinas redondeadas 2">
            <a:extLst>
              <a:ext uri="{FF2B5EF4-FFF2-40B4-BE49-F238E27FC236}">
                <a16:creationId xmlns="" xmlns:a16="http://schemas.microsoft.com/office/drawing/2014/main" id="{280DFEC1-5DA3-4A82-9BE5-694DF016ED0D}"/>
              </a:ext>
            </a:extLst>
          </p:cNvPr>
          <p:cNvSpPr/>
          <p:nvPr/>
        </p:nvSpPr>
        <p:spPr>
          <a:xfrm>
            <a:off x="1617663" y="5373688"/>
            <a:ext cx="6049962"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(773 m2) Mantenimiento de espacios públicos</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(100%) de avance en el 2017</a:t>
            </a:r>
          </a:p>
        </p:txBody>
      </p:sp>
    </p:spTree>
    <p:extLst>
      <p:ext uri="{BB962C8B-B14F-4D97-AF65-F5344CB8AC3E}">
        <p14:creationId xmlns:p14="http://schemas.microsoft.com/office/powerpoint/2010/main" val="561785020"/>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8A1C7D06-4C55-4622-9B3A-70C03DB72E6C}"/>
              </a:ext>
            </a:extLst>
          </p:cNvPr>
          <p:cNvSpPr/>
          <p:nvPr/>
        </p:nvSpPr>
        <p:spPr>
          <a:xfrm>
            <a:off x="150813" y="1122363"/>
            <a:ext cx="3944937"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400" b="1" dirty="0">
                <a:latin typeface="Gill Sans MT" panose="020B0502020104020203" pitchFamily="34" charset="0"/>
              </a:rPr>
              <a:t>MEJORAMIENTO Y RECUPERACIÓN DEL ESPACIO PEATONAL DE LA AVENIDA NEWBALL Y BAHÍA HOOKER EN SAN ANDRÉS ISLAS.</a:t>
            </a:r>
            <a:endParaRPr lang="es-CO" sz="14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6867CAC3-EF1B-492C-868C-0ECFF3D78156}"/>
              </a:ext>
            </a:extLst>
          </p:cNvPr>
          <p:cNvSpPr/>
          <p:nvPr/>
        </p:nvSpPr>
        <p:spPr>
          <a:xfrm>
            <a:off x="323850" y="3576638"/>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43FDB548-D3CF-4871-A369-FD5A401345D8}"/>
              </a:ext>
            </a:extLst>
          </p:cNvPr>
          <p:cNvSpPr/>
          <p:nvPr/>
        </p:nvSpPr>
        <p:spPr>
          <a:xfrm>
            <a:off x="3935413" y="3616325"/>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( 93 m2)  Mantenimiento de espacio público en el 2017</a:t>
            </a:r>
          </a:p>
        </p:txBody>
      </p:sp>
      <p:pic>
        <p:nvPicPr>
          <p:cNvPr id="5" name="Imagen 4">
            <a:extLst>
              <a:ext uri="{FF2B5EF4-FFF2-40B4-BE49-F238E27FC236}">
                <a16:creationId xmlns="" xmlns:a16="http://schemas.microsoft.com/office/drawing/2014/main" id="{CBEFD773-F607-4E37-B20E-7EFD072BF0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5936" y="1246167"/>
            <a:ext cx="2984950" cy="2370898"/>
          </a:xfrm>
          <a:prstGeom prst="rect">
            <a:avLst/>
          </a:prstGeom>
          <a:ln>
            <a:noFill/>
          </a:ln>
          <a:effectLst>
            <a:softEdge rad="112500"/>
          </a:effectLst>
        </p:spPr>
      </p:pic>
      <p:pic>
        <p:nvPicPr>
          <p:cNvPr id="20" name="Imagen 19">
            <a:extLst>
              <a:ext uri="{FF2B5EF4-FFF2-40B4-BE49-F238E27FC236}">
                <a16:creationId xmlns="" xmlns:a16="http://schemas.microsoft.com/office/drawing/2014/main" id="{40C299FC-DD14-4A09-8833-A3879B4AB5A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66675" y="1300956"/>
            <a:ext cx="2697813" cy="2275682"/>
          </a:xfrm>
          <a:prstGeom prst="rect">
            <a:avLst/>
          </a:prstGeom>
          <a:ln>
            <a:noFill/>
          </a:ln>
          <a:effectLst>
            <a:softEdge rad="112500"/>
          </a:effectLst>
        </p:spPr>
      </p:pic>
      <p:sp>
        <p:nvSpPr>
          <p:cNvPr id="29" name="Rectángulo: esquina doblada 28">
            <a:extLst>
              <a:ext uri="{FF2B5EF4-FFF2-40B4-BE49-F238E27FC236}">
                <a16:creationId xmlns="" xmlns:a16="http://schemas.microsoft.com/office/drawing/2014/main" id="{0D240CB3-2CFB-4661-915A-9F11D77C8EA3}"/>
              </a:ext>
            </a:extLst>
          </p:cNvPr>
          <p:cNvSpPr/>
          <p:nvPr/>
        </p:nvSpPr>
        <p:spPr>
          <a:xfrm>
            <a:off x="2481263" y="5483225"/>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0" name="Rectángulo: esquina doblada 29">
            <a:extLst>
              <a:ext uri="{FF2B5EF4-FFF2-40B4-BE49-F238E27FC236}">
                <a16:creationId xmlns="" xmlns:a16="http://schemas.microsoft.com/office/drawing/2014/main" id="{E6DC385A-7610-4806-96B9-2C97D855A0D3}"/>
              </a:ext>
            </a:extLst>
          </p:cNvPr>
          <p:cNvSpPr/>
          <p:nvPr/>
        </p:nvSpPr>
        <p:spPr>
          <a:xfrm>
            <a:off x="344488" y="4497388"/>
            <a:ext cx="1619250"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1" name="Rectángulo: una sola esquina redondeada 30">
            <a:extLst>
              <a:ext uri="{FF2B5EF4-FFF2-40B4-BE49-F238E27FC236}">
                <a16:creationId xmlns="" xmlns:a16="http://schemas.microsoft.com/office/drawing/2014/main" id="{1EABCF23-F578-4D30-903C-2070E321C68F}"/>
              </a:ext>
            </a:extLst>
          </p:cNvPr>
          <p:cNvSpPr/>
          <p:nvPr/>
        </p:nvSpPr>
        <p:spPr>
          <a:xfrm>
            <a:off x="179388" y="5551488"/>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2,401 </a:t>
            </a:r>
            <a:r>
              <a:rPr lang="es-MX" sz="1200" dirty="0" err="1"/>
              <a:t>Hab</a:t>
            </a:r>
            <a:endParaRPr lang="es-CO" sz="1200" dirty="0"/>
          </a:p>
        </p:txBody>
      </p:sp>
      <p:pic>
        <p:nvPicPr>
          <p:cNvPr id="88074"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5491163"/>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3" name="Conector: angular 32">
            <a:extLst>
              <a:ext uri="{FF2B5EF4-FFF2-40B4-BE49-F238E27FC236}">
                <a16:creationId xmlns="" xmlns:a16="http://schemas.microsoft.com/office/drawing/2014/main" id="{2DB7FA24-79FC-44C5-BC50-688BE101BDC0}"/>
              </a:ext>
            </a:extLst>
          </p:cNvPr>
          <p:cNvCxnSpPr>
            <a:cxnSpLocks/>
            <a:stCxn id="29" idx="3"/>
            <a:endCxn id="37" idx="2"/>
          </p:cNvCxnSpPr>
          <p:nvPr/>
        </p:nvCxnSpPr>
        <p:spPr>
          <a:xfrm flipV="1">
            <a:off x="4046538" y="5427663"/>
            <a:ext cx="1571625" cy="265112"/>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4" name="Conector recto de flecha 33">
            <a:extLst>
              <a:ext uri="{FF2B5EF4-FFF2-40B4-BE49-F238E27FC236}">
                <a16:creationId xmlns="" xmlns:a16="http://schemas.microsoft.com/office/drawing/2014/main" id="{CF588880-7C75-45A8-BFA3-87EF928A1D70}"/>
              </a:ext>
            </a:extLst>
          </p:cNvPr>
          <p:cNvCxnSpPr>
            <a:cxnSpLocks/>
            <a:stCxn id="29" idx="1"/>
            <a:endCxn id="88074" idx="3"/>
          </p:cNvCxnSpPr>
          <p:nvPr/>
        </p:nvCxnSpPr>
        <p:spPr>
          <a:xfrm flipH="1" flipV="1">
            <a:off x="2092325" y="5691188"/>
            <a:ext cx="388938"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5" name="Conector recto de flecha 34">
            <a:extLst>
              <a:ext uri="{FF2B5EF4-FFF2-40B4-BE49-F238E27FC236}">
                <a16:creationId xmlns="" xmlns:a16="http://schemas.microsoft.com/office/drawing/2014/main" id="{D6BAA9E6-5DAF-41EB-9BE0-39A630BBC5AA}"/>
              </a:ext>
            </a:extLst>
          </p:cNvPr>
          <p:cNvCxnSpPr>
            <a:cxnSpLocks/>
            <a:stCxn id="88074" idx="1"/>
            <a:endCxn id="31" idx="3"/>
          </p:cNvCxnSpPr>
          <p:nvPr/>
        </p:nvCxnSpPr>
        <p:spPr>
          <a:xfrm flipH="1">
            <a:off x="1335088" y="5691188"/>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6" name="Rectángulo: esquina doblada 35">
            <a:extLst>
              <a:ext uri="{FF2B5EF4-FFF2-40B4-BE49-F238E27FC236}">
                <a16:creationId xmlns="" xmlns:a16="http://schemas.microsoft.com/office/drawing/2014/main" id="{CC0A37A0-B58C-4DA6-8177-E139CCC0BB90}"/>
              </a:ext>
            </a:extLst>
          </p:cNvPr>
          <p:cNvSpPr/>
          <p:nvPr/>
        </p:nvSpPr>
        <p:spPr>
          <a:xfrm>
            <a:off x="228600" y="6061075"/>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$2,100,000,000,00</a:t>
            </a:r>
            <a:endParaRPr lang="es-CO" sz="1400" dirty="0">
              <a:solidFill>
                <a:schemeClr val="accent5">
                  <a:lumMod val="50000"/>
                </a:schemeClr>
              </a:solidFill>
              <a:latin typeface="Gill Sans MT" panose="020B0502020104020203" pitchFamily="34" charset="0"/>
            </a:endParaRPr>
          </a:p>
        </p:txBody>
      </p:sp>
      <p:sp>
        <p:nvSpPr>
          <p:cNvPr id="37" name="Rectángulo: esquinas diagonales redondeadas 36">
            <a:extLst>
              <a:ext uri="{FF2B5EF4-FFF2-40B4-BE49-F238E27FC236}">
                <a16:creationId xmlns="" xmlns:a16="http://schemas.microsoft.com/office/drawing/2014/main" id="{BE0DDE53-FB06-4E07-A6E3-4B7D839211C7}"/>
              </a:ext>
            </a:extLst>
          </p:cNvPr>
          <p:cNvSpPr/>
          <p:nvPr/>
        </p:nvSpPr>
        <p:spPr>
          <a:xfrm>
            <a:off x="5618163" y="4184650"/>
            <a:ext cx="2011362" cy="2484438"/>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285750" indent="-285750">
              <a:buFont typeface="Wingdings" panose="05000000000000000000" pitchFamily="2" charset="2"/>
              <a:buChar char="Ø"/>
              <a:defRPr/>
            </a:pPr>
            <a:endParaRPr lang="es-MX" sz="1200" dirty="0"/>
          </a:p>
          <a:p>
            <a:pPr marL="285750" indent="-285750">
              <a:buFont typeface="Wingdings" panose="05000000000000000000" pitchFamily="2" charset="2"/>
              <a:buChar char="Ø"/>
              <a:defRPr/>
            </a:pPr>
            <a:r>
              <a:rPr lang="es-MX" sz="1200" dirty="0"/>
              <a:t>Estación de Bomberos</a:t>
            </a:r>
          </a:p>
          <a:p>
            <a:pPr marL="285750" indent="-285750">
              <a:buFont typeface="Wingdings" panose="05000000000000000000" pitchFamily="2" charset="2"/>
              <a:buChar char="Ø"/>
              <a:defRPr/>
            </a:pPr>
            <a:r>
              <a:rPr lang="es-MX" sz="1200" dirty="0"/>
              <a:t>Barrio Obrero</a:t>
            </a:r>
          </a:p>
          <a:p>
            <a:pPr marL="285750" indent="-285750">
              <a:buFont typeface="Wingdings" panose="05000000000000000000" pitchFamily="2" charset="2"/>
              <a:buChar char="Ø"/>
              <a:defRPr/>
            </a:pPr>
            <a:r>
              <a:rPr lang="es-MX" sz="1200" dirty="0"/>
              <a:t>Barrio los Almendros</a:t>
            </a:r>
          </a:p>
          <a:p>
            <a:pPr marL="285750" indent="-285750">
              <a:buFont typeface="Wingdings" panose="05000000000000000000" pitchFamily="2" charset="2"/>
              <a:buChar char="Ø"/>
              <a:defRPr/>
            </a:pPr>
            <a:r>
              <a:rPr lang="es-MX" sz="1200" dirty="0"/>
              <a:t>Sena</a:t>
            </a:r>
          </a:p>
          <a:p>
            <a:pPr marL="285750" indent="-285750">
              <a:buFont typeface="Wingdings" panose="05000000000000000000" pitchFamily="2" charset="2"/>
              <a:buChar char="Ø"/>
              <a:defRPr/>
            </a:pPr>
            <a:r>
              <a:rPr lang="es-MX" sz="1200" dirty="0"/>
              <a:t>Cámara de Comercio</a:t>
            </a:r>
          </a:p>
          <a:p>
            <a:pPr marL="285750" indent="-285750">
              <a:buFont typeface="Wingdings" panose="05000000000000000000" pitchFamily="2" charset="2"/>
              <a:buChar char="Ø"/>
              <a:defRPr/>
            </a:pPr>
            <a:r>
              <a:rPr lang="es-MX" sz="1200" dirty="0"/>
              <a:t>Sociedad Portuaria</a:t>
            </a:r>
          </a:p>
          <a:p>
            <a:pPr marL="285750" indent="-285750">
              <a:buFont typeface="Wingdings" panose="05000000000000000000" pitchFamily="2" charset="2"/>
              <a:buChar char="Ø"/>
              <a:defRPr/>
            </a:pPr>
            <a:r>
              <a:rPr lang="es-MX" sz="1200" dirty="0"/>
              <a:t>Hotel Sol Caribe Sea </a:t>
            </a:r>
            <a:r>
              <a:rPr lang="es-MX" sz="1200" dirty="0" err="1"/>
              <a:t>Flower</a:t>
            </a:r>
            <a:endParaRPr lang="es-MX" sz="1200" dirty="0"/>
          </a:p>
          <a:p>
            <a:pPr marL="285750" indent="-285750">
              <a:buFont typeface="Wingdings" panose="05000000000000000000" pitchFamily="2" charset="2"/>
              <a:buChar char="Ø"/>
              <a:defRPr/>
            </a:pPr>
            <a:r>
              <a:rPr lang="es-MX" sz="1200" dirty="0" err="1"/>
              <a:t>Resturante</a:t>
            </a:r>
            <a:r>
              <a:rPr lang="es-MX" sz="1200" dirty="0"/>
              <a:t> Gourmet </a:t>
            </a:r>
          </a:p>
          <a:p>
            <a:pPr marL="285750" indent="-285750">
              <a:buFont typeface="Wingdings" panose="05000000000000000000" pitchFamily="2" charset="2"/>
              <a:buChar char="Ø"/>
              <a:defRPr/>
            </a:pPr>
            <a:r>
              <a:rPr lang="es-MX" sz="1200" dirty="0"/>
              <a:t>Etc.</a:t>
            </a:r>
          </a:p>
          <a:p>
            <a:pPr marL="285750" indent="-285750">
              <a:buFont typeface="Wingdings" panose="05000000000000000000" pitchFamily="2" charset="2"/>
              <a:buChar char="Ø"/>
              <a:defRPr/>
            </a:pPr>
            <a:endParaRPr lang="es-CO" sz="1200" dirty="0"/>
          </a:p>
        </p:txBody>
      </p:sp>
      <p:pic>
        <p:nvPicPr>
          <p:cNvPr id="88080"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8875" y="441801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81" name="Rectángulo 15"/>
          <p:cNvSpPr>
            <a:spLocks noChangeArrowheads="1"/>
          </p:cNvSpPr>
          <p:nvPr/>
        </p:nvSpPr>
        <p:spPr bwMode="auto">
          <a:xfrm>
            <a:off x="2841625" y="4418013"/>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88082"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54263" y="4767263"/>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83" name="Rectángulo 30"/>
          <p:cNvSpPr>
            <a:spLocks noChangeArrowheads="1"/>
          </p:cNvSpPr>
          <p:nvPr/>
        </p:nvSpPr>
        <p:spPr bwMode="auto">
          <a:xfrm>
            <a:off x="2786063" y="4875213"/>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8" name="Rectángulo: una sola esquina redondeada 47">
            <a:extLst>
              <a:ext uri="{FF2B5EF4-FFF2-40B4-BE49-F238E27FC236}">
                <a16:creationId xmlns="" xmlns:a16="http://schemas.microsoft.com/office/drawing/2014/main" id="{A8F11452-87D4-4DA3-9365-DBE77D5EBACF}"/>
              </a:ext>
            </a:extLst>
          </p:cNvPr>
          <p:cNvSpPr/>
          <p:nvPr/>
        </p:nvSpPr>
        <p:spPr>
          <a:xfrm>
            <a:off x="3706813" y="4405313"/>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50" name="Rectángulo: una sola esquina redondeada 49">
            <a:extLst>
              <a:ext uri="{FF2B5EF4-FFF2-40B4-BE49-F238E27FC236}">
                <a16:creationId xmlns="" xmlns:a16="http://schemas.microsoft.com/office/drawing/2014/main" id="{7A47AA29-BB2D-4539-96B7-FC9D45194292}"/>
              </a:ext>
            </a:extLst>
          </p:cNvPr>
          <p:cNvSpPr/>
          <p:nvPr/>
        </p:nvSpPr>
        <p:spPr>
          <a:xfrm>
            <a:off x="3706813" y="4854575"/>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2024571154"/>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1F6DF76F-85BA-4EAA-B143-B441224D212A}"/>
              </a:ext>
            </a:extLst>
          </p:cNvPr>
          <p:cNvSpPr/>
          <p:nvPr/>
        </p:nvSpPr>
        <p:spPr>
          <a:xfrm>
            <a:off x="233363" y="1052513"/>
            <a:ext cx="3700462" cy="234950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defRPr/>
            </a:pPr>
            <a:r>
              <a:rPr lang="es-MX" sz="900" b="1" dirty="0">
                <a:latin typeface="Gill Sans MT" panose="020B0502020104020203" pitchFamily="34" charset="0"/>
              </a:rPr>
              <a:t>MANTENIMIENTO Y ADECUACIÓN DE EDIFICIOS PÚBLICOS Y SITIOS DE INTERÉS TURÍSTICO DEL DEPARTAMENTO ARCHIPIÉLAGO DE SAN ANDRÉS DE ACUERDO CON LAS ESPECIFICACIONES Y CARACTERÍSTICAS TÉCNICAS ESTABLECIDAS EN EL PLIEGO DE CONDICIONES-LICITACIÓN 015 DE 2016</a:t>
            </a:r>
            <a:endParaRPr lang="es-CO" sz="900" b="1" dirty="0">
              <a:latin typeface="Gill Sans MT" panose="020B0502020104020203" pitchFamily="34" charset="0"/>
            </a:endParaRPr>
          </a:p>
        </p:txBody>
      </p:sp>
      <p:sp>
        <p:nvSpPr>
          <p:cNvPr id="13" name="Rectángulo: esquina doblada 12">
            <a:extLst>
              <a:ext uri="{FF2B5EF4-FFF2-40B4-BE49-F238E27FC236}">
                <a16:creationId xmlns="" xmlns:a16="http://schemas.microsoft.com/office/drawing/2014/main" id="{F4F66A67-6F86-484A-A143-0F9B3357585B}"/>
              </a:ext>
            </a:extLst>
          </p:cNvPr>
          <p:cNvSpPr/>
          <p:nvPr/>
        </p:nvSpPr>
        <p:spPr>
          <a:xfrm>
            <a:off x="468313" y="3368675"/>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F296DC50-E624-45A6-9B04-FD1FBA94571F}"/>
              </a:ext>
            </a:extLst>
          </p:cNvPr>
          <p:cNvSpPr/>
          <p:nvPr/>
        </p:nvSpPr>
        <p:spPr>
          <a:xfrm>
            <a:off x="3346450" y="3357563"/>
            <a:ext cx="5459413" cy="42862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sz="1600" b="1" dirty="0">
                <a:solidFill>
                  <a:schemeClr val="accent5">
                    <a:lumMod val="50000"/>
                  </a:schemeClr>
                </a:solidFill>
                <a:latin typeface="Gill Sans MT" panose="020B0502020104020203" pitchFamily="34" charset="0"/>
                <a:ea typeface="Gill Sans MT" charset="0"/>
                <a:cs typeface="Gill Sans MT" charset="0"/>
              </a:rPr>
              <a:t>(265m2)  Mantenimiento de espacio público en el 2017</a:t>
            </a:r>
          </a:p>
        </p:txBody>
      </p:sp>
      <p:pic>
        <p:nvPicPr>
          <p:cNvPr id="20" name="Imagen 19">
            <a:extLst>
              <a:ext uri="{FF2B5EF4-FFF2-40B4-BE49-F238E27FC236}">
                <a16:creationId xmlns="" xmlns:a16="http://schemas.microsoft.com/office/drawing/2014/main" id="{E69C11A5-1DF6-4B7C-838E-F9D0EA0AABB4}"/>
              </a:ext>
            </a:extLst>
          </p:cNvPr>
          <p:cNvPicPr>
            <a:picLocks noChangeAspect="1"/>
          </p:cNvPicPr>
          <p:nvPr/>
        </p:nvPicPr>
        <p:blipFill>
          <a:blip r:embed="rId3"/>
          <a:stretch>
            <a:fillRect/>
          </a:stretch>
        </p:blipFill>
        <p:spPr>
          <a:xfrm>
            <a:off x="3923928" y="1052736"/>
            <a:ext cx="3107157" cy="2334879"/>
          </a:xfrm>
          <a:prstGeom prst="rect">
            <a:avLst/>
          </a:prstGeom>
          <a:ln>
            <a:noFill/>
          </a:ln>
          <a:effectLst>
            <a:softEdge rad="112500"/>
          </a:effectLst>
        </p:spPr>
      </p:pic>
      <p:pic>
        <p:nvPicPr>
          <p:cNvPr id="6" name="Imagen 5">
            <a:extLst>
              <a:ext uri="{FF2B5EF4-FFF2-40B4-BE49-F238E27FC236}">
                <a16:creationId xmlns="" xmlns:a16="http://schemas.microsoft.com/office/drawing/2014/main" id="{F6CA0CAF-4935-4489-B0DD-6D65A549612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64288" y="1120175"/>
            <a:ext cx="2528193" cy="2227222"/>
          </a:xfrm>
          <a:prstGeom prst="rect">
            <a:avLst/>
          </a:prstGeom>
          <a:ln>
            <a:noFill/>
          </a:ln>
          <a:effectLst>
            <a:softEdge rad="112500"/>
          </a:effectLst>
        </p:spPr>
      </p:pic>
      <p:sp>
        <p:nvSpPr>
          <p:cNvPr id="28" name="Rectángulo: esquina doblada 27">
            <a:extLst>
              <a:ext uri="{FF2B5EF4-FFF2-40B4-BE49-F238E27FC236}">
                <a16:creationId xmlns="" xmlns:a16="http://schemas.microsoft.com/office/drawing/2014/main" id="{C456C08A-D244-4AC3-9EC0-E1D7BD9A0DE0}"/>
              </a:ext>
            </a:extLst>
          </p:cNvPr>
          <p:cNvSpPr/>
          <p:nvPr/>
        </p:nvSpPr>
        <p:spPr>
          <a:xfrm>
            <a:off x="1582738" y="5759450"/>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9" name="Rectángulo: esquina doblada 28">
            <a:extLst>
              <a:ext uri="{FF2B5EF4-FFF2-40B4-BE49-F238E27FC236}">
                <a16:creationId xmlns="" xmlns:a16="http://schemas.microsoft.com/office/drawing/2014/main" id="{F16E50E6-98FC-4F53-B5B4-3733B216113A}"/>
              </a:ext>
            </a:extLst>
          </p:cNvPr>
          <p:cNvSpPr/>
          <p:nvPr/>
        </p:nvSpPr>
        <p:spPr>
          <a:xfrm>
            <a:off x="468313" y="4522788"/>
            <a:ext cx="1619250" cy="530225"/>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cxnSp>
        <p:nvCxnSpPr>
          <p:cNvPr id="32" name="Conector: angular 31">
            <a:extLst>
              <a:ext uri="{FF2B5EF4-FFF2-40B4-BE49-F238E27FC236}">
                <a16:creationId xmlns="" xmlns:a16="http://schemas.microsoft.com/office/drawing/2014/main" id="{E1153D73-45CE-4F8F-8D23-CC92050327A5}"/>
              </a:ext>
            </a:extLst>
          </p:cNvPr>
          <p:cNvCxnSpPr>
            <a:cxnSpLocks/>
            <a:stCxn id="28" idx="3"/>
            <a:endCxn id="36" idx="2"/>
          </p:cNvCxnSpPr>
          <p:nvPr/>
        </p:nvCxnSpPr>
        <p:spPr>
          <a:xfrm flipV="1">
            <a:off x="3148013" y="5313363"/>
            <a:ext cx="2463800" cy="65405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6" name="Rectángulo: esquinas diagonales redondeadas 35">
            <a:extLst>
              <a:ext uri="{FF2B5EF4-FFF2-40B4-BE49-F238E27FC236}">
                <a16:creationId xmlns="" xmlns:a16="http://schemas.microsoft.com/office/drawing/2014/main" id="{F9739551-6038-4D04-85B5-1883BBABC1C1}"/>
              </a:ext>
            </a:extLst>
          </p:cNvPr>
          <p:cNvSpPr/>
          <p:nvPr/>
        </p:nvSpPr>
        <p:spPr>
          <a:xfrm>
            <a:off x="5611813" y="3813175"/>
            <a:ext cx="2200275" cy="300037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Arial Narrow" panose="020B0606020202030204" pitchFamily="34" charset="0"/>
              </a:rPr>
              <a:t>USUARIOS, EMPLEADOS Y PROPIETARIOS</a:t>
            </a:r>
            <a:r>
              <a:rPr lang="es-MX" sz="1200" dirty="0">
                <a:latin typeface="Arial Narrow" panose="020B0606020202030204" pitchFamily="34" charset="0"/>
              </a:rPr>
              <a:t>:</a:t>
            </a:r>
          </a:p>
          <a:p>
            <a:pPr marL="171450" indent="-171450">
              <a:lnSpc>
                <a:spcPts val="1600"/>
              </a:lnSpc>
              <a:buFont typeface="Wingdings" panose="05000000000000000000" pitchFamily="2" charset="2"/>
              <a:buChar char="Ø"/>
              <a:defRPr/>
            </a:pPr>
            <a:r>
              <a:rPr lang="es-MX" sz="1200" dirty="0"/>
              <a:t>Hotel </a:t>
            </a:r>
            <a:r>
              <a:rPr lang="es-MX" sz="1200" dirty="0" err="1"/>
              <a:t>Calypso</a:t>
            </a:r>
            <a:r>
              <a:rPr lang="es-MX" sz="1200" dirty="0"/>
              <a:t> Beach</a:t>
            </a:r>
          </a:p>
          <a:p>
            <a:pPr marL="171450" indent="-171450">
              <a:lnSpc>
                <a:spcPts val="1600"/>
              </a:lnSpc>
              <a:buFont typeface="Wingdings" panose="05000000000000000000" pitchFamily="2" charset="2"/>
              <a:buChar char="Ø"/>
              <a:defRPr/>
            </a:pPr>
            <a:r>
              <a:rPr lang="es-MX" sz="1200" dirty="0"/>
              <a:t>Hotel casa blanca</a:t>
            </a:r>
          </a:p>
          <a:p>
            <a:pPr marL="171450" indent="-171450">
              <a:lnSpc>
                <a:spcPts val="1600"/>
              </a:lnSpc>
              <a:buFont typeface="Wingdings" panose="05000000000000000000" pitchFamily="2" charset="2"/>
              <a:buChar char="Ø"/>
              <a:defRPr/>
            </a:pPr>
            <a:r>
              <a:rPr lang="es-MX" sz="1200" dirty="0"/>
              <a:t>Almacén Yanga</a:t>
            </a:r>
          </a:p>
          <a:p>
            <a:pPr marL="171450" indent="-171450">
              <a:lnSpc>
                <a:spcPts val="1600"/>
              </a:lnSpc>
              <a:buFont typeface="Wingdings" panose="05000000000000000000" pitchFamily="2" charset="2"/>
              <a:buChar char="Ø"/>
              <a:defRPr/>
            </a:pPr>
            <a:r>
              <a:rPr lang="es-MX" sz="1200" dirty="0"/>
              <a:t>Restaurantes</a:t>
            </a:r>
          </a:p>
          <a:p>
            <a:pPr marL="171450" indent="-171450">
              <a:lnSpc>
                <a:spcPts val="1600"/>
              </a:lnSpc>
              <a:buFont typeface="Wingdings" panose="05000000000000000000" pitchFamily="2" charset="2"/>
              <a:buChar char="Ø"/>
              <a:defRPr/>
            </a:pPr>
            <a:r>
              <a:rPr lang="es-MX" sz="1200" dirty="0"/>
              <a:t>Artesanos</a:t>
            </a:r>
          </a:p>
          <a:p>
            <a:pPr marL="171450" indent="-171450">
              <a:lnSpc>
                <a:spcPts val="1600"/>
              </a:lnSpc>
              <a:buFont typeface="Wingdings" panose="05000000000000000000" pitchFamily="2" charset="2"/>
              <a:buChar char="Ø"/>
              <a:defRPr/>
            </a:pPr>
            <a:r>
              <a:rPr lang="es-MX" sz="1200" dirty="0" err="1"/>
              <a:t>President</a:t>
            </a:r>
            <a:r>
              <a:rPr lang="es-MX" sz="1200" dirty="0"/>
              <a:t> Playa</a:t>
            </a:r>
          </a:p>
          <a:p>
            <a:pPr marL="171450" indent="-171450">
              <a:lnSpc>
                <a:spcPts val="1600"/>
              </a:lnSpc>
              <a:buFont typeface="Wingdings" panose="05000000000000000000" pitchFamily="2" charset="2"/>
              <a:buChar char="Ø"/>
              <a:defRPr/>
            </a:pPr>
            <a:r>
              <a:rPr lang="es-MX" sz="1200" dirty="0"/>
              <a:t>Hotel Dorado</a:t>
            </a:r>
          </a:p>
          <a:p>
            <a:pPr marL="171450" indent="-171450">
              <a:lnSpc>
                <a:spcPts val="1600"/>
              </a:lnSpc>
              <a:buFont typeface="Wingdings" panose="05000000000000000000" pitchFamily="2" charset="2"/>
              <a:buChar char="Ø"/>
              <a:defRPr/>
            </a:pPr>
            <a:r>
              <a:rPr lang="es-MX" sz="1200" dirty="0"/>
              <a:t>Hotel Isleño</a:t>
            </a:r>
          </a:p>
          <a:p>
            <a:pPr marL="171450" indent="-171450">
              <a:lnSpc>
                <a:spcPts val="1600"/>
              </a:lnSpc>
              <a:buFont typeface="Wingdings" panose="05000000000000000000" pitchFamily="2" charset="2"/>
              <a:buChar char="Ø"/>
              <a:defRPr/>
            </a:pPr>
            <a:r>
              <a:rPr lang="es-MX" sz="1200" dirty="0" err="1"/>
              <a:t>Sandwich</a:t>
            </a:r>
            <a:r>
              <a:rPr lang="es-MX" sz="1200" dirty="0"/>
              <a:t> Cubano</a:t>
            </a:r>
          </a:p>
          <a:p>
            <a:pPr marL="171450" indent="-171450">
              <a:lnSpc>
                <a:spcPts val="1600"/>
              </a:lnSpc>
              <a:buFont typeface="Wingdings" panose="05000000000000000000" pitchFamily="2" charset="2"/>
              <a:buChar char="Ø"/>
              <a:defRPr/>
            </a:pPr>
            <a:r>
              <a:rPr lang="es-MX" sz="1200" dirty="0"/>
              <a:t>Hotel Tiuna</a:t>
            </a:r>
          </a:p>
          <a:p>
            <a:pPr marL="171450" indent="-171450">
              <a:lnSpc>
                <a:spcPts val="1600"/>
              </a:lnSpc>
              <a:buFont typeface="Wingdings" panose="05000000000000000000" pitchFamily="2" charset="2"/>
              <a:buChar char="Ø"/>
              <a:defRPr/>
            </a:pPr>
            <a:r>
              <a:rPr lang="es-MX" sz="1200" dirty="0"/>
              <a:t>Presto</a:t>
            </a:r>
          </a:p>
          <a:p>
            <a:pPr marL="171450" indent="-171450">
              <a:lnSpc>
                <a:spcPts val="1600"/>
              </a:lnSpc>
              <a:buFont typeface="Wingdings" panose="05000000000000000000" pitchFamily="2" charset="2"/>
              <a:buChar char="Ø"/>
              <a:defRPr/>
            </a:pPr>
            <a:r>
              <a:rPr lang="es-MX" sz="1200" dirty="0" err="1"/>
              <a:t>Subway</a:t>
            </a:r>
            <a:endParaRPr lang="es-MX" sz="1200" dirty="0"/>
          </a:p>
          <a:p>
            <a:pPr marL="171450" indent="-171450">
              <a:lnSpc>
                <a:spcPts val="1600"/>
              </a:lnSpc>
              <a:buFont typeface="Wingdings" panose="05000000000000000000" pitchFamily="2" charset="2"/>
              <a:buChar char="Ø"/>
              <a:defRPr/>
            </a:pPr>
            <a:r>
              <a:rPr lang="es-MX" sz="1200" dirty="0"/>
              <a:t>Etc.</a:t>
            </a:r>
            <a:endParaRPr lang="es-CO" sz="1200" dirty="0"/>
          </a:p>
        </p:txBody>
      </p:sp>
      <p:pic>
        <p:nvPicPr>
          <p:cNvPr id="90123"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3450" y="4351338"/>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124" name="Rectángulo 15"/>
          <p:cNvSpPr>
            <a:spLocks noChangeArrowheads="1"/>
          </p:cNvSpPr>
          <p:nvPr/>
        </p:nvSpPr>
        <p:spPr bwMode="auto">
          <a:xfrm>
            <a:off x="2616200" y="4351338"/>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90125"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28838" y="4700588"/>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126" name="Rectángulo 30"/>
          <p:cNvSpPr>
            <a:spLocks noChangeArrowheads="1"/>
          </p:cNvSpPr>
          <p:nvPr/>
        </p:nvSpPr>
        <p:spPr bwMode="auto">
          <a:xfrm>
            <a:off x="2560638" y="4808538"/>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4" name="Rectángulo: una sola esquina redondeada 43">
            <a:extLst>
              <a:ext uri="{FF2B5EF4-FFF2-40B4-BE49-F238E27FC236}">
                <a16:creationId xmlns="" xmlns:a16="http://schemas.microsoft.com/office/drawing/2014/main" id="{0C2FC598-150D-46BD-A28E-7CCC5177E5DB}"/>
              </a:ext>
            </a:extLst>
          </p:cNvPr>
          <p:cNvSpPr/>
          <p:nvPr/>
        </p:nvSpPr>
        <p:spPr>
          <a:xfrm>
            <a:off x="3481388" y="4337050"/>
            <a:ext cx="935037"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6" name="Rectángulo: una sola esquina redondeada 45">
            <a:extLst>
              <a:ext uri="{FF2B5EF4-FFF2-40B4-BE49-F238E27FC236}">
                <a16:creationId xmlns="" xmlns:a16="http://schemas.microsoft.com/office/drawing/2014/main" id="{6656622D-EC0C-4F8C-B01A-F55624BED0B1}"/>
              </a:ext>
            </a:extLst>
          </p:cNvPr>
          <p:cNvSpPr/>
          <p:nvPr/>
        </p:nvSpPr>
        <p:spPr>
          <a:xfrm>
            <a:off x="3481388" y="4787900"/>
            <a:ext cx="935037"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150230029"/>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B46403D4-BD22-48B5-AA38-9FEBEFE82D50}"/>
              </a:ext>
            </a:extLst>
          </p:cNvPr>
          <p:cNvSpPr/>
          <p:nvPr/>
        </p:nvSpPr>
        <p:spPr>
          <a:xfrm>
            <a:off x="468313" y="3657600"/>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2" name="Flecha: a la derecha con bandas 21">
            <a:extLst>
              <a:ext uri="{FF2B5EF4-FFF2-40B4-BE49-F238E27FC236}">
                <a16:creationId xmlns="" xmlns:a16="http://schemas.microsoft.com/office/drawing/2014/main" id="{5B4AECF5-F287-49EB-BA1B-1DD286AFCCC0}"/>
              </a:ext>
            </a:extLst>
          </p:cNvPr>
          <p:cNvSpPr/>
          <p:nvPr/>
        </p:nvSpPr>
        <p:spPr>
          <a:xfrm>
            <a:off x="179388" y="1196975"/>
            <a:ext cx="3744912"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300" b="1" dirty="0">
                <a:latin typeface="Gill Sans MT" panose="020B0502020104020203" pitchFamily="34" charset="0"/>
                <a:cs typeface="Browallia New" panose="020B0604020202020204" pitchFamily="34" charset="-34"/>
              </a:rPr>
              <a:t>MANTENIMIENTO Y ADECUACIÓN PEATONAL SPRATT BIGHT EN SAN ANDRÉS ISLAS</a:t>
            </a:r>
            <a:endParaRPr lang="es-CO" sz="1300" b="1" dirty="0">
              <a:latin typeface="Gill Sans MT" panose="020B0502020104020203" pitchFamily="34" charset="0"/>
              <a:cs typeface="Browallia New" panose="020B0604020202020204" pitchFamily="34" charset="-34"/>
            </a:endParaRPr>
          </a:p>
        </p:txBody>
      </p:sp>
      <p:sp>
        <p:nvSpPr>
          <p:cNvPr id="20" name="Rectángulo: esquinas redondeadas 19">
            <a:extLst>
              <a:ext uri="{FF2B5EF4-FFF2-40B4-BE49-F238E27FC236}">
                <a16:creationId xmlns="" xmlns:a16="http://schemas.microsoft.com/office/drawing/2014/main" id="{E1B3E4C0-0446-4BED-80D8-EDFC429F2791}"/>
              </a:ext>
            </a:extLst>
          </p:cNvPr>
          <p:cNvSpPr/>
          <p:nvPr/>
        </p:nvSpPr>
        <p:spPr>
          <a:xfrm>
            <a:off x="3908425" y="3617913"/>
            <a:ext cx="4926013"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( 175 m2)  Mantenimiento de espacio público en el 2017</a:t>
            </a:r>
          </a:p>
        </p:txBody>
      </p:sp>
      <p:pic>
        <p:nvPicPr>
          <p:cNvPr id="8" name="Imagen 7">
            <a:extLst>
              <a:ext uri="{FF2B5EF4-FFF2-40B4-BE49-F238E27FC236}">
                <a16:creationId xmlns="" xmlns:a16="http://schemas.microsoft.com/office/drawing/2014/main" id="{587CA2D3-FB24-43A3-A76E-E142B3DEF01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3928" y="1273880"/>
            <a:ext cx="2618053" cy="2424852"/>
          </a:xfrm>
          <a:prstGeom prst="rect">
            <a:avLst/>
          </a:prstGeom>
          <a:ln>
            <a:noFill/>
          </a:ln>
          <a:effectLst>
            <a:softEdge rad="112500"/>
          </a:effectLst>
        </p:spPr>
      </p:pic>
      <p:pic>
        <p:nvPicPr>
          <p:cNvPr id="14" name="Imagen 13">
            <a:extLst>
              <a:ext uri="{FF2B5EF4-FFF2-40B4-BE49-F238E27FC236}">
                <a16:creationId xmlns="" xmlns:a16="http://schemas.microsoft.com/office/drawing/2014/main" id="{4786697D-9EF5-41DF-9A76-C13C07FBFAA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71199" y="1340768"/>
            <a:ext cx="2665297" cy="2294891"/>
          </a:xfrm>
          <a:prstGeom prst="rect">
            <a:avLst/>
          </a:prstGeom>
          <a:ln>
            <a:noFill/>
          </a:ln>
          <a:effectLst>
            <a:softEdge rad="112500"/>
          </a:effectLst>
        </p:spPr>
      </p:pic>
      <p:sp>
        <p:nvSpPr>
          <p:cNvPr id="28" name="Rectángulo: esquina doblada 27">
            <a:extLst>
              <a:ext uri="{FF2B5EF4-FFF2-40B4-BE49-F238E27FC236}">
                <a16:creationId xmlns="" xmlns:a16="http://schemas.microsoft.com/office/drawing/2014/main" id="{DBEEB034-17CD-4DFA-A050-0D900C96B77C}"/>
              </a:ext>
            </a:extLst>
          </p:cNvPr>
          <p:cNvSpPr/>
          <p:nvPr/>
        </p:nvSpPr>
        <p:spPr>
          <a:xfrm>
            <a:off x="1384300" y="5478463"/>
            <a:ext cx="1565275"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9" name="Rectángulo: esquina doblada 28">
            <a:extLst>
              <a:ext uri="{FF2B5EF4-FFF2-40B4-BE49-F238E27FC236}">
                <a16:creationId xmlns="" xmlns:a16="http://schemas.microsoft.com/office/drawing/2014/main" id="{A2644EB0-4D92-48C5-9ECE-98321F83D887}"/>
              </a:ext>
            </a:extLst>
          </p:cNvPr>
          <p:cNvSpPr/>
          <p:nvPr/>
        </p:nvSpPr>
        <p:spPr>
          <a:xfrm>
            <a:off x="344488" y="4581525"/>
            <a:ext cx="1619250" cy="5318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cxnSp>
        <p:nvCxnSpPr>
          <p:cNvPr id="32" name="Conector: angular 31">
            <a:extLst>
              <a:ext uri="{FF2B5EF4-FFF2-40B4-BE49-F238E27FC236}">
                <a16:creationId xmlns="" xmlns:a16="http://schemas.microsoft.com/office/drawing/2014/main" id="{8538CB61-7703-492D-A3A8-4D21C73F25E5}"/>
              </a:ext>
            </a:extLst>
          </p:cNvPr>
          <p:cNvCxnSpPr>
            <a:cxnSpLocks/>
            <a:stCxn id="28" idx="3"/>
            <a:endCxn id="35" idx="2"/>
          </p:cNvCxnSpPr>
          <p:nvPr/>
        </p:nvCxnSpPr>
        <p:spPr>
          <a:xfrm flipV="1">
            <a:off x="2949575" y="5459413"/>
            <a:ext cx="2630488" cy="22860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5" name="Rectángulo: esquinas diagonales redondeadas 34">
            <a:extLst>
              <a:ext uri="{FF2B5EF4-FFF2-40B4-BE49-F238E27FC236}">
                <a16:creationId xmlns="" xmlns:a16="http://schemas.microsoft.com/office/drawing/2014/main" id="{FF6B18AB-A213-43A9-B8FA-848572387F38}"/>
              </a:ext>
            </a:extLst>
          </p:cNvPr>
          <p:cNvSpPr/>
          <p:nvPr/>
        </p:nvSpPr>
        <p:spPr>
          <a:xfrm>
            <a:off x="5580063" y="4319588"/>
            <a:ext cx="2305050" cy="2278062"/>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400" b="1" dirty="0">
                <a:latin typeface="Arial Narrow" panose="020B0606020202030204" pitchFamily="34" charset="0"/>
              </a:rPr>
              <a:t>USUARIOS, EMPLEADOS Y PROPIETARIOS</a:t>
            </a:r>
            <a:r>
              <a:rPr lang="es-MX" sz="1400" dirty="0">
                <a:latin typeface="Arial Narrow" panose="020B0606020202030204" pitchFamily="34" charset="0"/>
              </a:rPr>
              <a:t>:</a:t>
            </a:r>
          </a:p>
          <a:p>
            <a:pPr marL="171450" indent="-171450">
              <a:lnSpc>
                <a:spcPts val="1600"/>
              </a:lnSpc>
              <a:buFont typeface="Wingdings" panose="05000000000000000000" pitchFamily="2" charset="2"/>
              <a:buChar char="Ø"/>
              <a:defRPr/>
            </a:pPr>
            <a:r>
              <a:rPr lang="es-MX" sz="1400" dirty="0"/>
              <a:t>Hotel </a:t>
            </a:r>
            <a:r>
              <a:rPr lang="es-MX" sz="1400" dirty="0" err="1"/>
              <a:t>Calypso</a:t>
            </a:r>
            <a:r>
              <a:rPr lang="es-MX" sz="1400" dirty="0"/>
              <a:t> Beach</a:t>
            </a:r>
          </a:p>
          <a:p>
            <a:pPr marL="171450" indent="-171450">
              <a:lnSpc>
                <a:spcPts val="1600"/>
              </a:lnSpc>
              <a:buFont typeface="Wingdings" panose="05000000000000000000" pitchFamily="2" charset="2"/>
              <a:buChar char="Ø"/>
              <a:defRPr/>
            </a:pPr>
            <a:r>
              <a:rPr lang="es-MX" sz="1400" dirty="0"/>
              <a:t>Hotel casa blanca</a:t>
            </a:r>
          </a:p>
          <a:p>
            <a:pPr marL="171450" indent="-171450">
              <a:lnSpc>
                <a:spcPts val="1600"/>
              </a:lnSpc>
              <a:buFont typeface="Wingdings" panose="05000000000000000000" pitchFamily="2" charset="2"/>
              <a:buChar char="Ø"/>
              <a:defRPr/>
            </a:pPr>
            <a:r>
              <a:rPr lang="es-MX" sz="1400" dirty="0"/>
              <a:t>Almacén Yanga</a:t>
            </a:r>
          </a:p>
          <a:p>
            <a:pPr marL="171450" indent="-171450">
              <a:lnSpc>
                <a:spcPts val="1600"/>
              </a:lnSpc>
              <a:buFont typeface="Wingdings" panose="05000000000000000000" pitchFamily="2" charset="2"/>
              <a:buChar char="Ø"/>
              <a:defRPr/>
            </a:pPr>
            <a:r>
              <a:rPr lang="es-MX" sz="1400" dirty="0"/>
              <a:t>Restaurantes</a:t>
            </a:r>
          </a:p>
          <a:p>
            <a:pPr marL="171450" indent="-171450">
              <a:lnSpc>
                <a:spcPts val="1600"/>
              </a:lnSpc>
              <a:buFont typeface="Wingdings" panose="05000000000000000000" pitchFamily="2" charset="2"/>
              <a:buChar char="Ø"/>
              <a:defRPr/>
            </a:pPr>
            <a:r>
              <a:rPr lang="es-MX" sz="1400" dirty="0"/>
              <a:t>Artesanos</a:t>
            </a:r>
          </a:p>
          <a:p>
            <a:pPr marL="171450" indent="-171450">
              <a:lnSpc>
                <a:spcPts val="1600"/>
              </a:lnSpc>
              <a:buFont typeface="Wingdings" panose="05000000000000000000" pitchFamily="2" charset="2"/>
              <a:buChar char="Ø"/>
              <a:defRPr/>
            </a:pPr>
            <a:r>
              <a:rPr lang="es-MX" sz="1400" dirty="0"/>
              <a:t>Etc.</a:t>
            </a:r>
            <a:endParaRPr lang="es-CO" sz="1400" dirty="0"/>
          </a:p>
        </p:txBody>
      </p:sp>
      <p:sp>
        <p:nvSpPr>
          <p:cNvPr id="36" name="Rectángulo: esquina doblada 35">
            <a:extLst>
              <a:ext uri="{FF2B5EF4-FFF2-40B4-BE49-F238E27FC236}">
                <a16:creationId xmlns="" xmlns:a16="http://schemas.microsoft.com/office/drawing/2014/main" id="{6A84B6A9-A7E8-4374-B9F5-D692BD2350C7}"/>
              </a:ext>
            </a:extLst>
          </p:cNvPr>
          <p:cNvSpPr/>
          <p:nvPr/>
        </p:nvSpPr>
        <p:spPr>
          <a:xfrm>
            <a:off x="254000" y="6237288"/>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 LA INVERSIÓN</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$209,044,389,50</a:t>
            </a:r>
            <a:endParaRPr lang="es-CO" sz="1400" dirty="0">
              <a:solidFill>
                <a:schemeClr val="accent5">
                  <a:lumMod val="50000"/>
                </a:schemeClr>
              </a:solidFill>
              <a:latin typeface="Gill Sans MT" panose="020B0502020104020203" pitchFamily="34" charset="0"/>
            </a:endParaRPr>
          </a:p>
        </p:txBody>
      </p:sp>
      <p:pic>
        <p:nvPicPr>
          <p:cNvPr id="92172"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27250" y="4351338"/>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73" name="Rectángulo 15"/>
          <p:cNvSpPr>
            <a:spLocks noChangeArrowheads="1"/>
          </p:cNvSpPr>
          <p:nvPr/>
        </p:nvSpPr>
        <p:spPr bwMode="auto">
          <a:xfrm>
            <a:off x="2540000" y="4351338"/>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92174"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51050" y="4700588"/>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75" name="Rectángulo 30"/>
          <p:cNvSpPr>
            <a:spLocks noChangeArrowheads="1"/>
          </p:cNvSpPr>
          <p:nvPr/>
        </p:nvSpPr>
        <p:spPr bwMode="auto">
          <a:xfrm>
            <a:off x="2484438" y="4808538"/>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4" name="Rectángulo: una sola esquina redondeada 43">
            <a:extLst>
              <a:ext uri="{FF2B5EF4-FFF2-40B4-BE49-F238E27FC236}">
                <a16:creationId xmlns="" xmlns:a16="http://schemas.microsoft.com/office/drawing/2014/main" id="{AF2BE7D0-B3B7-404B-8FEB-AC8A8C13B0CE}"/>
              </a:ext>
            </a:extLst>
          </p:cNvPr>
          <p:cNvSpPr/>
          <p:nvPr/>
        </p:nvSpPr>
        <p:spPr>
          <a:xfrm>
            <a:off x="3403600" y="4337050"/>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6" name="Rectángulo: una sola esquina redondeada 45">
            <a:extLst>
              <a:ext uri="{FF2B5EF4-FFF2-40B4-BE49-F238E27FC236}">
                <a16:creationId xmlns="" xmlns:a16="http://schemas.microsoft.com/office/drawing/2014/main" id="{B94F3254-3EBF-4A81-AA71-140DD301E2BE}"/>
              </a:ext>
            </a:extLst>
          </p:cNvPr>
          <p:cNvSpPr/>
          <p:nvPr/>
        </p:nvSpPr>
        <p:spPr>
          <a:xfrm>
            <a:off x="3403600" y="4787900"/>
            <a:ext cx="936625"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869405910"/>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2FFF375B-8F3D-461A-B6FB-5D4A04612E9F}"/>
              </a:ext>
            </a:extLst>
          </p:cNvPr>
          <p:cNvSpPr/>
          <p:nvPr/>
        </p:nvSpPr>
        <p:spPr>
          <a:xfrm>
            <a:off x="631825" y="4108450"/>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2" name="Flecha: a la derecha con bandas 21">
            <a:extLst>
              <a:ext uri="{FF2B5EF4-FFF2-40B4-BE49-F238E27FC236}">
                <a16:creationId xmlns="" xmlns:a16="http://schemas.microsoft.com/office/drawing/2014/main" id="{B087EA8C-90E5-476D-8DB0-CD282E9124A5}"/>
              </a:ext>
            </a:extLst>
          </p:cNvPr>
          <p:cNvSpPr/>
          <p:nvPr/>
        </p:nvSpPr>
        <p:spPr>
          <a:xfrm>
            <a:off x="179388" y="1220788"/>
            <a:ext cx="3529012"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300" b="1" dirty="0">
                <a:latin typeface="Gill Sans MT" panose="020B0502020104020203" pitchFamily="34" charset="0"/>
                <a:cs typeface="Browallia New" panose="020B0604020202020204" pitchFamily="34" charset="-34"/>
              </a:rPr>
              <a:t>MANTENIMIENTO BARCO </a:t>
            </a:r>
            <a:endParaRPr lang="es-CO" sz="1300" b="1" dirty="0">
              <a:latin typeface="Gill Sans MT" panose="020B0502020104020203" pitchFamily="34" charset="0"/>
              <a:cs typeface="Browallia New" panose="020B0604020202020204" pitchFamily="34" charset="-34"/>
            </a:endParaRPr>
          </a:p>
        </p:txBody>
      </p:sp>
      <p:sp>
        <p:nvSpPr>
          <p:cNvPr id="20" name="Rectángulo: esquinas redondeadas 19">
            <a:extLst>
              <a:ext uri="{FF2B5EF4-FFF2-40B4-BE49-F238E27FC236}">
                <a16:creationId xmlns="" xmlns:a16="http://schemas.microsoft.com/office/drawing/2014/main" id="{89A29106-86C3-459B-A8FB-B153FCAE8F87}"/>
              </a:ext>
            </a:extLst>
          </p:cNvPr>
          <p:cNvSpPr/>
          <p:nvPr/>
        </p:nvSpPr>
        <p:spPr>
          <a:xfrm>
            <a:off x="3749675" y="4076700"/>
            <a:ext cx="4926013"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( 240 m2)  Mantenimiento de espacio público en el 2017</a:t>
            </a:r>
          </a:p>
        </p:txBody>
      </p:sp>
      <p:pic>
        <p:nvPicPr>
          <p:cNvPr id="21" name="Imagen 20">
            <a:extLst>
              <a:ext uri="{FF2B5EF4-FFF2-40B4-BE49-F238E27FC236}">
                <a16:creationId xmlns="" xmlns:a16="http://schemas.microsoft.com/office/drawing/2014/main" id="{68BBA713-F90E-448B-BCFD-87D6824A8F92}"/>
              </a:ext>
            </a:extLst>
          </p:cNvPr>
          <p:cNvPicPr>
            <a:picLocks noChangeAspect="1"/>
          </p:cNvPicPr>
          <p:nvPr/>
        </p:nvPicPr>
        <p:blipFill rotWithShape="1">
          <a:blip r:embed="rId3"/>
          <a:srcRect r="7721" b="12231"/>
          <a:stretch/>
        </p:blipFill>
        <p:spPr>
          <a:xfrm>
            <a:off x="3707904" y="1219384"/>
            <a:ext cx="2879743" cy="2897334"/>
          </a:xfrm>
          <a:prstGeom prst="rect">
            <a:avLst/>
          </a:prstGeom>
          <a:ln>
            <a:noFill/>
          </a:ln>
          <a:effectLst>
            <a:softEdge rad="112500"/>
          </a:effectLst>
        </p:spPr>
      </p:pic>
      <p:pic>
        <p:nvPicPr>
          <p:cNvPr id="24" name="Imagen 23">
            <a:extLst>
              <a:ext uri="{FF2B5EF4-FFF2-40B4-BE49-F238E27FC236}">
                <a16:creationId xmlns="" xmlns:a16="http://schemas.microsoft.com/office/drawing/2014/main" id="{CA22FB7B-8B04-4A15-8AA1-AAF121154A64}"/>
              </a:ext>
            </a:extLst>
          </p:cNvPr>
          <p:cNvPicPr>
            <a:picLocks noChangeAspect="1"/>
          </p:cNvPicPr>
          <p:nvPr/>
        </p:nvPicPr>
        <p:blipFill rotWithShape="1">
          <a:blip r:embed="rId4"/>
          <a:srcRect l="2229" r="11242" b="6968"/>
          <a:stretch/>
        </p:blipFill>
        <p:spPr>
          <a:xfrm>
            <a:off x="6361737" y="1196752"/>
            <a:ext cx="2746767" cy="2897335"/>
          </a:xfrm>
          <a:prstGeom prst="rect">
            <a:avLst/>
          </a:prstGeom>
          <a:ln>
            <a:noFill/>
          </a:ln>
          <a:effectLst>
            <a:softEdge rad="112500"/>
          </a:effectLst>
        </p:spPr>
      </p:pic>
      <p:sp>
        <p:nvSpPr>
          <p:cNvPr id="29" name="Rectángulo: esquina doblada 28">
            <a:extLst>
              <a:ext uri="{FF2B5EF4-FFF2-40B4-BE49-F238E27FC236}">
                <a16:creationId xmlns="" xmlns:a16="http://schemas.microsoft.com/office/drawing/2014/main" id="{FB99C8C8-4449-4F01-9A6B-6B008D1E8D95}"/>
              </a:ext>
            </a:extLst>
          </p:cNvPr>
          <p:cNvSpPr/>
          <p:nvPr/>
        </p:nvSpPr>
        <p:spPr>
          <a:xfrm>
            <a:off x="1420813" y="5827713"/>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30" name="Rectángulo: esquina doblada 29">
            <a:extLst>
              <a:ext uri="{FF2B5EF4-FFF2-40B4-BE49-F238E27FC236}">
                <a16:creationId xmlns="" xmlns:a16="http://schemas.microsoft.com/office/drawing/2014/main" id="{C5DFF79D-FC4C-452D-8521-1CC235504226}"/>
              </a:ext>
            </a:extLst>
          </p:cNvPr>
          <p:cNvSpPr/>
          <p:nvPr/>
        </p:nvSpPr>
        <p:spPr>
          <a:xfrm>
            <a:off x="325438" y="4981575"/>
            <a:ext cx="1619250" cy="5334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cxnSp>
        <p:nvCxnSpPr>
          <p:cNvPr id="33" name="Conector: angular 32">
            <a:extLst>
              <a:ext uri="{FF2B5EF4-FFF2-40B4-BE49-F238E27FC236}">
                <a16:creationId xmlns="" xmlns:a16="http://schemas.microsoft.com/office/drawing/2014/main" id="{5B15AED8-75E1-478A-8FAE-F18B6B1AD7B2}"/>
              </a:ext>
            </a:extLst>
          </p:cNvPr>
          <p:cNvCxnSpPr>
            <a:cxnSpLocks/>
            <a:stCxn id="29" idx="3"/>
            <a:endCxn id="37" idx="2"/>
          </p:cNvCxnSpPr>
          <p:nvPr/>
        </p:nvCxnSpPr>
        <p:spPr>
          <a:xfrm flipV="1">
            <a:off x="2986088" y="5683250"/>
            <a:ext cx="2654300" cy="35242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7" name="Rectángulo: esquinas diagonales redondeadas 36">
            <a:extLst>
              <a:ext uri="{FF2B5EF4-FFF2-40B4-BE49-F238E27FC236}">
                <a16:creationId xmlns="" xmlns:a16="http://schemas.microsoft.com/office/drawing/2014/main" id="{EBEE022C-2231-44D2-BF96-5516EE2DCE8F}"/>
              </a:ext>
            </a:extLst>
          </p:cNvPr>
          <p:cNvSpPr/>
          <p:nvPr/>
        </p:nvSpPr>
        <p:spPr>
          <a:xfrm>
            <a:off x="5640388" y="4581525"/>
            <a:ext cx="1739900" cy="22034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171450" indent="-171450">
              <a:lnSpc>
                <a:spcPts val="1600"/>
              </a:lnSpc>
              <a:buFont typeface="Wingdings" panose="05000000000000000000" pitchFamily="2" charset="2"/>
              <a:buChar char="Ø"/>
              <a:defRPr/>
            </a:pPr>
            <a:r>
              <a:rPr lang="es-MX" sz="1400" dirty="0"/>
              <a:t>Aeropuerto</a:t>
            </a:r>
          </a:p>
          <a:p>
            <a:pPr marL="171450" indent="-171450">
              <a:lnSpc>
                <a:spcPts val="1600"/>
              </a:lnSpc>
              <a:buFont typeface="Wingdings" panose="05000000000000000000" pitchFamily="2" charset="2"/>
              <a:buChar char="Ø"/>
              <a:defRPr/>
            </a:pPr>
            <a:r>
              <a:rPr lang="es-MX" sz="1400" dirty="0" err="1"/>
              <a:t>Construmundo</a:t>
            </a:r>
            <a:endParaRPr lang="es-MX" sz="1400" dirty="0"/>
          </a:p>
          <a:p>
            <a:pPr marL="171450" indent="-171450">
              <a:lnSpc>
                <a:spcPts val="1600"/>
              </a:lnSpc>
              <a:buFont typeface="Wingdings" panose="05000000000000000000" pitchFamily="2" charset="2"/>
              <a:buChar char="Ø"/>
              <a:defRPr/>
            </a:pPr>
            <a:r>
              <a:rPr lang="es-MX" sz="1400" dirty="0"/>
              <a:t>Agua </a:t>
            </a:r>
            <a:r>
              <a:rPr lang="es-MX" sz="1400" dirty="0" err="1"/>
              <a:t>Jalley</a:t>
            </a:r>
            <a:endParaRPr lang="es-MX" sz="1400" dirty="0"/>
          </a:p>
          <a:p>
            <a:pPr marL="171450" indent="-171450">
              <a:lnSpc>
                <a:spcPts val="1600"/>
              </a:lnSpc>
              <a:buFont typeface="Wingdings" panose="05000000000000000000" pitchFamily="2" charset="2"/>
              <a:buChar char="Ø"/>
              <a:defRPr/>
            </a:pPr>
            <a:r>
              <a:rPr lang="es-MX" sz="1400" dirty="0"/>
              <a:t>Hotel Isleño</a:t>
            </a:r>
          </a:p>
          <a:p>
            <a:pPr marL="171450" indent="-171450">
              <a:lnSpc>
                <a:spcPts val="1600"/>
              </a:lnSpc>
              <a:buFont typeface="Wingdings" panose="05000000000000000000" pitchFamily="2" charset="2"/>
              <a:buChar char="Ø"/>
              <a:defRPr/>
            </a:pPr>
            <a:r>
              <a:rPr lang="es-MX" sz="1400" dirty="0"/>
              <a:t>Etc.</a:t>
            </a:r>
            <a:endParaRPr lang="es-CO" sz="1400" dirty="0"/>
          </a:p>
        </p:txBody>
      </p:sp>
      <p:pic>
        <p:nvPicPr>
          <p:cNvPr id="94219"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3450" y="484981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20" name="Rectángulo 15"/>
          <p:cNvSpPr>
            <a:spLocks noChangeArrowheads="1"/>
          </p:cNvSpPr>
          <p:nvPr/>
        </p:nvSpPr>
        <p:spPr bwMode="auto">
          <a:xfrm>
            <a:off x="2616200" y="4849813"/>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94221"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28838" y="5199063"/>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22" name="Rectángulo 30"/>
          <p:cNvSpPr>
            <a:spLocks noChangeArrowheads="1"/>
          </p:cNvSpPr>
          <p:nvPr/>
        </p:nvSpPr>
        <p:spPr bwMode="auto">
          <a:xfrm>
            <a:off x="2560638" y="5307013"/>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4" name="Rectángulo: una sola esquina redondeada 43">
            <a:extLst>
              <a:ext uri="{FF2B5EF4-FFF2-40B4-BE49-F238E27FC236}">
                <a16:creationId xmlns="" xmlns:a16="http://schemas.microsoft.com/office/drawing/2014/main" id="{47B7CD48-4C4C-499C-A4FA-973053C76903}"/>
              </a:ext>
            </a:extLst>
          </p:cNvPr>
          <p:cNvSpPr/>
          <p:nvPr/>
        </p:nvSpPr>
        <p:spPr>
          <a:xfrm>
            <a:off x="3481388" y="4835525"/>
            <a:ext cx="935037"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6" name="Rectángulo: una sola esquina redondeada 45">
            <a:extLst>
              <a:ext uri="{FF2B5EF4-FFF2-40B4-BE49-F238E27FC236}">
                <a16:creationId xmlns="" xmlns:a16="http://schemas.microsoft.com/office/drawing/2014/main" id="{8BB6FED1-C125-46CC-BBAE-5E8C13A5E168}"/>
              </a:ext>
            </a:extLst>
          </p:cNvPr>
          <p:cNvSpPr/>
          <p:nvPr/>
        </p:nvSpPr>
        <p:spPr>
          <a:xfrm>
            <a:off x="3481388" y="5286375"/>
            <a:ext cx="935037"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166433444"/>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ítulo 1"/>
          <p:cNvSpPr txBox="1">
            <a:spLocks/>
          </p:cNvSpPr>
          <p:nvPr/>
        </p:nvSpPr>
        <p:spPr bwMode="auto">
          <a:xfrm>
            <a:off x="755650" y="1773238"/>
            <a:ext cx="7488238" cy="3182937"/>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fontAlgn="ctr" hangingPunct="1">
              <a:lnSpc>
                <a:spcPct val="90000"/>
              </a:lnSpc>
            </a:pPr>
            <a:r>
              <a:rPr lang="es-ES_tradnl" altLang="es-CO" sz="4800" b="1">
                <a:latin typeface="Gill Sans MT" charset="0"/>
              </a:rPr>
              <a:t>SUBPROGRAMA 4.3.4.2 </a:t>
            </a:r>
            <a:r>
              <a:rPr lang="es-CO" altLang="es-CO" sz="4800" b="1">
                <a:solidFill>
                  <a:srgbClr val="000000"/>
                </a:solidFill>
                <a:latin typeface="Gill Sans MT" charset="0"/>
              </a:rPr>
              <a:t>CONSTRUCCIÓN DE PARQUES Y PLAZOLETAS.</a:t>
            </a:r>
          </a:p>
          <a:p>
            <a:pPr algn="ctr" eaLnBrk="1" hangingPunct="1">
              <a:lnSpc>
                <a:spcPct val="90000"/>
              </a:lnSpc>
            </a:pPr>
            <a:endParaRPr lang="es-CO" altLang="es-CO" sz="4800" b="1">
              <a:solidFill>
                <a:srgbClr val="000000"/>
              </a:solidFill>
              <a:latin typeface="Gill Sans MT" charset="0"/>
            </a:endParaRPr>
          </a:p>
        </p:txBody>
      </p:sp>
      <p:sp>
        <p:nvSpPr>
          <p:cNvPr id="3" name="Rectángulo: esquinas redondeadas 2">
            <a:extLst>
              <a:ext uri="{FF2B5EF4-FFF2-40B4-BE49-F238E27FC236}">
                <a16:creationId xmlns="" xmlns:a16="http://schemas.microsoft.com/office/drawing/2014/main" id="{0B6BE1EB-67A0-44BE-B6ED-FC5F4154EF9A}"/>
              </a:ext>
            </a:extLst>
          </p:cNvPr>
          <p:cNvSpPr/>
          <p:nvPr/>
        </p:nvSpPr>
        <p:spPr>
          <a:xfrm>
            <a:off x="1547813" y="5157788"/>
            <a:ext cx="6049962"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(478,95 m2) Construcción de parques y plazoletas</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(100%) de avance en el 2017</a:t>
            </a:r>
          </a:p>
        </p:txBody>
      </p:sp>
    </p:spTree>
    <p:extLst>
      <p:ext uri="{BB962C8B-B14F-4D97-AF65-F5344CB8AC3E}">
        <p14:creationId xmlns:p14="http://schemas.microsoft.com/office/powerpoint/2010/main" val="515344031"/>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129F757E-4E5E-49B5-B30B-C2FE0773EB7F}"/>
              </a:ext>
            </a:extLst>
          </p:cNvPr>
          <p:cNvSpPr/>
          <p:nvPr/>
        </p:nvSpPr>
        <p:spPr>
          <a:xfrm>
            <a:off x="398463" y="3514725"/>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3A443FC5-DC0A-4FED-97CD-F8239F960AFF}"/>
              </a:ext>
            </a:extLst>
          </p:cNvPr>
          <p:cNvSpPr/>
          <p:nvPr/>
        </p:nvSpPr>
        <p:spPr>
          <a:xfrm>
            <a:off x="3767138" y="3544888"/>
            <a:ext cx="5197475"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( 179m2) Parques y plazoletas construidos en el 2017</a:t>
            </a:r>
          </a:p>
        </p:txBody>
      </p:sp>
      <p:sp>
        <p:nvSpPr>
          <p:cNvPr id="22" name="Flecha: a la derecha con bandas 21">
            <a:extLst>
              <a:ext uri="{FF2B5EF4-FFF2-40B4-BE49-F238E27FC236}">
                <a16:creationId xmlns="" xmlns:a16="http://schemas.microsoft.com/office/drawing/2014/main" id="{3F96855E-56A3-4910-A184-66E7FC1E033A}"/>
              </a:ext>
            </a:extLst>
          </p:cNvPr>
          <p:cNvSpPr/>
          <p:nvPr/>
        </p:nvSpPr>
        <p:spPr>
          <a:xfrm>
            <a:off x="179388" y="620713"/>
            <a:ext cx="3816350" cy="2478087"/>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200" b="1" dirty="0">
                <a:latin typeface="Gill Sans MT" panose="020B0502020104020203" pitchFamily="34" charset="0"/>
              </a:rPr>
              <a:t>REHABILITACIÓN, CONSTRUCCIÓN Y EMBELLECIMIENTO DEL ESPACIO PÚBLICO DE UN TRAMO DE LA AVENIDA PROVIDENCIA PARA USO Y TRANSITO PEATONAL EN SAN ANDRÉS ISLA.</a:t>
            </a:r>
            <a:endParaRPr lang="es-CO" sz="1200" b="1" dirty="0">
              <a:latin typeface="Gill Sans MT" panose="020B0502020104020203" pitchFamily="34" charset="0"/>
              <a:cs typeface="Browallia New" panose="020B0604020202020204" pitchFamily="34" charset="-34"/>
            </a:endParaRPr>
          </a:p>
        </p:txBody>
      </p:sp>
      <p:pic>
        <p:nvPicPr>
          <p:cNvPr id="6" name="Imagen 5">
            <a:extLst>
              <a:ext uri="{FF2B5EF4-FFF2-40B4-BE49-F238E27FC236}">
                <a16:creationId xmlns="" xmlns:a16="http://schemas.microsoft.com/office/drawing/2014/main" id="{C6AF84F0-4C01-4EEA-AA0C-E46AD0EADA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8389" y="1190855"/>
            <a:ext cx="2877109" cy="2362393"/>
          </a:xfrm>
          <a:prstGeom prst="rect">
            <a:avLst/>
          </a:prstGeom>
          <a:ln>
            <a:noFill/>
          </a:ln>
          <a:effectLst>
            <a:softEdge rad="112500"/>
          </a:effectLst>
        </p:spPr>
      </p:pic>
      <p:pic>
        <p:nvPicPr>
          <p:cNvPr id="8" name="Imagen 7">
            <a:extLst>
              <a:ext uri="{FF2B5EF4-FFF2-40B4-BE49-F238E27FC236}">
                <a16:creationId xmlns="" xmlns:a16="http://schemas.microsoft.com/office/drawing/2014/main" id="{C96CCA58-94CE-4044-ABD7-CD0AFBE8EE4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17264" y="1200718"/>
            <a:ext cx="2891240" cy="2334645"/>
          </a:xfrm>
          <a:prstGeom prst="rect">
            <a:avLst/>
          </a:prstGeom>
          <a:ln>
            <a:noFill/>
          </a:ln>
          <a:effectLst>
            <a:softEdge rad="112500"/>
          </a:effectLst>
        </p:spPr>
      </p:pic>
      <p:sp>
        <p:nvSpPr>
          <p:cNvPr id="28" name="Rectángulo: esquina doblada 27">
            <a:extLst>
              <a:ext uri="{FF2B5EF4-FFF2-40B4-BE49-F238E27FC236}">
                <a16:creationId xmlns="" xmlns:a16="http://schemas.microsoft.com/office/drawing/2014/main" id="{C479FDCA-9E91-4D57-8747-DBDB9A67A724}"/>
              </a:ext>
            </a:extLst>
          </p:cNvPr>
          <p:cNvSpPr/>
          <p:nvPr/>
        </p:nvSpPr>
        <p:spPr>
          <a:xfrm>
            <a:off x="2554288" y="593883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9" name="Rectángulo: esquina doblada 28">
            <a:extLst>
              <a:ext uri="{FF2B5EF4-FFF2-40B4-BE49-F238E27FC236}">
                <a16:creationId xmlns="" xmlns:a16="http://schemas.microsoft.com/office/drawing/2014/main" id="{1E278F3E-0DC6-4D7D-816A-54A653FF1B7A}"/>
              </a:ext>
            </a:extLst>
          </p:cNvPr>
          <p:cNvSpPr/>
          <p:nvPr/>
        </p:nvSpPr>
        <p:spPr>
          <a:xfrm>
            <a:off x="323850" y="4652963"/>
            <a:ext cx="1617663"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30" name="Rectángulo: una sola esquina redondeada 29">
            <a:extLst>
              <a:ext uri="{FF2B5EF4-FFF2-40B4-BE49-F238E27FC236}">
                <a16:creationId xmlns="" xmlns:a16="http://schemas.microsoft.com/office/drawing/2014/main" id="{548B17DD-07F1-4889-A007-37A384C612AF}"/>
              </a:ext>
            </a:extLst>
          </p:cNvPr>
          <p:cNvSpPr/>
          <p:nvPr/>
        </p:nvSpPr>
        <p:spPr>
          <a:xfrm>
            <a:off x="250825" y="60055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1,153 </a:t>
            </a:r>
            <a:r>
              <a:rPr lang="es-MX" sz="1200" dirty="0" err="1"/>
              <a:t>Hab</a:t>
            </a:r>
            <a:endParaRPr lang="es-CO" sz="1200" dirty="0"/>
          </a:p>
        </p:txBody>
      </p:sp>
      <p:pic>
        <p:nvPicPr>
          <p:cNvPr id="98314"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3713" y="59451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Conector: angular 31">
            <a:extLst>
              <a:ext uri="{FF2B5EF4-FFF2-40B4-BE49-F238E27FC236}">
                <a16:creationId xmlns="" xmlns:a16="http://schemas.microsoft.com/office/drawing/2014/main" id="{B8947878-B884-4434-8AEC-EBD60107C060}"/>
              </a:ext>
            </a:extLst>
          </p:cNvPr>
          <p:cNvCxnSpPr>
            <a:cxnSpLocks/>
            <a:stCxn id="28" idx="3"/>
            <a:endCxn id="37" idx="2"/>
          </p:cNvCxnSpPr>
          <p:nvPr/>
        </p:nvCxnSpPr>
        <p:spPr>
          <a:xfrm flipV="1">
            <a:off x="4119563" y="5456238"/>
            <a:ext cx="1619250" cy="69215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3" name="Conector recto de flecha 32">
            <a:extLst>
              <a:ext uri="{FF2B5EF4-FFF2-40B4-BE49-F238E27FC236}">
                <a16:creationId xmlns="" xmlns:a16="http://schemas.microsoft.com/office/drawing/2014/main" id="{E9FD3298-7258-4855-B6D2-2568F180FEC4}"/>
              </a:ext>
            </a:extLst>
          </p:cNvPr>
          <p:cNvCxnSpPr>
            <a:cxnSpLocks/>
            <a:stCxn id="28" idx="1"/>
            <a:endCxn id="98314" idx="3"/>
          </p:cNvCxnSpPr>
          <p:nvPr/>
        </p:nvCxnSpPr>
        <p:spPr>
          <a:xfrm flipH="1" flipV="1">
            <a:off x="2163763" y="6145213"/>
            <a:ext cx="390525"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4" name="Conector recto de flecha 33">
            <a:extLst>
              <a:ext uri="{FF2B5EF4-FFF2-40B4-BE49-F238E27FC236}">
                <a16:creationId xmlns="" xmlns:a16="http://schemas.microsoft.com/office/drawing/2014/main" id="{AD1F2B28-AB76-48FB-ABCA-4649C7FE7C15}"/>
              </a:ext>
            </a:extLst>
          </p:cNvPr>
          <p:cNvCxnSpPr>
            <a:cxnSpLocks/>
            <a:stCxn id="98314" idx="1"/>
            <a:endCxn id="30" idx="3"/>
          </p:cNvCxnSpPr>
          <p:nvPr/>
        </p:nvCxnSpPr>
        <p:spPr>
          <a:xfrm flipH="1">
            <a:off x="1406525" y="6145213"/>
            <a:ext cx="35718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7" name="Rectángulo: esquinas diagonales redondeadas 36">
            <a:extLst>
              <a:ext uri="{FF2B5EF4-FFF2-40B4-BE49-F238E27FC236}">
                <a16:creationId xmlns="" xmlns:a16="http://schemas.microsoft.com/office/drawing/2014/main" id="{43BF16B1-E358-4321-A303-B32388936038}"/>
              </a:ext>
            </a:extLst>
          </p:cNvPr>
          <p:cNvSpPr/>
          <p:nvPr/>
        </p:nvSpPr>
        <p:spPr>
          <a:xfrm>
            <a:off x="5738813" y="4291013"/>
            <a:ext cx="2273300" cy="23304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171450" indent="-171450">
              <a:lnSpc>
                <a:spcPts val="1600"/>
              </a:lnSpc>
              <a:buFont typeface="Wingdings" panose="05000000000000000000" pitchFamily="2" charset="2"/>
              <a:buChar char="Ø"/>
              <a:defRPr/>
            </a:pPr>
            <a:r>
              <a:rPr lang="es-MX" sz="1400" dirty="0" err="1"/>
              <a:t>Cañon</a:t>
            </a:r>
            <a:r>
              <a:rPr lang="es-MX" sz="1400" dirty="0"/>
              <a:t> de Morgan</a:t>
            </a:r>
          </a:p>
          <a:p>
            <a:pPr marL="171450" indent="-171450">
              <a:lnSpc>
                <a:spcPts val="1600"/>
              </a:lnSpc>
              <a:buFont typeface="Wingdings" panose="05000000000000000000" pitchFamily="2" charset="2"/>
              <a:buChar char="Ø"/>
              <a:defRPr/>
            </a:pPr>
            <a:r>
              <a:rPr lang="es-MX" sz="1400" dirty="0"/>
              <a:t>Plazoleta </a:t>
            </a:r>
            <a:r>
              <a:rPr lang="es-MX" sz="1400" dirty="0" err="1"/>
              <a:t>Av</a:t>
            </a:r>
            <a:r>
              <a:rPr lang="es-MX" sz="1400" dirty="0"/>
              <a:t> providencia</a:t>
            </a:r>
          </a:p>
          <a:p>
            <a:pPr marL="171450" indent="-171450">
              <a:lnSpc>
                <a:spcPts val="1600"/>
              </a:lnSpc>
              <a:buFont typeface="Wingdings" panose="05000000000000000000" pitchFamily="2" charset="2"/>
              <a:buChar char="Ø"/>
              <a:defRPr/>
            </a:pPr>
            <a:r>
              <a:rPr lang="es-MX" sz="1400" dirty="0"/>
              <a:t>Sopesa</a:t>
            </a:r>
          </a:p>
          <a:p>
            <a:pPr marL="171450" indent="-171450">
              <a:lnSpc>
                <a:spcPts val="1600"/>
              </a:lnSpc>
              <a:buFont typeface="Wingdings" panose="05000000000000000000" pitchFamily="2" charset="2"/>
              <a:buChar char="Ø"/>
              <a:defRPr/>
            </a:pPr>
            <a:r>
              <a:rPr lang="es-MX" sz="1400" dirty="0"/>
              <a:t>Almacén la Riviera</a:t>
            </a:r>
          </a:p>
          <a:p>
            <a:pPr marL="171450" indent="-171450">
              <a:lnSpc>
                <a:spcPts val="1600"/>
              </a:lnSpc>
              <a:buFont typeface="Wingdings" panose="05000000000000000000" pitchFamily="2" charset="2"/>
              <a:buChar char="Ø"/>
              <a:defRPr/>
            </a:pPr>
            <a:r>
              <a:rPr lang="es-MX" sz="1400" dirty="0"/>
              <a:t>Salomón</a:t>
            </a:r>
          </a:p>
          <a:p>
            <a:pPr marL="171450" indent="-171450">
              <a:lnSpc>
                <a:spcPts val="1600"/>
              </a:lnSpc>
              <a:buFont typeface="Wingdings" panose="05000000000000000000" pitchFamily="2" charset="2"/>
              <a:buChar char="Ø"/>
              <a:defRPr/>
            </a:pPr>
            <a:r>
              <a:rPr lang="es-MX" sz="1400" dirty="0"/>
              <a:t>Columbia</a:t>
            </a:r>
          </a:p>
          <a:p>
            <a:pPr marL="171450" indent="-171450">
              <a:lnSpc>
                <a:spcPts val="1600"/>
              </a:lnSpc>
              <a:buFont typeface="Wingdings" panose="05000000000000000000" pitchFamily="2" charset="2"/>
              <a:buChar char="Ø"/>
              <a:defRPr/>
            </a:pPr>
            <a:r>
              <a:rPr lang="es-MX" sz="1400" dirty="0"/>
              <a:t>Edificio leda</a:t>
            </a:r>
          </a:p>
          <a:p>
            <a:pPr marL="171450" indent="-171450">
              <a:lnSpc>
                <a:spcPts val="1600"/>
              </a:lnSpc>
              <a:buFont typeface="Wingdings" panose="05000000000000000000" pitchFamily="2" charset="2"/>
              <a:buChar char="Ø"/>
              <a:defRPr/>
            </a:pPr>
            <a:r>
              <a:rPr lang="es-MX" sz="1400" dirty="0"/>
              <a:t>Almacén Beverly </a:t>
            </a:r>
            <a:r>
              <a:rPr lang="es-MX" sz="1400" dirty="0" err="1"/>
              <a:t>Hills</a:t>
            </a:r>
            <a:endParaRPr lang="es-MX" sz="1400" dirty="0"/>
          </a:p>
          <a:p>
            <a:pPr marL="171450" indent="-171450">
              <a:lnSpc>
                <a:spcPts val="1600"/>
              </a:lnSpc>
              <a:buFont typeface="Wingdings" panose="05000000000000000000" pitchFamily="2" charset="2"/>
              <a:buChar char="Ø"/>
              <a:defRPr/>
            </a:pPr>
            <a:r>
              <a:rPr lang="es-MX" sz="1400" dirty="0"/>
              <a:t>Almacén </a:t>
            </a:r>
            <a:r>
              <a:rPr lang="es-MX" sz="1400" dirty="0" err="1"/>
              <a:t>Moana</a:t>
            </a:r>
            <a:r>
              <a:rPr lang="es-MX" sz="1400" dirty="0"/>
              <a:t>.</a:t>
            </a:r>
          </a:p>
          <a:p>
            <a:pPr marL="171450" indent="-171450">
              <a:lnSpc>
                <a:spcPts val="1600"/>
              </a:lnSpc>
              <a:buFont typeface="Wingdings" panose="05000000000000000000" pitchFamily="2" charset="2"/>
              <a:buChar char="Ø"/>
              <a:defRPr/>
            </a:pPr>
            <a:r>
              <a:rPr lang="es-MX" sz="1400" dirty="0"/>
              <a:t>Etc.</a:t>
            </a:r>
            <a:endParaRPr lang="es-CO" sz="1400" dirty="0"/>
          </a:p>
        </p:txBody>
      </p:sp>
      <p:pic>
        <p:nvPicPr>
          <p:cNvPr id="98319"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8875" y="459422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20" name="Rectángulo 15"/>
          <p:cNvSpPr>
            <a:spLocks noChangeArrowheads="1"/>
          </p:cNvSpPr>
          <p:nvPr/>
        </p:nvSpPr>
        <p:spPr bwMode="auto">
          <a:xfrm>
            <a:off x="2841625" y="4594225"/>
            <a:ext cx="7826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98321"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54263" y="494347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22" name="Rectángulo 30"/>
          <p:cNvSpPr>
            <a:spLocks noChangeArrowheads="1"/>
          </p:cNvSpPr>
          <p:nvPr/>
        </p:nvSpPr>
        <p:spPr bwMode="auto">
          <a:xfrm>
            <a:off x="2786063" y="505142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4" name="Rectángulo: una sola esquina redondeada 43">
            <a:extLst>
              <a:ext uri="{FF2B5EF4-FFF2-40B4-BE49-F238E27FC236}">
                <a16:creationId xmlns="" xmlns:a16="http://schemas.microsoft.com/office/drawing/2014/main" id="{1FA28F2A-6C82-4B9E-8A63-E587FEE3ABFF}"/>
              </a:ext>
            </a:extLst>
          </p:cNvPr>
          <p:cNvSpPr/>
          <p:nvPr/>
        </p:nvSpPr>
        <p:spPr>
          <a:xfrm>
            <a:off x="3706813" y="4581525"/>
            <a:ext cx="936625"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6" name="Rectángulo: una sola esquina redondeada 45">
            <a:extLst>
              <a:ext uri="{FF2B5EF4-FFF2-40B4-BE49-F238E27FC236}">
                <a16:creationId xmlns="" xmlns:a16="http://schemas.microsoft.com/office/drawing/2014/main" id="{4D36507D-F9FA-43A0-B9C9-69FFE4BD8F5A}"/>
              </a:ext>
            </a:extLst>
          </p:cNvPr>
          <p:cNvSpPr/>
          <p:nvPr/>
        </p:nvSpPr>
        <p:spPr>
          <a:xfrm>
            <a:off x="3706813" y="50307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2084182908"/>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a:extLst>
              <a:ext uri="{FF2B5EF4-FFF2-40B4-BE49-F238E27FC236}">
                <a16:creationId xmlns="" xmlns:a16="http://schemas.microsoft.com/office/drawing/2014/main" id="{ABBAB4B9-8AD3-4F72-9F17-8C79E1183FB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00754" y="1253016"/>
            <a:ext cx="3039729" cy="2415534"/>
          </a:xfrm>
          <a:prstGeom prst="rect">
            <a:avLst/>
          </a:prstGeom>
          <a:ln>
            <a:noFill/>
          </a:ln>
          <a:effectLst>
            <a:softEdge rad="112500"/>
          </a:effectLst>
        </p:spPr>
      </p:pic>
      <p:sp>
        <p:nvSpPr>
          <p:cNvPr id="2" name="Flecha: a la derecha con bandas 1">
            <a:extLst>
              <a:ext uri="{FF2B5EF4-FFF2-40B4-BE49-F238E27FC236}">
                <a16:creationId xmlns="" xmlns:a16="http://schemas.microsoft.com/office/drawing/2014/main" id="{E6F4865E-4244-4E8E-9391-948DEA0E9F0E}"/>
              </a:ext>
            </a:extLst>
          </p:cNvPr>
          <p:cNvSpPr/>
          <p:nvPr/>
        </p:nvSpPr>
        <p:spPr>
          <a:xfrm>
            <a:off x="179388" y="1149350"/>
            <a:ext cx="3816350"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400" b="1" dirty="0">
                <a:latin typeface="Gill Sans MT" panose="020B0502020104020203" pitchFamily="34" charset="0"/>
              </a:rPr>
              <a:t>MEJORAMIENTO Y RECUPERACIÓN DEL ESPACIO PEATONAL DE LA AVENIDA NEWBALL Y BAHÍA HOOKER EN SAN ANDRÉS ISLAS.</a:t>
            </a:r>
            <a:endParaRPr lang="es-CO" sz="14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B698F619-7E76-478F-99F0-13E896F34F29}"/>
              </a:ext>
            </a:extLst>
          </p:cNvPr>
          <p:cNvSpPr/>
          <p:nvPr/>
        </p:nvSpPr>
        <p:spPr>
          <a:xfrm>
            <a:off x="468313" y="3644900"/>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CB3DCD40-48F2-4305-952F-9F224D137273}"/>
              </a:ext>
            </a:extLst>
          </p:cNvPr>
          <p:cNvSpPr/>
          <p:nvPr/>
        </p:nvSpPr>
        <p:spPr>
          <a:xfrm>
            <a:off x="3681413" y="3660775"/>
            <a:ext cx="5359400"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sz="1600" b="1" dirty="0">
                <a:solidFill>
                  <a:schemeClr val="accent5">
                    <a:lumMod val="50000"/>
                  </a:schemeClr>
                </a:solidFill>
                <a:latin typeface="Gill Sans MT" panose="020B0502020104020203" pitchFamily="34" charset="0"/>
                <a:ea typeface="Gill Sans MT" charset="0"/>
                <a:cs typeface="Gill Sans MT" charset="0"/>
              </a:rPr>
              <a:t>( 300m2) Parques y plazoletas construidos en el 2017</a:t>
            </a:r>
          </a:p>
        </p:txBody>
      </p:sp>
      <p:pic>
        <p:nvPicPr>
          <p:cNvPr id="5" name="Imagen 4">
            <a:extLst>
              <a:ext uri="{FF2B5EF4-FFF2-40B4-BE49-F238E27FC236}">
                <a16:creationId xmlns="" xmlns:a16="http://schemas.microsoft.com/office/drawing/2014/main" id="{FD8E9B95-5B58-4F1D-9B41-450E524F06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95936" y="1223164"/>
            <a:ext cx="2355434" cy="2488688"/>
          </a:xfrm>
          <a:prstGeom prst="rect">
            <a:avLst/>
          </a:prstGeom>
          <a:ln>
            <a:noFill/>
          </a:ln>
          <a:effectLst>
            <a:softEdge rad="112500"/>
          </a:effectLst>
        </p:spPr>
      </p:pic>
      <p:sp>
        <p:nvSpPr>
          <p:cNvPr id="24" name="Rectángulo: esquina doblada 23">
            <a:extLst>
              <a:ext uri="{FF2B5EF4-FFF2-40B4-BE49-F238E27FC236}">
                <a16:creationId xmlns="" xmlns:a16="http://schemas.microsoft.com/office/drawing/2014/main" id="{FAE4A366-FE81-497C-BDC5-1A8E56AD7B55}"/>
              </a:ext>
            </a:extLst>
          </p:cNvPr>
          <p:cNvSpPr/>
          <p:nvPr/>
        </p:nvSpPr>
        <p:spPr>
          <a:xfrm>
            <a:off x="2554288" y="593883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5" name="Rectángulo: esquina doblada 24">
            <a:extLst>
              <a:ext uri="{FF2B5EF4-FFF2-40B4-BE49-F238E27FC236}">
                <a16:creationId xmlns="" xmlns:a16="http://schemas.microsoft.com/office/drawing/2014/main" id="{9414B54B-E4CE-4E5B-B5D3-6BC6533D4D9E}"/>
              </a:ext>
            </a:extLst>
          </p:cNvPr>
          <p:cNvSpPr/>
          <p:nvPr/>
        </p:nvSpPr>
        <p:spPr>
          <a:xfrm>
            <a:off x="323850" y="4652963"/>
            <a:ext cx="1617663"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26" name="Rectángulo: una sola esquina redondeada 25">
            <a:extLst>
              <a:ext uri="{FF2B5EF4-FFF2-40B4-BE49-F238E27FC236}">
                <a16:creationId xmlns="" xmlns:a16="http://schemas.microsoft.com/office/drawing/2014/main" id="{C22DC654-0918-4871-A5FA-F8F292CB685E}"/>
              </a:ext>
            </a:extLst>
          </p:cNvPr>
          <p:cNvSpPr/>
          <p:nvPr/>
        </p:nvSpPr>
        <p:spPr>
          <a:xfrm>
            <a:off x="250825" y="60055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2,401 </a:t>
            </a:r>
            <a:r>
              <a:rPr lang="es-MX" sz="1200" dirty="0" err="1"/>
              <a:t>Hab</a:t>
            </a:r>
            <a:endParaRPr lang="es-CO" sz="1200" dirty="0"/>
          </a:p>
        </p:txBody>
      </p:sp>
      <p:pic>
        <p:nvPicPr>
          <p:cNvPr id="100362"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3713" y="59451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Conector: angular 28">
            <a:extLst>
              <a:ext uri="{FF2B5EF4-FFF2-40B4-BE49-F238E27FC236}">
                <a16:creationId xmlns="" xmlns:a16="http://schemas.microsoft.com/office/drawing/2014/main" id="{5F2DEDC4-C745-40D9-9C4C-9A8CF71BAE9D}"/>
              </a:ext>
            </a:extLst>
          </p:cNvPr>
          <p:cNvCxnSpPr>
            <a:cxnSpLocks/>
            <a:stCxn id="24" idx="3"/>
            <a:endCxn id="33" idx="2"/>
          </p:cNvCxnSpPr>
          <p:nvPr/>
        </p:nvCxnSpPr>
        <p:spPr>
          <a:xfrm flipV="1">
            <a:off x="4119563" y="5456238"/>
            <a:ext cx="1619250" cy="69215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0" name="Conector recto de flecha 29">
            <a:extLst>
              <a:ext uri="{FF2B5EF4-FFF2-40B4-BE49-F238E27FC236}">
                <a16:creationId xmlns="" xmlns:a16="http://schemas.microsoft.com/office/drawing/2014/main" id="{31FD46D0-83DB-46A0-B375-958057C210FD}"/>
              </a:ext>
            </a:extLst>
          </p:cNvPr>
          <p:cNvCxnSpPr>
            <a:cxnSpLocks/>
            <a:stCxn id="24" idx="1"/>
            <a:endCxn id="100362" idx="3"/>
          </p:cNvCxnSpPr>
          <p:nvPr/>
        </p:nvCxnSpPr>
        <p:spPr>
          <a:xfrm flipH="1" flipV="1">
            <a:off x="2163763" y="6145213"/>
            <a:ext cx="390525"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1" name="Conector recto de flecha 30">
            <a:extLst>
              <a:ext uri="{FF2B5EF4-FFF2-40B4-BE49-F238E27FC236}">
                <a16:creationId xmlns="" xmlns:a16="http://schemas.microsoft.com/office/drawing/2014/main" id="{01F11AAC-DE8E-4594-8215-E9D92BEFB2FE}"/>
              </a:ext>
            </a:extLst>
          </p:cNvPr>
          <p:cNvCxnSpPr>
            <a:cxnSpLocks/>
            <a:stCxn id="100362" idx="1"/>
            <a:endCxn id="26" idx="3"/>
          </p:cNvCxnSpPr>
          <p:nvPr/>
        </p:nvCxnSpPr>
        <p:spPr>
          <a:xfrm flipH="1">
            <a:off x="1406525" y="6145213"/>
            <a:ext cx="35718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3" name="Rectángulo: esquinas diagonales redondeadas 32">
            <a:extLst>
              <a:ext uri="{FF2B5EF4-FFF2-40B4-BE49-F238E27FC236}">
                <a16:creationId xmlns="" xmlns:a16="http://schemas.microsoft.com/office/drawing/2014/main" id="{4E5B78BB-5EAB-4482-A876-A270B923FDEC}"/>
              </a:ext>
            </a:extLst>
          </p:cNvPr>
          <p:cNvSpPr/>
          <p:nvPr/>
        </p:nvSpPr>
        <p:spPr>
          <a:xfrm>
            <a:off x="5738813" y="4291013"/>
            <a:ext cx="2273300" cy="23304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171450" indent="-171450">
              <a:lnSpc>
                <a:spcPts val="1600"/>
              </a:lnSpc>
              <a:buFont typeface="Wingdings" panose="05000000000000000000" pitchFamily="2" charset="2"/>
              <a:buChar char="Ø"/>
              <a:defRPr/>
            </a:pPr>
            <a:r>
              <a:rPr lang="es-MX" sz="1400" dirty="0"/>
              <a:t>Parque de la Barracuda</a:t>
            </a:r>
          </a:p>
          <a:p>
            <a:pPr marL="171450" indent="-171450">
              <a:lnSpc>
                <a:spcPts val="1600"/>
              </a:lnSpc>
              <a:buFont typeface="Wingdings" panose="05000000000000000000" pitchFamily="2" charset="2"/>
              <a:buChar char="Ø"/>
              <a:defRPr/>
            </a:pPr>
            <a:r>
              <a:rPr lang="es-MX" sz="1400" dirty="0"/>
              <a:t>Hotel sol caribe sea </a:t>
            </a:r>
            <a:r>
              <a:rPr lang="es-MX" sz="1400" dirty="0" err="1"/>
              <a:t>Flower</a:t>
            </a:r>
            <a:endParaRPr lang="es-MX" sz="1400" dirty="0"/>
          </a:p>
          <a:p>
            <a:pPr marL="171450" indent="-171450">
              <a:lnSpc>
                <a:spcPts val="1600"/>
              </a:lnSpc>
              <a:buFont typeface="Wingdings" panose="05000000000000000000" pitchFamily="2" charset="2"/>
              <a:buChar char="Ø"/>
              <a:defRPr/>
            </a:pPr>
            <a:r>
              <a:rPr lang="es-MX" sz="1400" dirty="0"/>
              <a:t>Restaurante Gourmet Shop</a:t>
            </a:r>
          </a:p>
          <a:p>
            <a:pPr marL="171450" indent="-171450">
              <a:lnSpc>
                <a:spcPts val="1600"/>
              </a:lnSpc>
              <a:buFont typeface="Wingdings" panose="05000000000000000000" pitchFamily="2" charset="2"/>
              <a:buChar char="Ø"/>
              <a:defRPr/>
            </a:pPr>
            <a:r>
              <a:rPr lang="es-MX" sz="1400" dirty="0"/>
              <a:t>Muelle Portofino.</a:t>
            </a:r>
          </a:p>
          <a:p>
            <a:pPr marL="171450" indent="-171450">
              <a:lnSpc>
                <a:spcPts val="1600"/>
              </a:lnSpc>
              <a:buFont typeface="Wingdings" panose="05000000000000000000" pitchFamily="2" charset="2"/>
              <a:buChar char="Ø"/>
              <a:defRPr/>
            </a:pPr>
            <a:r>
              <a:rPr lang="es-MX" sz="1400" dirty="0"/>
              <a:t>Restaurante Bocca de Oro.</a:t>
            </a:r>
          </a:p>
          <a:p>
            <a:pPr marL="171450" indent="-171450">
              <a:lnSpc>
                <a:spcPts val="1600"/>
              </a:lnSpc>
              <a:buFont typeface="Wingdings" panose="05000000000000000000" pitchFamily="2" charset="2"/>
              <a:buChar char="Ø"/>
              <a:defRPr/>
            </a:pPr>
            <a:r>
              <a:rPr lang="es-MX" sz="1400" dirty="0"/>
              <a:t>Cafetería </a:t>
            </a:r>
            <a:r>
              <a:rPr lang="es-MX" sz="1400" dirty="0" err="1"/>
              <a:t>Coffee</a:t>
            </a:r>
            <a:r>
              <a:rPr lang="es-MX" sz="1400" dirty="0"/>
              <a:t> Break</a:t>
            </a:r>
          </a:p>
          <a:p>
            <a:pPr marL="171450" indent="-171450">
              <a:lnSpc>
                <a:spcPts val="1600"/>
              </a:lnSpc>
              <a:buFont typeface="Wingdings" panose="05000000000000000000" pitchFamily="2" charset="2"/>
              <a:buChar char="Ø"/>
              <a:defRPr/>
            </a:pPr>
            <a:r>
              <a:rPr lang="es-MX" sz="1400" dirty="0"/>
              <a:t>Almacén Chef House</a:t>
            </a:r>
          </a:p>
          <a:p>
            <a:pPr marL="171450" indent="-171450">
              <a:lnSpc>
                <a:spcPts val="1600"/>
              </a:lnSpc>
              <a:buFont typeface="Wingdings" panose="05000000000000000000" pitchFamily="2" charset="2"/>
              <a:buChar char="Ø"/>
              <a:defRPr/>
            </a:pPr>
            <a:r>
              <a:rPr lang="es-MX" sz="1400" dirty="0"/>
              <a:t>Etc.</a:t>
            </a:r>
            <a:endParaRPr lang="es-CO" sz="1400" dirty="0"/>
          </a:p>
        </p:txBody>
      </p:sp>
      <p:pic>
        <p:nvPicPr>
          <p:cNvPr id="100367"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59025" y="459422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68" name="Rectángulo 15"/>
          <p:cNvSpPr>
            <a:spLocks noChangeArrowheads="1"/>
          </p:cNvSpPr>
          <p:nvPr/>
        </p:nvSpPr>
        <p:spPr bwMode="auto">
          <a:xfrm>
            <a:off x="2771775" y="4594225"/>
            <a:ext cx="7826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100369"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82825" y="494347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70" name="Rectángulo 30"/>
          <p:cNvSpPr>
            <a:spLocks noChangeArrowheads="1"/>
          </p:cNvSpPr>
          <p:nvPr/>
        </p:nvSpPr>
        <p:spPr bwMode="auto">
          <a:xfrm>
            <a:off x="2716213" y="505142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2" name="Rectángulo: una sola esquina redondeada 41">
            <a:extLst>
              <a:ext uri="{FF2B5EF4-FFF2-40B4-BE49-F238E27FC236}">
                <a16:creationId xmlns="" xmlns:a16="http://schemas.microsoft.com/office/drawing/2014/main" id="{078726D7-ACEB-438B-A294-64B526808006}"/>
              </a:ext>
            </a:extLst>
          </p:cNvPr>
          <p:cNvSpPr/>
          <p:nvPr/>
        </p:nvSpPr>
        <p:spPr>
          <a:xfrm>
            <a:off x="3635375" y="4581525"/>
            <a:ext cx="936625"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4" name="Rectángulo: una sola esquina redondeada 43">
            <a:extLst>
              <a:ext uri="{FF2B5EF4-FFF2-40B4-BE49-F238E27FC236}">
                <a16:creationId xmlns="" xmlns:a16="http://schemas.microsoft.com/office/drawing/2014/main" id="{03112893-9BA3-420E-ADDE-8520DD536B09}"/>
              </a:ext>
            </a:extLst>
          </p:cNvPr>
          <p:cNvSpPr/>
          <p:nvPr/>
        </p:nvSpPr>
        <p:spPr>
          <a:xfrm>
            <a:off x="3635375" y="50307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726817669"/>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ítulo 1"/>
          <p:cNvSpPr txBox="1">
            <a:spLocks/>
          </p:cNvSpPr>
          <p:nvPr/>
        </p:nvSpPr>
        <p:spPr bwMode="auto">
          <a:xfrm>
            <a:off x="755650" y="1773238"/>
            <a:ext cx="7488238" cy="3182937"/>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fontAlgn="ctr" hangingPunct="1">
              <a:lnSpc>
                <a:spcPct val="90000"/>
              </a:lnSpc>
            </a:pPr>
            <a:r>
              <a:rPr lang="es-ES_tradnl" altLang="es-CO" sz="4800" b="1">
                <a:latin typeface="Gill Sans MT" charset="0"/>
              </a:rPr>
              <a:t>SUBPROGRAMA 4.3.4.3 </a:t>
            </a:r>
            <a:r>
              <a:rPr lang="es-CO" altLang="es-CO" sz="4800" b="1">
                <a:solidFill>
                  <a:srgbClr val="000000"/>
                </a:solidFill>
                <a:latin typeface="Gill Sans MT" charset="0"/>
              </a:rPr>
              <a:t>EMBELLECIMIENTO DE ESPACIOS DE DISFRUTE PÚBLICO.</a:t>
            </a:r>
          </a:p>
          <a:p>
            <a:pPr algn="ctr" eaLnBrk="1" hangingPunct="1">
              <a:lnSpc>
                <a:spcPct val="90000"/>
              </a:lnSpc>
            </a:pPr>
            <a:endParaRPr lang="es-CO" altLang="es-CO" sz="4800" b="1">
              <a:solidFill>
                <a:srgbClr val="000000"/>
              </a:solidFill>
              <a:latin typeface="Gill Sans MT" charset="0"/>
            </a:endParaRPr>
          </a:p>
        </p:txBody>
      </p:sp>
      <p:sp>
        <p:nvSpPr>
          <p:cNvPr id="3" name="Rectángulo: esquinas redondeadas 2">
            <a:extLst>
              <a:ext uri="{FF2B5EF4-FFF2-40B4-BE49-F238E27FC236}">
                <a16:creationId xmlns="" xmlns:a16="http://schemas.microsoft.com/office/drawing/2014/main" id="{24141C58-44C2-41C7-90D8-BAD01F36D5D0}"/>
              </a:ext>
            </a:extLst>
          </p:cNvPr>
          <p:cNvSpPr/>
          <p:nvPr/>
        </p:nvSpPr>
        <p:spPr>
          <a:xfrm>
            <a:off x="1547813" y="5157788"/>
            <a:ext cx="6049962" cy="863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(328,95 m2) Construcción de parques y plazoletas</a:t>
            </a:r>
          </a:p>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(66%) de avance en el 2017</a:t>
            </a:r>
          </a:p>
        </p:txBody>
      </p:sp>
    </p:spTree>
    <p:extLst>
      <p:ext uri="{BB962C8B-B14F-4D97-AF65-F5344CB8AC3E}">
        <p14:creationId xmlns:p14="http://schemas.microsoft.com/office/powerpoint/2010/main" val="1517837509"/>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ángulo: esquina doblada 12">
            <a:extLst>
              <a:ext uri="{FF2B5EF4-FFF2-40B4-BE49-F238E27FC236}">
                <a16:creationId xmlns="" xmlns:a16="http://schemas.microsoft.com/office/drawing/2014/main" id="{F54F289D-8A4A-451D-AE7F-1E4535C921BE}"/>
              </a:ext>
            </a:extLst>
          </p:cNvPr>
          <p:cNvSpPr/>
          <p:nvPr/>
        </p:nvSpPr>
        <p:spPr>
          <a:xfrm>
            <a:off x="395288" y="3557588"/>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4B84081E-1093-47AB-918E-B382080F4B2D}"/>
              </a:ext>
            </a:extLst>
          </p:cNvPr>
          <p:cNvSpPr/>
          <p:nvPr/>
        </p:nvSpPr>
        <p:spPr>
          <a:xfrm>
            <a:off x="3838575" y="3589338"/>
            <a:ext cx="5197475"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( 179m2) Espacio de disfrute público embellecido en el 2017</a:t>
            </a:r>
          </a:p>
        </p:txBody>
      </p:sp>
      <p:sp>
        <p:nvSpPr>
          <p:cNvPr id="22" name="Flecha: a la derecha con bandas 21">
            <a:extLst>
              <a:ext uri="{FF2B5EF4-FFF2-40B4-BE49-F238E27FC236}">
                <a16:creationId xmlns="" xmlns:a16="http://schemas.microsoft.com/office/drawing/2014/main" id="{402E5268-CEF4-4D2B-A066-42467F3C6B65}"/>
              </a:ext>
            </a:extLst>
          </p:cNvPr>
          <p:cNvSpPr/>
          <p:nvPr/>
        </p:nvSpPr>
        <p:spPr>
          <a:xfrm>
            <a:off x="109538" y="1008063"/>
            <a:ext cx="3957637" cy="2168525"/>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CO" sz="1200" b="1" dirty="0">
                <a:latin typeface="Gill Sans MT" panose="020B0502020104020203" pitchFamily="34" charset="0"/>
              </a:rPr>
              <a:t>REHABILITACIÓN, CONSTRUCCIÓN Y EMBELLECIMIENTO DEL ESPACIO PÚBLICO DE UN TRAMO DE LA AVENIDA PROVIDENCIA PARA USO Y TRANSITO PEATONAL EN SAN ANDRÉS ISLA.</a:t>
            </a:r>
            <a:endParaRPr lang="es-CO" sz="1200" b="1" dirty="0">
              <a:latin typeface="Gill Sans MT" panose="020B0502020104020203" pitchFamily="34" charset="0"/>
              <a:cs typeface="Browallia New" panose="020B0604020202020204" pitchFamily="34" charset="-34"/>
            </a:endParaRPr>
          </a:p>
        </p:txBody>
      </p:sp>
      <p:pic>
        <p:nvPicPr>
          <p:cNvPr id="78869" name="Imagen 3">
            <a:extLst>
              <a:ext uri="{FF2B5EF4-FFF2-40B4-BE49-F238E27FC236}">
                <a16:creationId xmlns="" xmlns:a16="http://schemas.microsoft.com/office/drawing/2014/main" id="{80B61543-9939-4C95-BD11-930911200D7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28834" y="1244788"/>
            <a:ext cx="2510512" cy="23211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Imagen 3">
            <a:extLst>
              <a:ext uri="{FF2B5EF4-FFF2-40B4-BE49-F238E27FC236}">
                <a16:creationId xmlns="" xmlns:a16="http://schemas.microsoft.com/office/drawing/2014/main" id="{FC643273-066A-43F7-84C5-B2347682DA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61125" y="1189039"/>
            <a:ext cx="2575371" cy="2382868"/>
          </a:xfrm>
          <a:prstGeom prst="rect">
            <a:avLst/>
          </a:prstGeom>
          <a:ln>
            <a:noFill/>
          </a:ln>
          <a:effectLst>
            <a:softEdge rad="112500"/>
          </a:effectLst>
        </p:spPr>
      </p:pic>
      <p:sp>
        <p:nvSpPr>
          <p:cNvPr id="25" name="Rectángulo: esquina doblada 24">
            <a:extLst>
              <a:ext uri="{FF2B5EF4-FFF2-40B4-BE49-F238E27FC236}">
                <a16:creationId xmlns="" xmlns:a16="http://schemas.microsoft.com/office/drawing/2014/main" id="{0E3E36E1-B480-49CE-9137-945DED3A6DFA}"/>
              </a:ext>
            </a:extLst>
          </p:cNvPr>
          <p:cNvSpPr/>
          <p:nvPr/>
        </p:nvSpPr>
        <p:spPr>
          <a:xfrm>
            <a:off x="2554288" y="593883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6" name="Rectángulo: esquina doblada 25">
            <a:extLst>
              <a:ext uri="{FF2B5EF4-FFF2-40B4-BE49-F238E27FC236}">
                <a16:creationId xmlns="" xmlns:a16="http://schemas.microsoft.com/office/drawing/2014/main" id="{F90788D9-55B7-49BE-80AD-16469A1D6056}"/>
              </a:ext>
            </a:extLst>
          </p:cNvPr>
          <p:cNvSpPr/>
          <p:nvPr/>
        </p:nvSpPr>
        <p:spPr>
          <a:xfrm>
            <a:off x="323850" y="4652963"/>
            <a:ext cx="1617663"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28" name="Rectángulo: una sola esquina redondeada 27">
            <a:extLst>
              <a:ext uri="{FF2B5EF4-FFF2-40B4-BE49-F238E27FC236}">
                <a16:creationId xmlns="" xmlns:a16="http://schemas.microsoft.com/office/drawing/2014/main" id="{00157F11-B45A-4042-9B5A-EDB981AFBA5A}"/>
              </a:ext>
            </a:extLst>
          </p:cNvPr>
          <p:cNvSpPr/>
          <p:nvPr/>
        </p:nvSpPr>
        <p:spPr>
          <a:xfrm>
            <a:off x="250825" y="6005513"/>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1,153 </a:t>
            </a:r>
            <a:r>
              <a:rPr lang="es-MX" sz="1200" dirty="0" err="1"/>
              <a:t>Hab</a:t>
            </a:r>
            <a:endParaRPr lang="es-CO" sz="1200" dirty="0"/>
          </a:p>
        </p:txBody>
      </p:sp>
      <p:pic>
        <p:nvPicPr>
          <p:cNvPr id="104458" name="Imagen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3713" y="5945188"/>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0" name="Conector: angular 29">
            <a:extLst>
              <a:ext uri="{FF2B5EF4-FFF2-40B4-BE49-F238E27FC236}">
                <a16:creationId xmlns="" xmlns:a16="http://schemas.microsoft.com/office/drawing/2014/main" id="{2F36EEF0-4958-46B7-BF29-F9B354887E73}"/>
              </a:ext>
            </a:extLst>
          </p:cNvPr>
          <p:cNvCxnSpPr>
            <a:cxnSpLocks/>
            <a:stCxn id="25" idx="3"/>
            <a:endCxn id="36" idx="2"/>
          </p:cNvCxnSpPr>
          <p:nvPr/>
        </p:nvCxnSpPr>
        <p:spPr>
          <a:xfrm flipV="1">
            <a:off x="4119563" y="5457825"/>
            <a:ext cx="1857375" cy="69056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1" name="Conector recto de flecha 30">
            <a:extLst>
              <a:ext uri="{FF2B5EF4-FFF2-40B4-BE49-F238E27FC236}">
                <a16:creationId xmlns="" xmlns:a16="http://schemas.microsoft.com/office/drawing/2014/main" id="{7AC837CB-8A1C-473A-AA5F-09A66CF21FB8}"/>
              </a:ext>
            </a:extLst>
          </p:cNvPr>
          <p:cNvCxnSpPr>
            <a:cxnSpLocks/>
            <a:stCxn id="25" idx="1"/>
            <a:endCxn id="104458" idx="3"/>
          </p:cNvCxnSpPr>
          <p:nvPr/>
        </p:nvCxnSpPr>
        <p:spPr>
          <a:xfrm flipH="1" flipV="1">
            <a:off x="2163763" y="6145213"/>
            <a:ext cx="390525"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2" name="Conector recto de flecha 31">
            <a:extLst>
              <a:ext uri="{FF2B5EF4-FFF2-40B4-BE49-F238E27FC236}">
                <a16:creationId xmlns="" xmlns:a16="http://schemas.microsoft.com/office/drawing/2014/main" id="{2876B35C-EC28-41F1-A253-9309B51C66E2}"/>
              </a:ext>
            </a:extLst>
          </p:cNvPr>
          <p:cNvCxnSpPr>
            <a:cxnSpLocks/>
            <a:stCxn id="104458" idx="1"/>
            <a:endCxn id="28" idx="3"/>
          </p:cNvCxnSpPr>
          <p:nvPr/>
        </p:nvCxnSpPr>
        <p:spPr>
          <a:xfrm flipH="1">
            <a:off x="1406525" y="6145213"/>
            <a:ext cx="35718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6" name="Rectángulo: esquinas diagonales redondeadas 35">
            <a:extLst>
              <a:ext uri="{FF2B5EF4-FFF2-40B4-BE49-F238E27FC236}">
                <a16:creationId xmlns="" xmlns:a16="http://schemas.microsoft.com/office/drawing/2014/main" id="{78AA5E38-4364-4582-B77E-43F0B6EC3D4A}"/>
              </a:ext>
            </a:extLst>
          </p:cNvPr>
          <p:cNvSpPr/>
          <p:nvPr/>
        </p:nvSpPr>
        <p:spPr>
          <a:xfrm>
            <a:off x="5976938" y="4292600"/>
            <a:ext cx="2271712" cy="233045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171450" indent="-171450">
              <a:lnSpc>
                <a:spcPts val="1600"/>
              </a:lnSpc>
              <a:buFont typeface="Wingdings" panose="05000000000000000000" pitchFamily="2" charset="2"/>
              <a:buChar char="Ø"/>
              <a:defRPr/>
            </a:pPr>
            <a:r>
              <a:rPr lang="es-MX" sz="1400" dirty="0" err="1"/>
              <a:t>Cañon</a:t>
            </a:r>
            <a:r>
              <a:rPr lang="es-MX" sz="1400" dirty="0"/>
              <a:t> de Morgan</a:t>
            </a:r>
          </a:p>
          <a:p>
            <a:pPr marL="171450" indent="-171450">
              <a:lnSpc>
                <a:spcPts val="1600"/>
              </a:lnSpc>
              <a:buFont typeface="Wingdings" panose="05000000000000000000" pitchFamily="2" charset="2"/>
              <a:buChar char="Ø"/>
              <a:defRPr/>
            </a:pPr>
            <a:r>
              <a:rPr lang="es-MX" sz="1400" dirty="0"/>
              <a:t>Plazoleta </a:t>
            </a:r>
            <a:r>
              <a:rPr lang="es-MX" sz="1400" dirty="0" err="1"/>
              <a:t>Av</a:t>
            </a:r>
            <a:r>
              <a:rPr lang="es-MX" sz="1400" dirty="0"/>
              <a:t> providencia</a:t>
            </a:r>
          </a:p>
          <a:p>
            <a:pPr marL="171450" indent="-171450">
              <a:lnSpc>
                <a:spcPts val="1600"/>
              </a:lnSpc>
              <a:buFont typeface="Wingdings" panose="05000000000000000000" pitchFamily="2" charset="2"/>
              <a:buChar char="Ø"/>
              <a:defRPr/>
            </a:pPr>
            <a:r>
              <a:rPr lang="es-MX" sz="1400" dirty="0"/>
              <a:t>Sopesa</a:t>
            </a:r>
          </a:p>
          <a:p>
            <a:pPr marL="171450" indent="-171450">
              <a:lnSpc>
                <a:spcPts val="1600"/>
              </a:lnSpc>
              <a:buFont typeface="Wingdings" panose="05000000000000000000" pitchFamily="2" charset="2"/>
              <a:buChar char="Ø"/>
              <a:defRPr/>
            </a:pPr>
            <a:r>
              <a:rPr lang="es-MX" sz="1400" dirty="0"/>
              <a:t>Almacén la Riviera</a:t>
            </a:r>
          </a:p>
          <a:p>
            <a:pPr marL="171450" indent="-171450">
              <a:lnSpc>
                <a:spcPts val="1600"/>
              </a:lnSpc>
              <a:buFont typeface="Wingdings" panose="05000000000000000000" pitchFamily="2" charset="2"/>
              <a:buChar char="Ø"/>
              <a:defRPr/>
            </a:pPr>
            <a:r>
              <a:rPr lang="es-MX" sz="1400" dirty="0"/>
              <a:t>Salomón</a:t>
            </a:r>
          </a:p>
          <a:p>
            <a:pPr marL="171450" indent="-171450">
              <a:lnSpc>
                <a:spcPts val="1600"/>
              </a:lnSpc>
              <a:buFont typeface="Wingdings" panose="05000000000000000000" pitchFamily="2" charset="2"/>
              <a:buChar char="Ø"/>
              <a:defRPr/>
            </a:pPr>
            <a:r>
              <a:rPr lang="es-MX" sz="1400" dirty="0"/>
              <a:t>Columbia</a:t>
            </a:r>
          </a:p>
          <a:p>
            <a:pPr marL="171450" indent="-171450">
              <a:lnSpc>
                <a:spcPts val="1600"/>
              </a:lnSpc>
              <a:buFont typeface="Wingdings" panose="05000000000000000000" pitchFamily="2" charset="2"/>
              <a:buChar char="Ø"/>
              <a:defRPr/>
            </a:pPr>
            <a:r>
              <a:rPr lang="es-MX" sz="1400" dirty="0"/>
              <a:t>Edificio leda</a:t>
            </a:r>
          </a:p>
          <a:p>
            <a:pPr marL="171450" indent="-171450">
              <a:lnSpc>
                <a:spcPts val="1600"/>
              </a:lnSpc>
              <a:buFont typeface="Wingdings" panose="05000000000000000000" pitchFamily="2" charset="2"/>
              <a:buChar char="Ø"/>
              <a:defRPr/>
            </a:pPr>
            <a:r>
              <a:rPr lang="es-MX" sz="1400" dirty="0"/>
              <a:t>Almacén Beverly </a:t>
            </a:r>
            <a:r>
              <a:rPr lang="es-MX" sz="1400" dirty="0" err="1"/>
              <a:t>Hills</a:t>
            </a:r>
            <a:endParaRPr lang="es-MX" sz="1400" dirty="0"/>
          </a:p>
          <a:p>
            <a:pPr marL="171450" indent="-171450">
              <a:lnSpc>
                <a:spcPts val="1600"/>
              </a:lnSpc>
              <a:buFont typeface="Wingdings" panose="05000000000000000000" pitchFamily="2" charset="2"/>
              <a:buChar char="Ø"/>
              <a:defRPr/>
            </a:pPr>
            <a:r>
              <a:rPr lang="es-MX" sz="1400" dirty="0"/>
              <a:t>Almacén </a:t>
            </a:r>
            <a:r>
              <a:rPr lang="es-MX" sz="1400" dirty="0" err="1"/>
              <a:t>Moana</a:t>
            </a:r>
            <a:r>
              <a:rPr lang="es-MX" sz="1400" dirty="0"/>
              <a:t>.</a:t>
            </a:r>
          </a:p>
          <a:p>
            <a:pPr marL="171450" indent="-171450">
              <a:lnSpc>
                <a:spcPts val="1600"/>
              </a:lnSpc>
              <a:buFont typeface="Wingdings" panose="05000000000000000000" pitchFamily="2" charset="2"/>
              <a:buChar char="Ø"/>
              <a:defRPr/>
            </a:pPr>
            <a:r>
              <a:rPr lang="es-MX" sz="1400" dirty="0"/>
              <a:t>Etc.</a:t>
            </a:r>
            <a:endParaRPr lang="es-CO" sz="1400" dirty="0"/>
          </a:p>
        </p:txBody>
      </p:sp>
      <p:pic>
        <p:nvPicPr>
          <p:cNvPr id="104463" name="Imagen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8875" y="459422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64" name="Rectángulo 15"/>
          <p:cNvSpPr>
            <a:spLocks noChangeArrowheads="1"/>
          </p:cNvSpPr>
          <p:nvPr/>
        </p:nvSpPr>
        <p:spPr bwMode="auto">
          <a:xfrm>
            <a:off x="2841625" y="4594225"/>
            <a:ext cx="7826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104465" name="Imagen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54263" y="494347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66" name="Rectángulo 30"/>
          <p:cNvSpPr>
            <a:spLocks noChangeArrowheads="1"/>
          </p:cNvSpPr>
          <p:nvPr/>
        </p:nvSpPr>
        <p:spPr bwMode="auto">
          <a:xfrm>
            <a:off x="2786063" y="5051425"/>
            <a:ext cx="9779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3" name="Rectángulo: una sola esquina redondeada 42">
            <a:extLst>
              <a:ext uri="{FF2B5EF4-FFF2-40B4-BE49-F238E27FC236}">
                <a16:creationId xmlns="" xmlns:a16="http://schemas.microsoft.com/office/drawing/2014/main" id="{FB62AB7C-2910-4030-BA68-86C6CA749152}"/>
              </a:ext>
            </a:extLst>
          </p:cNvPr>
          <p:cNvSpPr/>
          <p:nvPr/>
        </p:nvSpPr>
        <p:spPr>
          <a:xfrm>
            <a:off x="3706813" y="4581525"/>
            <a:ext cx="936625" cy="290513"/>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5" name="Rectángulo: una sola esquina redondeada 44">
            <a:extLst>
              <a:ext uri="{FF2B5EF4-FFF2-40B4-BE49-F238E27FC236}">
                <a16:creationId xmlns="" xmlns:a16="http://schemas.microsoft.com/office/drawing/2014/main" id="{B9627495-E428-4A3A-9ACD-43BD0DF7FD68}"/>
              </a:ext>
            </a:extLst>
          </p:cNvPr>
          <p:cNvSpPr/>
          <p:nvPr/>
        </p:nvSpPr>
        <p:spPr>
          <a:xfrm>
            <a:off x="3706813" y="5030788"/>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491627505"/>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FB245B49-E5D8-44EC-9843-0DD0F88F58AA}"/>
              </a:ext>
            </a:extLst>
          </p:cNvPr>
          <p:cNvSpPr/>
          <p:nvPr/>
        </p:nvSpPr>
        <p:spPr>
          <a:xfrm>
            <a:off x="150813" y="979488"/>
            <a:ext cx="4349750" cy="25209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defRPr/>
            </a:pPr>
            <a:r>
              <a:rPr lang="es-MX" sz="1000" b="1" dirty="0">
                <a:latin typeface="Gill Sans MT" panose="020B0502020104020203" pitchFamily="34" charset="0"/>
              </a:rPr>
              <a:t>MANTENIMIENTO Y ADECUACIÓN DE EDIFICIOS PÚBLICOS Y SITIOS DE INTERÉS TURÍSTICO DEL DEPARTAMENTO ARCHIPIÉLAGO DE SAN ANDRÉS DE ACUERDO CON LAS ESPECIFICACIONES Y CARACTERÍSTICAS TÉCNICAS ESTABLECIDAS EN EL PLIEGO DE CONDICIONES-LICITACIÓN 015 DE 2016</a:t>
            </a:r>
            <a:endParaRPr lang="es-CO" sz="1000" b="1" dirty="0">
              <a:latin typeface="Gill Sans MT" panose="020B0502020104020203" pitchFamily="34" charset="0"/>
            </a:endParaRPr>
          </a:p>
        </p:txBody>
      </p:sp>
      <p:sp>
        <p:nvSpPr>
          <p:cNvPr id="13" name="Rectángulo: esquina doblada 12">
            <a:extLst>
              <a:ext uri="{FF2B5EF4-FFF2-40B4-BE49-F238E27FC236}">
                <a16:creationId xmlns="" xmlns:a16="http://schemas.microsoft.com/office/drawing/2014/main" id="{7A2EAF11-817B-4E15-A3D5-BA87AB99E699}"/>
              </a:ext>
            </a:extLst>
          </p:cNvPr>
          <p:cNvSpPr/>
          <p:nvPr/>
        </p:nvSpPr>
        <p:spPr>
          <a:xfrm>
            <a:off x="444500" y="3694113"/>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2465A2AB-A01B-4DF1-9EE8-5BA0C0FD8E57}"/>
              </a:ext>
            </a:extLst>
          </p:cNvPr>
          <p:cNvSpPr/>
          <p:nvPr/>
        </p:nvSpPr>
        <p:spPr>
          <a:xfrm>
            <a:off x="3995738" y="3694113"/>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(150m2) Espacio de disfrute público embellecido en el 2017</a:t>
            </a:r>
          </a:p>
        </p:txBody>
      </p:sp>
      <p:pic>
        <p:nvPicPr>
          <p:cNvPr id="21" name="Imagen 20">
            <a:extLst>
              <a:ext uri="{FF2B5EF4-FFF2-40B4-BE49-F238E27FC236}">
                <a16:creationId xmlns="" xmlns:a16="http://schemas.microsoft.com/office/drawing/2014/main" id="{F2A0AB8B-C645-4DC7-ACAE-405A134282A2}"/>
              </a:ext>
            </a:extLst>
          </p:cNvPr>
          <p:cNvPicPr>
            <a:picLocks noChangeAspect="1"/>
          </p:cNvPicPr>
          <p:nvPr/>
        </p:nvPicPr>
        <p:blipFill>
          <a:blip r:embed="rId3"/>
          <a:stretch>
            <a:fillRect/>
          </a:stretch>
        </p:blipFill>
        <p:spPr>
          <a:xfrm>
            <a:off x="4644008" y="1124744"/>
            <a:ext cx="4176464" cy="2545712"/>
          </a:xfrm>
          <a:prstGeom prst="rect">
            <a:avLst/>
          </a:prstGeom>
          <a:ln>
            <a:noFill/>
          </a:ln>
          <a:effectLst>
            <a:softEdge rad="112500"/>
          </a:effectLst>
        </p:spPr>
      </p:pic>
      <p:sp>
        <p:nvSpPr>
          <p:cNvPr id="24" name="Rectángulo: esquina doblada 23">
            <a:extLst>
              <a:ext uri="{FF2B5EF4-FFF2-40B4-BE49-F238E27FC236}">
                <a16:creationId xmlns="" xmlns:a16="http://schemas.microsoft.com/office/drawing/2014/main" id="{A0109343-4F5E-451F-8D89-FB66A9F401D1}"/>
              </a:ext>
            </a:extLst>
          </p:cNvPr>
          <p:cNvSpPr/>
          <p:nvPr/>
        </p:nvSpPr>
        <p:spPr>
          <a:xfrm>
            <a:off x="1500188" y="5938838"/>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5" name="Rectángulo: esquina doblada 24">
            <a:extLst>
              <a:ext uri="{FF2B5EF4-FFF2-40B4-BE49-F238E27FC236}">
                <a16:creationId xmlns="" xmlns:a16="http://schemas.microsoft.com/office/drawing/2014/main" id="{577513BC-3236-460A-8355-ADB23180FA71}"/>
              </a:ext>
            </a:extLst>
          </p:cNvPr>
          <p:cNvSpPr/>
          <p:nvPr/>
        </p:nvSpPr>
        <p:spPr>
          <a:xfrm>
            <a:off x="323850" y="4652963"/>
            <a:ext cx="1617663"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cxnSp>
        <p:nvCxnSpPr>
          <p:cNvPr id="29" name="Conector: angular 28">
            <a:extLst>
              <a:ext uri="{FF2B5EF4-FFF2-40B4-BE49-F238E27FC236}">
                <a16:creationId xmlns="" xmlns:a16="http://schemas.microsoft.com/office/drawing/2014/main" id="{1A370307-C4A8-42C8-95A0-880419419742}"/>
              </a:ext>
            </a:extLst>
          </p:cNvPr>
          <p:cNvCxnSpPr>
            <a:cxnSpLocks/>
            <a:stCxn id="24" idx="3"/>
            <a:endCxn id="35" idx="2"/>
          </p:cNvCxnSpPr>
          <p:nvPr/>
        </p:nvCxnSpPr>
        <p:spPr>
          <a:xfrm flipV="1">
            <a:off x="3065463" y="5518150"/>
            <a:ext cx="2586037" cy="63023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5" name="Rectángulo: esquinas diagonales redondeadas 34">
            <a:extLst>
              <a:ext uri="{FF2B5EF4-FFF2-40B4-BE49-F238E27FC236}">
                <a16:creationId xmlns="" xmlns:a16="http://schemas.microsoft.com/office/drawing/2014/main" id="{B27E5021-93A0-4C59-A7FD-04BDC076E576}"/>
              </a:ext>
            </a:extLst>
          </p:cNvPr>
          <p:cNvSpPr/>
          <p:nvPr/>
        </p:nvSpPr>
        <p:spPr>
          <a:xfrm>
            <a:off x="5651500" y="4292600"/>
            <a:ext cx="2200275" cy="245110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171450" indent="-171450">
              <a:lnSpc>
                <a:spcPts val="1600"/>
              </a:lnSpc>
              <a:buFont typeface="Wingdings" panose="05000000000000000000" pitchFamily="2" charset="2"/>
              <a:buChar char="Ø"/>
              <a:defRPr/>
            </a:pPr>
            <a:r>
              <a:rPr lang="es-MX" sz="1200" dirty="0"/>
              <a:t>I </a:t>
            </a:r>
            <a:r>
              <a:rPr lang="es-MX" sz="1200" dirty="0" err="1"/>
              <a:t>love</a:t>
            </a:r>
            <a:r>
              <a:rPr lang="es-MX" sz="1200" dirty="0"/>
              <a:t> San </a:t>
            </a:r>
            <a:r>
              <a:rPr lang="es-MX" sz="1200" dirty="0" err="1"/>
              <a:t>Andres</a:t>
            </a:r>
            <a:endParaRPr lang="es-MX" sz="1200" dirty="0"/>
          </a:p>
          <a:p>
            <a:pPr marL="171450" indent="-171450">
              <a:lnSpc>
                <a:spcPts val="1600"/>
              </a:lnSpc>
              <a:buFont typeface="Wingdings" panose="05000000000000000000" pitchFamily="2" charset="2"/>
              <a:buChar char="Ø"/>
              <a:defRPr/>
            </a:pPr>
            <a:r>
              <a:rPr lang="es-MX" sz="1200" dirty="0"/>
              <a:t>I </a:t>
            </a:r>
            <a:r>
              <a:rPr lang="es-MX" sz="1200" dirty="0" err="1"/>
              <a:t>love</a:t>
            </a:r>
            <a:r>
              <a:rPr lang="es-MX" sz="1200" dirty="0"/>
              <a:t> Providence</a:t>
            </a:r>
          </a:p>
          <a:p>
            <a:pPr marL="171450" indent="-171450">
              <a:lnSpc>
                <a:spcPts val="1600"/>
              </a:lnSpc>
              <a:buFont typeface="Wingdings" panose="05000000000000000000" pitchFamily="2" charset="2"/>
              <a:buChar char="Ø"/>
              <a:defRPr/>
            </a:pPr>
            <a:r>
              <a:rPr lang="es-MX" sz="1200" dirty="0"/>
              <a:t>Hotel Isleño</a:t>
            </a:r>
          </a:p>
          <a:p>
            <a:pPr marL="171450" indent="-171450">
              <a:lnSpc>
                <a:spcPts val="1600"/>
              </a:lnSpc>
              <a:buFont typeface="Wingdings" panose="05000000000000000000" pitchFamily="2" charset="2"/>
              <a:buChar char="Ø"/>
              <a:defRPr/>
            </a:pPr>
            <a:r>
              <a:rPr lang="es-MX" sz="1200" dirty="0"/>
              <a:t>Hotel casa blanca</a:t>
            </a:r>
          </a:p>
          <a:p>
            <a:pPr marL="171450" indent="-171450">
              <a:lnSpc>
                <a:spcPts val="1600"/>
              </a:lnSpc>
              <a:buFont typeface="Wingdings" panose="05000000000000000000" pitchFamily="2" charset="2"/>
              <a:buChar char="Ø"/>
              <a:defRPr/>
            </a:pPr>
            <a:r>
              <a:rPr lang="es-MX" sz="1200" dirty="0"/>
              <a:t>Almacén Yanga</a:t>
            </a:r>
          </a:p>
          <a:p>
            <a:pPr marL="171450" indent="-171450">
              <a:lnSpc>
                <a:spcPts val="1600"/>
              </a:lnSpc>
              <a:buFont typeface="Wingdings" panose="05000000000000000000" pitchFamily="2" charset="2"/>
              <a:buChar char="Ø"/>
              <a:defRPr/>
            </a:pPr>
            <a:r>
              <a:rPr lang="es-MX" sz="1200" dirty="0"/>
              <a:t>Restaurantes</a:t>
            </a:r>
          </a:p>
          <a:p>
            <a:pPr marL="171450" indent="-171450">
              <a:lnSpc>
                <a:spcPts val="1600"/>
              </a:lnSpc>
              <a:buFont typeface="Wingdings" panose="05000000000000000000" pitchFamily="2" charset="2"/>
              <a:buChar char="Ø"/>
              <a:defRPr/>
            </a:pPr>
            <a:r>
              <a:rPr lang="es-MX" sz="1200" dirty="0"/>
              <a:t>Artesanos</a:t>
            </a:r>
          </a:p>
          <a:p>
            <a:pPr marL="171450" indent="-171450">
              <a:lnSpc>
                <a:spcPts val="1600"/>
              </a:lnSpc>
              <a:buFont typeface="Wingdings" panose="05000000000000000000" pitchFamily="2" charset="2"/>
              <a:buChar char="Ø"/>
              <a:defRPr/>
            </a:pPr>
            <a:r>
              <a:rPr lang="es-MX" sz="1200" dirty="0" err="1"/>
              <a:t>President</a:t>
            </a:r>
            <a:r>
              <a:rPr lang="es-MX" sz="1200" dirty="0"/>
              <a:t> Playa</a:t>
            </a:r>
          </a:p>
          <a:p>
            <a:pPr marL="171450" indent="-171450">
              <a:lnSpc>
                <a:spcPts val="1600"/>
              </a:lnSpc>
              <a:buFont typeface="Wingdings" panose="05000000000000000000" pitchFamily="2" charset="2"/>
              <a:buChar char="Ø"/>
              <a:defRPr/>
            </a:pPr>
            <a:r>
              <a:rPr lang="es-MX" sz="1200" dirty="0"/>
              <a:t>Etc.</a:t>
            </a:r>
            <a:endParaRPr lang="es-CO" sz="1200" dirty="0"/>
          </a:p>
        </p:txBody>
      </p:sp>
      <p:pic>
        <p:nvPicPr>
          <p:cNvPr id="106506" name="Imagen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9025" y="4633913"/>
            <a:ext cx="3238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507" name="Rectángulo 15"/>
          <p:cNvSpPr>
            <a:spLocks noChangeArrowheads="1"/>
          </p:cNvSpPr>
          <p:nvPr/>
        </p:nvSpPr>
        <p:spPr bwMode="auto">
          <a:xfrm>
            <a:off x="2771775" y="4633913"/>
            <a:ext cx="7826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p:txBody>
      </p:sp>
      <p:pic>
        <p:nvPicPr>
          <p:cNvPr id="106508" name="Imagen 2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825" y="4983163"/>
            <a:ext cx="593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509" name="Rectángulo 30"/>
          <p:cNvSpPr>
            <a:spLocks noChangeArrowheads="1"/>
          </p:cNvSpPr>
          <p:nvPr/>
        </p:nvSpPr>
        <p:spPr bwMode="auto">
          <a:xfrm>
            <a:off x="2716213" y="5091113"/>
            <a:ext cx="9779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Residentes</a:t>
            </a:r>
          </a:p>
        </p:txBody>
      </p:sp>
      <p:sp>
        <p:nvSpPr>
          <p:cNvPr id="42" name="Rectángulo: una sola esquina redondeada 41">
            <a:extLst>
              <a:ext uri="{FF2B5EF4-FFF2-40B4-BE49-F238E27FC236}">
                <a16:creationId xmlns="" xmlns:a16="http://schemas.microsoft.com/office/drawing/2014/main" id="{25D49865-2F60-45C9-AA4A-80625EC100BB}"/>
              </a:ext>
            </a:extLst>
          </p:cNvPr>
          <p:cNvSpPr/>
          <p:nvPr/>
        </p:nvSpPr>
        <p:spPr>
          <a:xfrm>
            <a:off x="3635375" y="4621213"/>
            <a:ext cx="936625" cy="29051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25,840 </a:t>
            </a:r>
            <a:r>
              <a:rPr lang="es-MX" sz="1200" dirty="0" err="1"/>
              <a:t>Hab</a:t>
            </a:r>
            <a:endParaRPr lang="es-CO" sz="1200" dirty="0"/>
          </a:p>
        </p:txBody>
      </p:sp>
      <p:sp>
        <p:nvSpPr>
          <p:cNvPr id="44" name="Rectángulo: una sola esquina redondeada 43">
            <a:extLst>
              <a:ext uri="{FF2B5EF4-FFF2-40B4-BE49-F238E27FC236}">
                <a16:creationId xmlns="" xmlns:a16="http://schemas.microsoft.com/office/drawing/2014/main" id="{07E3E9EE-FFDD-46EA-8CD3-1939540A8654}"/>
              </a:ext>
            </a:extLst>
          </p:cNvPr>
          <p:cNvSpPr/>
          <p:nvPr/>
        </p:nvSpPr>
        <p:spPr>
          <a:xfrm>
            <a:off x="3635375" y="5070475"/>
            <a:ext cx="936625" cy="2921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46,745 </a:t>
            </a:r>
            <a:r>
              <a:rPr lang="es-MX" sz="1200" dirty="0" err="1"/>
              <a:t>Hab</a:t>
            </a:r>
            <a:endParaRPr lang="es-CO" sz="1200" dirty="0"/>
          </a:p>
        </p:txBody>
      </p:sp>
    </p:spTree>
    <p:extLst>
      <p:ext uri="{BB962C8B-B14F-4D97-AF65-F5344CB8AC3E}">
        <p14:creationId xmlns:p14="http://schemas.microsoft.com/office/powerpoint/2010/main" val="1591735591"/>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ítulo 1"/>
          <p:cNvSpPr txBox="1">
            <a:spLocks/>
          </p:cNvSpPr>
          <p:nvPr/>
        </p:nvSpPr>
        <p:spPr bwMode="auto">
          <a:xfrm>
            <a:off x="827088" y="2133600"/>
            <a:ext cx="7489825" cy="3598863"/>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fontAlgn="ctr" hangingPunct="1">
              <a:lnSpc>
                <a:spcPct val="90000"/>
              </a:lnSpc>
            </a:pPr>
            <a:r>
              <a:rPr lang="es-ES_tradnl" altLang="es-CO" sz="4000" b="1">
                <a:latin typeface="Gill Sans MT" charset="0"/>
              </a:rPr>
              <a:t>SUBPROGRAMA 4.3.6 </a:t>
            </a:r>
            <a:r>
              <a:rPr lang="es-CO" altLang="es-CO" sz="4000" b="1">
                <a:solidFill>
                  <a:srgbClr val="000000"/>
                </a:solidFill>
                <a:latin typeface="Gill Sans MT" charset="0"/>
              </a:rPr>
              <a:t>MEJORAMIENTO DE LAS CONDICIONES DEL CANAL DE ACCESO DE LOS PUERTOS DE SAN ANDRÉS Y PROVIDENCIA .</a:t>
            </a:r>
          </a:p>
          <a:p>
            <a:pPr algn="ctr" eaLnBrk="1" hangingPunct="1">
              <a:lnSpc>
                <a:spcPct val="90000"/>
              </a:lnSpc>
            </a:pPr>
            <a:endParaRPr lang="es-CO" altLang="es-CO" sz="4800" b="1">
              <a:solidFill>
                <a:srgbClr val="000000"/>
              </a:solidFill>
              <a:latin typeface="Gill Sans MT" charset="0"/>
            </a:endParaRPr>
          </a:p>
        </p:txBody>
      </p:sp>
    </p:spTree>
    <p:extLst>
      <p:ext uri="{BB962C8B-B14F-4D97-AF65-F5344CB8AC3E}">
        <p14:creationId xmlns:p14="http://schemas.microsoft.com/office/powerpoint/2010/main" val="2037737593"/>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ítulo 1"/>
          <p:cNvSpPr txBox="1">
            <a:spLocks/>
          </p:cNvSpPr>
          <p:nvPr/>
        </p:nvSpPr>
        <p:spPr bwMode="auto">
          <a:xfrm>
            <a:off x="827088" y="2133600"/>
            <a:ext cx="7489825" cy="3598863"/>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endParaRPr lang="es-ES_tradnl" altLang="es-CO" sz="4800" b="1">
              <a:latin typeface="Gill Sans MT" charset="0"/>
            </a:endParaRPr>
          </a:p>
          <a:p>
            <a:pPr algn="ctr" eaLnBrk="1" fontAlgn="ctr" hangingPunct="1">
              <a:lnSpc>
                <a:spcPct val="90000"/>
              </a:lnSpc>
            </a:pPr>
            <a:r>
              <a:rPr lang="es-ES_tradnl" altLang="es-CO" sz="3000" b="1">
                <a:latin typeface="Gill Sans MT" charset="0"/>
              </a:rPr>
              <a:t>SUBPROGRAMA 4.3.6,1 </a:t>
            </a:r>
            <a:r>
              <a:rPr lang="es-CO" altLang="es-CO" sz="3000" b="1">
                <a:solidFill>
                  <a:srgbClr val="000000"/>
                </a:solidFill>
                <a:latin typeface="Gill Sans MT" charset="0"/>
              </a:rPr>
              <a:t>MEJORAMIENTO DE LAS CONDICIONES DEL CANAL DE ACCESO DE LOS PUERTOS DE SAN ANDRÉS Y PROVIDENCIA DRAGADOS DEL CANAL DE ACCESO DE PROVIDENCIA.</a:t>
            </a:r>
          </a:p>
          <a:p>
            <a:pPr algn="ctr" eaLnBrk="1" hangingPunct="1">
              <a:lnSpc>
                <a:spcPct val="90000"/>
              </a:lnSpc>
            </a:pPr>
            <a:endParaRPr lang="es-CO" altLang="es-CO" sz="4800" b="1">
              <a:solidFill>
                <a:srgbClr val="000000"/>
              </a:solidFill>
              <a:latin typeface="Gill Sans MT" charset="0"/>
            </a:endParaRPr>
          </a:p>
        </p:txBody>
      </p:sp>
    </p:spTree>
    <p:extLst>
      <p:ext uri="{BB962C8B-B14F-4D97-AF65-F5344CB8AC3E}">
        <p14:creationId xmlns:p14="http://schemas.microsoft.com/office/powerpoint/2010/main" val="1716697392"/>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7728C40C-97E1-4DD2-9985-2213D8D2AA31}"/>
              </a:ext>
            </a:extLst>
          </p:cNvPr>
          <p:cNvSpPr/>
          <p:nvPr/>
        </p:nvSpPr>
        <p:spPr>
          <a:xfrm>
            <a:off x="179388" y="1268413"/>
            <a:ext cx="4608512"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400" b="1" dirty="0">
                <a:latin typeface="Gill Sans MT" panose="020B0502020104020203" pitchFamily="34" charset="0"/>
                <a:cs typeface="Browallia New" panose="020B0604020202020204" pitchFamily="34" charset="-34"/>
              </a:rPr>
              <a:t>DRAGADO DE PROFUNDIZACIÓN DEL CANAL DE ACCESO AL PUERTO DE PROVIDENCIA. </a:t>
            </a:r>
            <a:endParaRPr lang="es-CO" sz="14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803CE538-377F-46AC-AE38-2860F3D3FFFE}"/>
              </a:ext>
            </a:extLst>
          </p:cNvPr>
          <p:cNvSpPr/>
          <p:nvPr/>
        </p:nvSpPr>
        <p:spPr>
          <a:xfrm>
            <a:off x="684213" y="3573463"/>
            <a:ext cx="2735262"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sp>
        <p:nvSpPr>
          <p:cNvPr id="27" name="Rectángulo: esquinas redondeadas 26">
            <a:extLst>
              <a:ext uri="{FF2B5EF4-FFF2-40B4-BE49-F238E27FC236}">
                <a16:creationId xmlns="" xmlns:a16="http://schemas.microsoft.com/office/drawing/2014/main" id="{C7E2AB3F-D9A2-4533-A772-C2F8049E3C3A}"/>
              </a:ext>
            </a:extLst>
          </p:cNvPr>
          <p:cNvSpPr/>
          <p:nvPr/>
        </p:nvSpPr>
        <p:spPr>
          <a:xfrm>
            <a:off x="4119563" y="3616325"/>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Canales de acceso a puertos dragados en el 2017</a:t>
            </a:r>
          </a:p>
        </p:txBody>
      </p:sp>
      <p:pic>
        <p:nvPicPr>
          <p:cNvPr id="22" name="Picture 2" descr="Resultado de imagen para canal de acceso de puerto de providencia">
            <a:extLst>
              <a:ext uri="{FF2B5EF4-FFF2-40B4-BE49-F238E27FC236}">
                <a16:creationId xmlns="" xmlns:a16="http://schemas.microsoft.com/office/drawing/2014/main" id="{F35DA646-24E1-4A41-8428-C1F5E41FA6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1217608"/>
            <a:ext cx="3600400" cy="2427415"/>
          </a:xfrm>
          <a:prstGeom prst="rect">
            <a:avLst/>
          </a:prstGeom>
          <a:ln>
            <a:noFill/>
          </a:ln>
          <a:effectLst>
            <a:softEdge rad="112500"/>
          </a:effectLst>
          <a:extLst/>
        </p:spPr>
      </p:pic>
      <p:sp>
        <p:nvSpPr>
          <p:cNvPr id="24" name="Rectángulo: esquina doblada 23">
            <a:extLst>
              <a:ext uri="{FF2B5EF4-FFF2-40B4-BE49-F238E27FC236}">
                <a16:creationId xmlns="" xmlns:a16="http://schemas.microsoft.com/office/drawing/2014/main" id="{ED56BDA0-379A-4BE8-9498-B32ABD9E9595}"/>
              </a:ext>
            </a:extLst>
          </p:cNvPr>
          <p:cNvSpPr/>
          <p:nvPr/>
        </p:nvSpPr>
        <p:spPr>
          <a:xfrm>
            <a:off x="2573338" y="5521325"/>
            <a:ext cx="1565275" cy="417513"/>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5" name="Rectángulo: esquina doblada 24">
            <a:extLst>
              <a:ext uri="{FF2B5EF4-FFF2-40B4-BE49-F238E27FC236}">
                <a16:creationId xmlns="" xmlns:a16="http://schemas.microsoft.com/office/drawing/2014/main" id="{EF7AD412-55C8-447E-8B72-95366E280CD9}"/>
              </a:ext>
            </a:extLst>
          </p:cNvPr>
          <p:cNvSpPr/>
          <p:nvPr/>
        </p:nvSpPr>
        <p:spPr>
          <a:xfrm>
            <a:off x="327025" y="4643438"/>
            <a:ext cx="1617663"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26" name="Rectángulo: una sola esquina redondeada 25">
            <a:extLst>
              <a:ext uri="{FF2B5EF4-FFF2-40B4-BE49-F238E27FC236}">
                <a16:creationId xmlns="" xmlns:a16="http://schemas.microsoft.com/office/drawing/2014/main" id="{CDD8BB52-F6BF-4892-BA52-ABABF01AFAC5}"/>
              </a:ext>
            </a:extLst>
          </p:cNvPr>
          <p:cNvSpPr/>
          <p:nvPr/>
        </p:nvSpPr>
        <p:spPr>
          <a:xfrm>
            <a:off x="269875" y="5588000"/>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5,174 </a:t>
            </a:r>
            <a:r>
              <a:rPr lang="es-MX" sz="1200" dirty="0" err="1"/>
              <a:t>Hab</a:t>
            </a:r>
            <a:endParaRPr lang="es-CO" sz="1200" dirty="0"/>
          </a:p>
        </p:txBody>
      </p:sp>
      <p:pic>
        <p:nvPicPr>
          <p:cNvPr id="112649" name="Imagen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82763" y="5527675"/>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Conector: angular 28">
            <a:extLst>
              <a:ext uri="{FF2B5EF4-FFF2-40B4-BE49-F238E27FC236}">
                <a16:creationId xmlns="" xmlns:a16="http://schemas.microsoft.com/office/drawing/2014/main" id="{0DA679B9-1BC9-4B65-B6F6-46277F82446A}"/>
              </a:ext>
            </a:extLst>
          </p:cNvPr>
          <p:cNvCxnSpPr>
            <a:cxnSpLocks/>
            <a:stCxn id="24" idx="3"/>
            <a:endCxn id="36" idx="2"/>
          </p:cNvCxnSpPr>
          <p:nvPr/>
        </p:nvCxnSpPr>
        <p:spPr>
          <a:xfrm flipV="1">
            <a:off x="4138613" y="5440363"/>
            <a:ext cx="1657350" cy="288925"/>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0" name="Conector recto de flecha 29">
            <a:extLst>
              <a:ext uri="{FF2B5EF4-FFF2-40B4-BE49-F238E27FC236}">
                <a16:creationId xmlns="" xmlns:a16="http://schemas.microsoft.com/office/drawing/2014/main" id="{75E41C05-14F9-4A0B-BECA-963395BE1ABC}"/>
              </a:ext>
            </a:extLst>
          </p:cNvPr>
          <p:cNvCxnSpPr>
            <a:cxnSpLocks/>
            <a:stCxn id="24" idx="1"/>
            <a:endCxn id="112649" idx="3"/>
          </p:cNvCxnSpPr>
          <p:nvPr/>
        </p:nvCxnSpPr>
        <p:spPr>
          <a:xfrm flipH="1" flipV="1">
            <a:off x="2182813" y="5727700"/>
            <a:ext cx="390525"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1" name="Conector recto de flecha 30">
            <a:extLst>
              <a:ext uri="{FF2B5EF4-FFF2-40B4-BE49-F238E27FC236}">
                <a16:creationId xmlns="" xmlns:a16="http://schemas.microsoft.com/office/drawing/2014/main" id="{979DADDA-BE57-4559-84AD-F2E90F78D3F4}"/>
              </a:ext>
            </a:extLst>
          </p:cNvPr>
          <p:cNvCxnSpPr>
            <a:cxnSpLocks/>
            <a:stCxn id="112649" idx="1"/>
            <a:endCxn id="26" idx="3"/>
          </p:cNvCxnSpPr>
          <p:nvPr/>
        </p:nvCxnSpPr>
        <p:spPr>
          <a:xfrm flipH="1">
            <a:off x="1425575" y="5727700"/>
            <a:ext cx="35718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5" name="Rectángulo: esquina doblada 34">
            <a:extLst>
              <a:ext uri="{FF2B5EF4-FFF2-40B4-BE49-F238E27FC236}">
                <a16:creationId xmlns="" xmlns:a16="http://schemas.microsoft.com/office/drawing/2014/main" id="{54678264-408B-4366-8266-53BE7794D270}"/>
              </a:ext>
            </a:extLst>
          </p:cNvPr>
          <p:cNvSpPr/>
          <p:nvPr/>
        </p:nvSpPr>
        <p:spPr>
          <a:xfrm>
            <a:off x="550863" y="6129338"/>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DEL CONTRATO</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$12,461,817,496</a:t>
            </a:r>
            <a:endParaRPr lang="es-CO" sz="1400" dirty="0">
              <a:solidFill>
                <a:schemeClr val="accent5">
                  <a:lumMod val="50000"/>
                </a:schemeClr>
              </a:solidFill>
              <a:latin typeface="Gill Sans MT" panose="020B0502020104020203" pitchFamily="34" charset="0"/>
            </a:endParaRPr>
          </a:p>
        </p:txBody>
      </p:sp>
      <p:sp>
        <p:nvSpPr>
          <p:cNvPr id="36" name="Rectángulo: esquinas diagonales redondeadas 35">
            <a:extLst>
              <a:ext uri="{FF2B5EF4-FFF2-40B4-BE49-F238E27FC236}">
                <a16:creationId xmlns="" xmlns:a16="http://schemas.microsoft.com/office/drawing/2014/main" id="{36FABB45-FB93-4096-8F28-4DD5721F02C0}"/>
              </a:ext>
            </a:extLst>
          </p:cNvPr>
          <p:cNvSpPr/>
          <p:nvPr/>
        </p:nvSpPr>
        <p:spPr>
          <a:xfrm>
            <a:off x="5795963" y="4214813"/>
            <a:ext cx="2200275" cy="245110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171450" indent="-171450">
              <a:lnSpc>
                <a:spcPts val="1600"/>
              </a:lnSpc>
              <a:buFont typeface="Wingdings" panose="05000000000000000000" pitchFamily="2" charset="2"/>
              <a:buChar char="Ø"/>
              <a:defRPr/>
            </a:pPr>
            <a:r>
              <a:rPr lang="es-MX" sz="1600" dirty="0"/>
              <a:t>Población Providencia y Santa Catalina</a:t>
            </a:r>
          </a:p>
          <a:p>
            <a:pPr marL="171450" indent="-171450">
              <a:lnSpc>
                <a:spcPts val="1600"/>
              </a:lnSpc>
              <a:buFont typeface="Wingdings" panose="05000000000000000000" pitchFamily="2" charset="2"/>
              <a:buChar char="Ø"/>
              <a:defRPr/>
            </a:pPr>
            <a:r>
              <a:rPr lang="es-MX" sz="1600" dirty="0"/>
              <a:t>Sector comercial e industrial en general</a:t>
            </a:r>
            <a:endParaRPr lang="es-CO" sz="1600" dirty="0"/>
          </a:p>
        </p:txBody>
      </p:sp>
      <p:pic>
        <p:nvPicPr>
          <p:cNvPr id="112655"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0" y="456247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56" name="Rectángulo 15"/>
          <p:cNvSpPr>
            <a:spLocks noChangeArrowheads="1"/>
          </p:cNvSpPr>
          <p:nvPr/>
        </p:nvSpPr>
        <p:spPr bwMode="auto">
          <a:xfrm>
            <a:off x="2805113" y="4648200"/>
            <a:ext cx="1143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a:p>
            <a:pPr algn="ctr"/>
            <a:r>
              <a:rPr lang="es-MX" altLang="es-CO" sz="1200" b="1">
                <a:latin typeface="Comic Sans MS" charset="0"/>
              </a:rPr>
              <a:t>Y Residentes</a:t>
            </a:r>
          </a:p>
        </p:txBody>
      </p:sp>
      <p:pic>
        <p:nvPicPr>
          <p:cNvPr id="112657"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11388" y="491172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Rectángulo: una sola esquina redondeada 42">
            <a:extLst>
              <a:ext uri="{FF2B5EF4-FFF2-40B4-BE49-F238E27FC236}">
                <a16:creationId xmlns="" xmlns:a16="http://schemas.microsoft.com/office/drawing/2014/main" id="{4A49CD1F-D450-4F56-82E6-C99206A3151A}"/>
              </a:ext>
            </a:extLst>
          </p:cNvPr>
          <p:cNvSpPr/>
          <p:nvPr/>
        </p:nvSpPr>
        <p:spPr>
          <a:xfrm>
            <a:off x="4164013" y="4589463"/>
            <a:ext cx="1344612" cy="63976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 77.759 </a:t>
            </a:r>
            <a:r>
              <a:rPr lang="es-MX" sz="1200" dirty="0" err="1"/>
              <a:t>Hab</a:t>
            </a:r>
            <a:endParaRPr lang="es-MX" sz="1200" dirty="0"/>
          </a:p>
          <a:p>
            <a:pPr algn="ctr">
              <a:defRPr/>
            </a:pPr>
            <a:r>
              <a:rPr lang="es-MX" sz="1200" dirty="0"/>
              <a:t>Departamento</a:t>
            </a:r>
            <a:endParaRPr lang="es-CO" sz="1200" dirty="0"/>
          </a:p>
        </p:txBody>
      </p:sp>
    </p:spTree>
    <p:extLst>
      <p:ext uri="{BB962C8B-B14F-4D97-AF65-F5344CB8AC3E}">
        <p14:creationId xmlns:p14="http://schemas.microsoft.com/office/powerpoint/2010/main" val="1835716289"/>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echa: a la derecha con bandas 1">
            <a:extLst>
              <a:ext uri="{FF2B5EF4-FFF2-40B4-BE49-F238E27FC236}">
                <a16:creationId xmlns="" xmlns:a16="http://schemas.microsoft.com/office/drawing/2014/main" id="{42F84569-FA81-4B1F-ADCD-66A0B21FBAF0}"/>
              </a:ext>
            </a:extLst>
          </p:cNvPr>
          <p:cNvSpPr/>
          <p:nvPr/>
        </p:nvSpPr>
        <p:spPr>
          <a:xfrm>
            <a:off x="179388" y="1268413"/>
            <a:ext cx="4608512" cy="2063750"/>
          </a:xfrm>
          <a:prstGeom prst="stripedRightArrow">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400" b="1" dirty="0">
                <a:latin typeface="Gill Sans MT" panose="020B0502020104020203" pitchFamily="34" charset="0"/>
                <a:cs typeface="Browallia New" panose="020B0604020202020204" pitchFamily="34" charset="-34"/>
              </a:rPr>
              <a:t>DRAGADO DE PROFUNDIZACIÓN DEL CANAL DE ACCESO AL PUERTO DE SAN ANDRÉS ISLA. </a:t>
            </a:r>
            <a:endParaRPr lang="es-CO" sz="1400" b="1" dirty="0">
              <a:latin typeface="Gill Sans MT" panose="020B0502020104020203" pitchFamily="34" charset="0"/>
              <a:cs typeface="Browallia New" panose="020B0604020202020204" pitchFamily="34" charset="-34"/>
            </a:endParaRPr>
          </a:p>
        </p:txBody>
      </p:sp>
      <p:sp>
        <p:nvSpPr>
          <p:cNvPr id="13" name="Rectángulo: esquina doblada 12">
            <a:extLst>
              <a:ext uri="{FF2B5EF4-FFF2-40B4-BE49-F238E27FC236}">
                <a16:creationId xmlns="" xmlns:a16="http://schemas.microsoft.com/office/drawing/2014/main" id="{9961FFC9-FB7E-4DF9-AA26-C6B893D1344B}"/>
              </a:ext>
            </a:extLst>
          </p:cNvPr>
          <p:cNvSpPr/>
          <p:nvPr/>
        </p:nvSpPr>
        <p:spPr>
          <a:xfrm>
            <a:off x="501650" y="3575050"/>
            <a:ext cx="2735263" cy="419100"/>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400" b="1" dirty="0">
                <a:latin typeface="Gill Sans MT" panose="020B0502020104020203" pitchFamily="34" charset="0"/>
              </a:rPr>
              <a:t>METAS LOGRADAS</a:t>
            </a:r>
          </a:p>
        </p:txBody>
      </p:sp>
      <p:pic>
        <p:nvPicPr>
          <p:cNvPr id="22" name="Picture 2" descr="Resultado de imagen para puerto de san andres islas">
            <a:extLst>
              <a:ext uri="{FF2B5EF4-FFF2-40B4-BE49-F238E27FC236}">
                <a16:creationId xmlns="" xmlns:a16="http://schemas.microsoft.com/office/drawing/2014/main" id="{620E3A4C-F921-4871-BF4B-AB72E8E94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9534" y="1124744"/>
            <a:ext cx="3402906" cy="2376264"/>
          </a:xfrm>
          <a:prstGeom prst="rect">
            <a:avLst/>
          </a:prstGeom>
          <a:ln>
            <a:noFill/>
          </a:ln>
          <a:effectLst>
            <a:softEdge rad="112500"/>
          </a:effectLst>
          <a:extLst/>
        </p:spPr>
      </p:pic>
      <p:sp>
        <p:nvSpPr>
          <p:cNvPr id="25" name="Rectángulo: esquina doblada 24">
            <a:extLst>
              <a:ext uri="{FF2B5EF4-FFF2-40B4-BE49-F238E27FC236}">
                <a16:creationId xmlns="" xmlns:a16="http://schemas.microsoft.com/office/drawing/2014/main" id="{156945E1-D02D-4E79-B27F-1DD04078C9CA}"/>
              </a:ext>
            </a:extLst>
          </p:cNvPr>
          <p:cNvSpPr/>
          <p:nvPr/>
        </p:nvSpPr>
        <p:spPr>
          <a:xfrm>
            <a:off x="2593975" y="5573713"/>
            <a:ext cx="1565275" cy="4175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DIRECTOS 2017</a:t>
            </a:r>
          </a:p>
        </p:txBody>
      </p:sp>
      <p:sp>
        <p:nvSpPr>
          <p:cNvPr id="26" name="Rectángulo: esquina doblada 25">
            <a:extLst>
              <a:ext uri="{FF2B5EF4-FFF2-40B4-BE49-F238E27FC236}">
                <a16:creationId xmlns="" xmlns:a16="http://schemas.microsoft.com/office/drawing/2014/main" id="{C1A2BCDD-7F0A-487D-9FA6-7DA763A42E88}"/>
              </a:ext>
            </a:extLst>
          </p:cNvPr>
          <p:cNvSpPr/>
          <p:nvPr/>
        </p:nvSpPr>
        <p:spPr>
          <a:xfrm>
            <a:off x="323850" y="4437063"/>
            <a:ext cx="1617663" cy="531812"/>
          </a:xfrm>
          <a:prstGeom prst="foldedCorner">
            <a:avLst/>
          </a:prstGeom>
          <a:solidFill>
            <a:srgbClr val="00FFFF"/>
          </a:solidFill>
          <a:ln>
            <a:solidFill>
              <a:srgbClr val="00FFFF"/>
            </a:solidFill>
          </a:ln>
        </p:spPr>
        <p:style>
          <a:lnRef idx="1">
            <a:schemeClr val="accent5"/>
          </a:lnRef>
          <a:fillRef idx="2">
            <a:schemeClr val="accent5"/>
          </a:fillRef>
          <a:effectRef idx="1">
            <a:schemeClr val="accent5"/>
          </a:effectRef>
          <a:fontRef idx="minor">
            <a:schemeClr val="dk1"/>
          </a:fontRef>
        </p:style>
        <p:txBody>
          <a:bodyPr anchor="ctr"/>
          <a:lstStyle/>
          <a:p>
            <a:pPr algn="ctr">
              <a:defRPr/>
            </a:pPr>
            <a:r>
              <a:rPr lang="es-MX" sz="1100" b="1" dirty="0">
                <a:latin typeface="Gill Sans MT" panose="020B0502020104020203" pitchFamily="34" charset="0"/>
              </a:rPr>
              <a:t>BENEFICIARIOS GENERALES</a:t>
            </a:r>
          </a:p>
          <a:p>
            <a:pPr algn="ctr">
              <a:defRPr/>
            </a:pPr>
            <a:r>
              <a:rPr lang="es-MX" sz="1100" b="1" dirty="0">
                <a:latin typeface="Gill Sans MT" panose="020B0502020104020203" pitchFamily="34" charset="0"/>
              </a:rPr>
              <a:t>2017</a:t>
            </a:r>
          </a:p>
        </p:txBody>
      </p:sp>
      <p:sp>
        <p:nvSpPr>
          <p:cNvPr id="28" name="Rectángulo: una sola esquina redondeada 27">
            <a:extLst>
              <a:ext uri="{FF2B5EF4-FFF2-40B4-BE49-F238E27FC236}">
                <a16:creationId xmlns="" xmlns:a16="http://schemas.microsoft.com/office/drawing/2014/main" id="{12684FF9-0A0F-4091-A354-73CD7F95DB26}"/>
              </a:ext>
            </a:extLst>
          </p:cNvPr>
          <p:cNvSpPr/>
          <p:nvPr/>
        </p:nvSpPr>
        <p:spPr>
          <a:xfrm>
            <a:off x="290513" y="5640388"/>
            <a:ext cx="1155700" cy="279400"/>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72,585 </a:t>
            </a:r>
            <a:r>
              <a:rPr lang="es-MX" sz="1200" dirty="0" err="1"/>
              <a:t>Hab</a:t>
            </a:r>
            <a:endParaRPr lang="es-CO" sz="1200" dirty="0"/>
          </a:p>
        </p:txBody>
      </p:sp>
      <p:pic>
        <p:nvPicPr>
          <p:cNvPr id="114696" name="Imagen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3400" y="5580063"/>
            <a:ext cx="4000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0" name="Conector: angular 29">
            <a:extLst>
              <a:ext uri="{FF2B5EF4-FFF2-40B4-BE49-F238E27FC236}">
                <a16:creationId xmlns="" xmlns:a16="http://schemas.microsoft.com/office/drawing/2014/main" id="{3B17998C-C5BA-4403-B0B0-4D0523604883}"/>
              </a:ext>
            </a:extLst>
          </p:cNvPr>
          <p:cNvCxnSpPr>
            <a:cxnSpLocks/>
            <a:stCxn id="25" idx="3"/>
            <a:endCxn id="52" idx="2"/>
          </p:cNvCxnSpPr>
          <p:nvPr/>
        </p:nvCxnSpPr>
        <p:spPr>
          <a:xfrm flipV="1">
            <a:off x="4159250" y="5440363"/>
            <a:ext cx="1636713" cy="34290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1" name="Conector recto de flecha 30">
            <a:extLst>
              <a:ext uri="{FF2B5EF4-FFF2-40B4-BE49-F238E27FC236}">
                <a16:creationId xmlns="" xmlns:a16="http://schemas.microsoft.com/office/drawing/2014/main" id="{577051C9-04F5-4896-B220-44C1B777A36D}"/>
              </a:ext>
            </a:extLst>
          </p:cNvPr>
          <p:cNvCxnSpPr>
            <a:cxnSpLocks/>
            <a:stCxn id="25" idx="1"/>
            <a:endCxn id="114696" idx="3"/>
          </p:cNvCxnSpPr>
          <p:nvPr/>
        </p:nvCxnSpPr>
        <p:spPr>
          <a:xfrm flipH="1" flipV="1">
            <a:off x="2203450" y="5780088"/>
            <a:ext cx="390525" cy="158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2" name="Conector recto de flecha 31">
            <a:extLst>
              <a:ext uri="{FF2B5EF4-FFF2-40B4-BE49-F238E27FC236}">
                <a16:creationId xmlns="" xmlns:a16="http://schemas.microsoft.com/office/drawing/2014/main" id="{DE5310F6-E019-4391-87A7-5226CC9F7FAB}"/>
              </a:ext>
            </a:extLst>
          </p:cNvPr>
          <p:cNvCxnSpPr>
            <a:cxnSpLocks/>
            <a:stCxn id="114696" idx="1"/>
            <a:endCxn id="28" idx="3"/>
          </p:cNvCxnSpPr>
          <p:nvPr/>
        </p:nvCxnSpPr>
        <p:spPr>
          <a:xfrm flipH="1">
            <a:off x="1446213" y="5780088"/>
            <a:ext cx="3571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6" name="Rectángulo: esquina doblada 35">
            <a:extLst>
              <a:ext uri="{FF2B5EF4-FFF2-40B4-BE49-F238E27FC236}">
                <a16:creationId xmlns="" xmlns:a16="http://schemas.microsoft.com/office/drawing/2014/main" id="{CE7C8410-8A1A-4DBF-812C-73961D08BFBE}"/>
              </a:ext>
            </a:extLst>
          </p:cNvPr>
          <p:cNvSpPr/>
          <p:nvPr/>
        </p:nvSpPr>
        <p:spPr>
          <a:xfrm>
            <a:off x="254000" y="6237288"/>
            <a:ext cx="3654425" cy="536575"/>
          </a:xfrm>
          <a:prstGeom prst="foldedCorner">
            <a:avLst/>
          </a:prstGeom>
          <a:noFill/>
          <a:ln>
            <a:solidFill>
              <a:schemeClr val="accent5">
                <a:lumMod val="50000"/>
              </a:schemeClr>
            </a:solidFill>
          </a:ln>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400" dirty="0">
                <a:solidFill>
                  <a:schemeClr val="accent5">
                    <a:lumMod val="50000"/>
                  </a:schemeClr>
                </a:solidFill>
                <a:latin typeface="Gill Sans MT" panose="020B0502020104020203" pitchFamily="34" charset="0"/>
              </a:rPr>
              <a:t>VALOR DEL CONTRATO</a:t>
            </a:r>
          </a:p>
          <a:p>
            <a:pPr algn="ctr">
              <a:defRPr/>
            </a:pPr>
            <a:r>
              <a:rPr lang="es-ES_tradnl" sz="1400" dirty="0">
                <a:solidFill>
                  <a:schemeClr val="accent5">
                    <a:lumMod val="50000"/>
                  </a:schemeClr>
                </a:solidFill>
                <a:latin typeface="Gill Sans MT" panose="020B0502020104020203" pitchFamily="34" charset="0"/>
                <a:ea typeface="Gill Sans MT" charset="0"/>
                <a:cs typeface="Gill Sans MT" charset="0"/>
              </a:rPr>
              <a:t>$18,246,000,00</a:t>
            </a:r>
            <a:endParaRPr lang="es-CO" sz="1400" dirty="0">
              <a:solidFill>
                <a:schemeClr val="accent5">
                  <a:lumMod val="50000"/>
                </a:schemeClr>
              </a:solidFill>
              <a:latin typeface="Gill Sans MT" panose="020B0502020104020203" pitchFamily="34" charset="0"/>
            </a:endParaRPr>
          </a:p>
        </p:txBody>
      </p:sp>
      <p:sp>
        <p:nvSpPr>
          <p:cNvPr id="51" name="Rectángulo: esquinas redondeadas 50">
            <a:extLst>
              <a:ext uri="{FF2B5EF4-FFF2-40B4-BE49-F238E27FC236}">
                <a16:creationId xmlns="" xmlns:a16="http://schemas.microsoft.com/office/drawing/2014/main" id="{07C2B38A-7BCB-4B9D-8A14-D8C6A64A039F}"/>
              </a:ext>
            </a:extLst>
          </p:cNvPr>
          <p:cNvSpPr/>
          <p:nvPr/>
        </p:nvSpPr>
        <p:spPr>
          <a:xfrm>
            <a:off x="4119563" y="3594100"/>
            <a:ext cx="4926012" cy="4826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s-ES_tradnl" b="1" dirty="0">
                <a:solidFill>
                  <a:schemeClr val="accent5">
                    <a:lumMod val="50000"/>
                  </a:schemeClr>
                </a:solidFill>
                <a:latin typeface="Gill Sans MT" panose="020B0502020104020203" pitchFamily="34" charset="0"/>
                <a:ea typeface="Gill Sans MT" charset="0"/>
                <a:cs typeface="Gill Sans MT" charset="0"/>
              </a:rPr>
              <a:t>Canales de acceso a puertos dragados en el 2017</a:t>
            </a:r>
          </a:p>
        </p:txBody>
      </p:sp>
      <p:sp>
        <p:nvSpPr>
          <p:cNvPr id="52" name="Rectángulo: esquinas diagonales redondeadas 51">
            <a:extLst>
              <a:ext uri="{FF2B5EF4-FFF2-40B4-BE49-F238E27FC236}">
                <a16:creationId xmlns="" xmlns:a16="http://schemas.microsoft.com/office/drawing/2014/main" id="{D09A8477-4043-40E0-9A5D-081531042CEA}"/>
              </a:ext>
            </a:extLst>
          </p:cNvPr>
          <p:cNvSpPr/>
          <p:nvPr/>
        </p:nvSpPr>
        <p:spPr>
          <a:xfrm>
            <a:off x="5795963" y="4214813"/>
            <a:ext cx="2200275" cy="2451100"/>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marL="171450" indent="-171450">
              <a:lnSpc>
                <a:spcPts val="1600"/>
              </a:lnSpc>
              <a:buFont typeface="Wingdings" panose="05000000000000000000" pitchFamily="2" charset="2"/>
              <a:buChar char="Ø"/>
              <a:defRPr/>
            </a:pPr>
            <a:r>
              <a:rPr lang="es-MX" sz="1600" dirty="0"/>
              <a:t>Población San Andrés, Providencia y Santa Catalina</a:t>
            </a:r>
          </a:p>
          <a:p>
            <a:pPr marL="171450" indent="-171450">
              <a:lnSpc>
                <a:spcPts val="1600"/>
              </a:lnSpc>
              <a:buFont typeface="Wingdings" panose="05000000000000000000" pitchFamily="2" charset="2"/>
              <a:buChar char="Ø"/>
              <a:defRPr/>
            </a:pPr>
            <a:r>
              <a:rPr lang="es-MX" sz="1600" dirty="0"/>
              <a:t>Sector comercial e industrial en general</a:t>
            </a:r>
            <a:endParaRPr lang="es-CO" sz="1600" dirty="0"/>
          </a:p>
        </p:txBody>
      </p:sp>
      <p:pic>
        <p:nvPicPr>
          <p:cNvPr id="114703" name="Imagen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0" y="4562475"/>
            <a:ext cx="323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704" name="Rectángulo 15"/>
          <p:cNvSpPr>
            <a:spLocks noChangeArrowheads="1"/>
          </p:cNvSpPr>
          <p:nvPr/>
        </p:nvSpPr>
        <p:spPr bwMode="auto">
          <a:xfrm>
            <a:off x="2805113" y="4648200"/>
            <a:ext cx="1143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MX" altLang="es-CO" sz="1200" b="1">
                <a:latin typeface="Comic Sans MS" charset="0"/>
              </a:rPr>
              <a:t>Raizales</a:t>
            </a:r>
          </a:p>
          <a:p>
            <a:pPr algn="ctr"/>
            <a:r>
              <a:rPr lang="es-MX" altLang="es-CO" sz="1200" b="1">
                <a:latin typeface="Comic Sans MS" charset="0"/>
              </a:rPr>
              <a:t>Y Residentes</a:t>
            </a:r>
          </a:p>
        </p:txBody>
      </p:sp>
      <p:pic>
        <p:nvPicPr>
          <p:cNvPr id="114705" name="Imagen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11388" y="4911725"/>
            <a:ext cx="59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Rectángulo: una sola esquina redondeada 42">
            <a:extLst>
              <a:ext uri="{FF2B5EF4-FFF2-40B4-BE49-F238E27FC236}">
                <a16:creationId xmlns="" xmlns:a16="http://schemas.microsoft.com/office/drawing/2014/main" id="{38974D44-5005-4C50-A58C-980C61084AE6}"/>
              </a:ext>
            </a:extLst>
          </p:cNvPr>
          <p:cNvSpPr/>
          <p:nvPr/>
        </p:nvSpPr>
        <p:spPr>
          <a:xfrm>
            <a:off x="4164013" y="4589463"/>
            <a:ext cx="1344612" cy="639762"/>
          </a:xfrm>
          <a:prstGeom prst="round1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s-MX" sz="1200" dirty="0"/>
              <a:t> 77.759 </a:t>
            </a:r>
            <a:r>
              <a:rPr lang="es-MX" sz="1200" dirty="0" err="1"/>
              <a:t>Hab</a:t>
            </a:r>
            <a:endParaRPr lang="es-MX" sz="1200" dirty="0"/>
          </a:p>
          <a:p>
            <a:pPr algn="ctr">
              <a:defRPr/>
            </a:pPr>
            <a:r>
              <a:rPr lang="es-MX" sz="1200" dirty="0"/>
              <a:t>Departamento</a:t>
            </a:r>
            <a:endParaRPr lang="es-CO" sz="1200" dirty="0"/>
          </a:p>
        </p:txBody>
      </p:sp>
    </p:spTree>
    <p:extLst>
      <p:ext uri="{BB962C8B-B14F-4D97-AF65-F5344CB8AC3E}">
        <p14:creationId xmlns:p14="http://schemas.microsoft.com/office/powerpoint/2010/main" val="673110141"/>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ítulo 1"/>
          <p:cNvSpPr txBox="1">
            <a:spLocks/>
          </p:cNvSpPr>
          <p:nvPr/>
        </p:nvSpPr>
        <p:spPr bwMode="auto">
          <a:xfrm>
            <a:off x="971550" y="3068638"/>
            <a:ext cx="7327900" cy="998537"/>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lnSpc>
                <a:spcPct val="90000"/>
              </a:lnSpc>
            </a:pPr>
            <a:r>
              <a:rPr lang="es-ES_tradnl" altLang="es-CO" sz="6000" b="1">
                <a:latin typeface="Gill Sans MT" charset="0"/>
              </a:rPr>
              <a:t>GESTIÓN 2017</a:t>
            </a:r>
            <a:endParaRPr lang="es-ES_tradnl" altLang="es-CO" sz="4800" b="1">
              <a:latin typeface="Gill Sans MT" charset="0"/>
            </a:endParaRPr>
          </a:p>
        </p:txBody>
      </p:sp>
    </p:spTree>
    <p:extLst>
      <p:ext uri="{BB962C8B-B14F-4D97-AF65-F5344CB8AC3E}">
        <p14:creationId xmlns:p14="http://schemas.microsoft.com/office/powerpoint/2010/main" val="266019016"/>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ítulo 1"/>
          <p:cNvSpPr txBox="1">
            <a:spLocks/>
          </p:cNvSpPr>
          <p:nvPr/>
        </p:nvSpPr>
        <p:spPr bwMode="auto">
          <a:xfrm>
            <a:off x="827088" y="2205038"/>
            <a:ext cx="7489825" cy="2592387"/>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fontAlgn="ctr" hangingPunct="1">
              <a:lnSpc>
                <a:spcPct val="90000"/>
              </a:lnSpc>
            </a:pPr>
            <a:endParaRPr lang="es-MX" altLang="es-CO" sz="5400" b="1">
              <a:latin typeface="Gill Sans MT" charset="0"/>
            </a:endParaRPr>
          </a:p>
          <a:p>
            <a:pPr algn="ctr" eaLnBrk="1" fontAlgn="ctr" hangingPunct="1">
              <a:lnSpc>
                <a:spcPct val="90000"/>
              </a:lnSpc>
            </a:pPr>
            <a:r>
              <a:rPr lang="es-MX" altLang="es-CO" sz="5400" b="1">
                <a:latin typeface="Gill Sans MT" charset="0"/>
              </a:rPr>
              <a:t>OBRAS ADJUDICADAS </a:t>
            </a:r>
          </a:p>
          <a:p>
            <a:pPr algn="ctr" eaLnBrk="1" fontAlgn="ctr" hangingPunct="1">
              <a:lnSpc>
                <a:spcPct val="90000"/>
              </a:lnSpc>
            </a:pPr>
            <a:r>
              <a:rPr lang="es-MX" altLang="es-CO" sz="5400" b="1">
                <a:latin typeface="Gill Sans MT" charset="0"/>
              </a:rPr>
              <a:t>EN EL 2017</a:t>
            </a:r>
            <a:endParaRPr lang="es-CO" altLang="es-CO" sz="5400" b="1">
              <a:solidFill>
                <a:srgbClr val="000000"/>
              </a:solidFill>
              <a:latin typeface="Gill Sans MT" charset="0"/>
            </a:endParaRPr>
          </a:p>
          <a:p>
            <a:pPr algn="ctr" eaLnBrk="1" hangingPunct="1">
              <a:lnSpc>
                <a:spcPct val="90000"/>
              </a:lnSpc>
            </a:pPr>
            <a:endParaRPr lang="es-CO" altLang="es-CO" sz="4800" b="1">
              <a:solidFill>
                <a:srgbClr val="000000"/>
              </a:solidFill>
              <a:latin typeface="Gill Sans MT" charset="0"/>
            </a:endParaRPr>
          </a:p>
        </p:txBody>
      </p:sp>
    </p:spTree>
    <p:extLst>
      <p:ext uri="{BB962C8B-B14F-4D97-AF65-F5344CB8AC3E}">
        <p14:creationId xmlns:p14="http://schemas.microsoft.com/office/powerpoint/2010/main" val="2080184840"/>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ángulo: esquinas diagonales redondeadas 9">
            <a:extLst>
              <a:ext uri="{FF2B5EF4-FFF2-40B4-BE49-F238E27FC236}">
                <a16:creationId xmlns="" xmlns:a16="http://schemas.microsoft.com/office/drawing/2014/main" id="{5E05DF46-317A-4079-8B36-4091DEA8B9AE}"/>
              </a:ext>
            </a:extLst>
          </p:cNvPr>
          <p:cNvSpPr/>
          <p:nvPr/>
        </p:nvSpPr>
        <p:spPr>
          <a:xfrm>
            <a:off x="6361113" y="4064000"/>
            <a:ext cx="2447925"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CONSTRUCCIÓN, REHABILITACIÓN Y MEJORAMIENTO DE LA RED DE ALCANTARILLADO PLUVIAL SAN ANDRÉS ISLAS (INTERVENCIÓN PARCIAL EN ACCESO BARRIO LA PAZ, SECTOR ORANGE HILL Y AVENIDA LAS AMÉRICAS).</a:t>
            </a:r>
          </a:p>
        </p:txBody>
      </p:sp>
      <p:sp>
        <p:nvSpPr>
          <p:cNvPr id="22" name="Rectángulo: esquinas diagonales redondeadas 21">
            <a:extLst>
              <a:ext uri="{FF2B5EF4-FFF2-40B4-BE49-F238E27FC236}">
                <a16:creationId xmlns="" xmlns:a16="http://schemas.microsoft.com/office/drawing/2014/main" id="{3D36B2FE-EBF3-4FBC-9213-A9043901E1BC}"/>
              </a:ext>
            </a:extLst>
          </p:cNvPr>
          <p:cNvSpPr/>
          <p:nvPr/>
        </p:nvSpPr>
        <p:spPr>
          <a:xfrm>
            <a:off x="6335713" y="1273175"/>
            <a:ext cx="2447925"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REHABILITACIÓN Y MANTENIMIENTO DE LAS VÍAS PRIORIZADAS EN EL PLAN VIAL DEPARTAMENTAL EN SAN ANDRÉS (VÍAS INTERNAS BARRIO CORALES).</a:t>
            </a:r>
          </a:p>
        </p:txBody>
      </p:sp>
      <p:sp>
        <p:nvSpPr>
          <p:cNvPr id="25" name="Rectángulo: esquinas diagonales redondeadas 24">
            <a:extLst>
              <a:ext uri="{FF2B5EF4-FFF2-40B4-BE49-F238E27FC236}">
                <a16:creationId xmlns="" xmlns:a16="http://schemas.microsoft.com/office/drawing/2014/main" id="{94277BE3-55B4-44FF-B63F-B4A44F1EF5B1}"/>
              </a:ext>
            </a:extLst>
          </p:cNvPr>
          <p:cNvSpPr/>
          <p:nvPr/>
        </p:nvSpPr>
        <p:spPr>
          <a:xfrm>
            <a:off x="3408363" y="1235075"/>
            <a:ext cx="2449512"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 REHABILITACIÓN Y MANTENIMIENTO DE LAS VÍAS PRIORIZADAS EN EL PLAN VIAL DEPARTAMENTAL EN SAN ANDRÉS (TRAMO TRANSVERSAL 10A ANTES DIAGONAL 7 DESDE IGLESIA MOUNT ZION HASTA ANTIGUO CEMENTERIO).</a:t>
            </a:r>
          </a:p>
        </p:txBody>
      </p:sp>
      <p:sp>
        <p:nvSpPr>
          <p:cNvPr id="26" name="Rectángulo: esquinas diagonales redondeadas 25">
            <a:extLst>
              <a:ext uri="{FF2B5EF4-FFF2-40B4-BE49-F238E27FC236}">
                <a16:creationId xmlns="" xmlns:a16="http://schemas.microsoft.com/office/drawing/2014/main" id="{1B0E728E-4548-4023-A4D4-7CA9AEC667EA}"/>
              </a:ext>
            </a:extLst>
          </p:cNvPr>
          <p:cNvSpPr/>
          <p:nvPr/>
        </p:nvSpPr>
        <p:spPr>
          <a:xfrm>
            <a:off x="323850" y="1196975"/>
            <a:ext cx="2447925"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CO" sz="1200" b="1" dirty="0" err="1">
                <a:latin typeface="Gill Sans MT" panose="020B0502020104020203" pitchFamily="34" charset="0"/>
                <a:cs typeface="Browallia New" panose="020B0604020202020204" pitchFamily="34" charset="-34"/>
              </a:rPr>
              <a:t>REHABILITACION</a:t>
            </a:r>
            <a:r>
              <a:rPr lang="es-CO" sz="1200" b="1" dirty="0">
                <a:latin typeface="Gill Sans MT" panose="020B0502020104020203" pitchFamily="34" charset="0"/>
                <a:cs typeface="Browallia New" panose="020B0604020202020204" pitchFamily="34" charset="-34"/>
              </a:rPr>
              <a:t> Y MANTENIMIENTO DE </a:t>
            </a:r>
            <a:r>
              <a:rPr lang="es-CO" sz="1200" b="1" dirty="0" err="1">
                <a:latin typeface="Gill Sans MT" panose="020B0502020104020203" pitchFamily="34" charset="0"/>
                <a:cs typeface="Browallia New" panose="020B0604020202020204" pitchFamily="34" charset="-34"/>
              </a:rPr>
              <a:t>VIA</a:t>
            </a:r>
            <a:r>
              <a:rPr lang="es-CO" sz="1200" b="1" dirty="0">
                <a:latin typeface="Gill Sans MT" panose="020B0502020104020203" pitchFamily="34" charset="0"/>
                <a:cs typeface="Browallia New" panose="020B0604020202020204" pitchFamily="34" charset="-34"/>
              </a:rPr>
              <a:t> DE ACCESO A BARRIO LEGALIZADO Y SECTORES EN SAN </a:t>
            </a:r>
            <a:r>
              <a:rPr lang="es-CO" sz="1200" b="1" dirty="0" err="1">
                <a:latin typeface="Gill Sans MT" panose="020B0502020104020203" pitchFamily="34" charset="0"/>
                <a:cs typeface="Browallia New" panose="020B0604020202020204" pitchFamily="34" charset="-34"/>
              </a:rPr>
              <a:t>ANDRES</a:t>
            </a:r>
            <a:r>
              <a:rPr lang="es-CO" sz="1200" b="1" dirty="0">
                <a:latin typeface="Gill Sans MT" panose="020B0502020104020203" pitchFamily="34" charset="0"/>
                <a:cs typeface="Browallia New" panose="020B0604020202020204" pitchFamily="34" charset="-34"/>
              </a:rPr>
              <a:t> ISLA (ACCESO BARRIO </a:t>
            </a:r>
            <a:r>
              <a:rPr lang="es-CO" sz="1200" b="1" dirty="0" err="1">
                <a:latin typeface="Gill Sans MT" panose="020B0502020104020203" pitchFamily="34" charset="0"/>
                <a:cs typeface="Browallia New" panose="020B0604020202020204" pitchFamily="34" charset="-34"/>
              </a:rPr>
              <a:t>SARIE</a:t>
            </a:r>
            <a:r>
              <a:rPr lang="es-CO" sz="1200" b="1" dirty="0">
                <a:latin typeface="Gill Sans MT" panose="020B0502020104020203" pitchFamily="34" charset="0"/>
                <a:cs typeface="Browallia New" panose="020B0604020202020204" pitchFamily="34" charset="-34"/>
              </a:rPr>
              <a:t> BAY Y TABLITAS)</a:t>
            </a:r>
          </a:p>
        </p:txBody>
      </p:sp>
      <p:sp>
        <p:nvSpPr>
          <p:cNvPr id="28" name="Rectángulo: esquinas diagonales redondeadas 27">
            <a:extLst>
              <a:ext uri="{FF2B5EF4-FFF2-40B4-BE49-F238E27FC236}">
                <a16:creationId xmlns="" xmlns:a16="http://schemas.microsoft.com/office/drawing/2014/main" id="{F3F2E322-62EC-45B9-8ED0-C29B717358A2}"/>
              </a:ext>
            </a:extLst>
          </p:cNvPr>
          <p:cNvSpPr/>
          <p:nvPr/>
        </p:nvSpPr>
        <p:spPr>
          <a:xfrm>
            <a:off x="230188" y="4135438"/>
            <a:ext cx="2447925"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REHABILITACIÓN Y MANTENIMIENTO DE LAS VÍAS PRIORIZADAS EN EL PLAN VIAL DEPARTAMENTAL EN SAN ANDRÉS (AV. CUNDINAMARCA).</a:t>
            </a:r>
          </a:p>
        </p:txBody>
      </p:sp>
      <p:sp>
        <p:nvSpPr>
          <p:cNvPr id="29" name="Rectángulo: esquinas diagonales redondeadas 28">
            <a:extLst>
              <a:ext uri="{FF2B5EF4-FFF2-40B4-BE49-F238E27FC236}">
                <a16:creationId xmlns="" xmlns:a16="http://schemas.microsoft.com/office/drawing/2014/main" id="{9CDDE15F-D952-4DC8-AF3B-7373E0B33867}"/>
              </a:ext>
            </a:extLst>
          </p:cNvPr>
          <p:cNvSpPr/>
          <p:nvPr/>
        </p:nvSpPr>
        <p:spPr>
          <a:xfrm>
            <a:off x="3325813" y="4049713"/>
            <a:ext cx="2447925"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ESTUDIOS Y DISEÑOS PARA LA REHABILITACIÓN O CONSTRUCCIÓN DE LAS VÍAS PRIORIZADAS EN EL PLAN VIAL DEL DEPARTAMENTO DE SAN ANDRÉS</a:t>
            </a:r>
          </a:p>
        </p:txBody>
      </p:sp>
      <p:sp>
        <p:nvSpPr>
          <p:cNvPr id="30" name="Rectángulo: esquina doblada 29">
            <a:extLst>
              <a:ext uri="{FF2B5EF4-FFF2-40B4-BE49-F238E27FC236}">
                <a16:creationId xmlns="" xmlns:a16="http://schemas.microsoft.com/office/drawing/2014/main" id="{277C0529-E77D-4420-BC34-CDC5744D15EC}"/>
              </a:ext>
            </a:extLst>
          </p:cNvPr>
          <p:cNvSpPr/>
          <p:nvPr/>
        </p:nvSpPr>
        <p:spPr>
          <a:xfrm>
            <a:off x="6300788" y="6367463"/>
            <a:ext cx="2592387" cy="392112"/>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$ 286,876,320,00</a:t>
            </a:r>
            <a:endParaRPr lang="es-CO" sz="1200" dirty="0">
              <a:latin typeface="Gill Sans MT" panose="020B0502020104020203" pitchFamily="34" charset="0"/>
            </a:endParaRPr>
          </a:p>
        </p:txBody>
      </p:sp>
      <p:sp>
        <p:nvSpPr>
          <p:cNvPr id="31" name="Rectángulo: esquina doblada 30">
            <a:extLst>
              <a:ext uri="{FF2B5EF4-FFF2-40B4-BE49-F238E27FC236}">
                <a16:creationId xmlns="" xmlns:a16="http://schemas.microsoft.com/office/drawing/2014/main" id="{311EF45C-0675-4C62-B128-8F03A4445AA6}"/>
              </a:ext>
            </a:extLst>
          </p:cNvPr>
          <p:cNvSpPr/>
          <p:nvPr/>
        </p:nvSpPr>
        <p:spPr>
          <a:xfrm>
            <a:off x="6335713" y="3576638"/>
            <a:ext cx="2590800" cy="392112"/>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$ 2,112,182,376,00</a:t>
            </a:r>
            <a:endParaRPr lang="es-CO" sz="1200" dirty="0">
              <a:latin typeface="Gill Sans MT" panose="020B0502020104020203" pitchFamily="34" charset="0"/>
            </a:endParaRPr>
          </a:p>
        </p:txBody>
      </p:sp>
      <p:sp>
        <p:nvSpPr>
          <p:cNvPr id="32" name="Rectángulo: esquina doblada 31">
            <a:extLst>
              <a:ext uri="{FF2B5EF4-FFF2-40B4-BE49-F238E27FC236}">
                <a16:creationId xmlns="" xmlns:a16="http://schemas.microsoft.com/office/drawing/2014/main" id="{8698B53E-D435-42DD-ACBF-0864612B5116}"/>
              </a:ext>
            </a:extLst>
          </p:cNvPr>
          <p:cNvSpPr/>
          <p:nvPr/>
        </p:nvSpPr>
        <p:spPr>
          <a:xfrm>
            <a:off x="107950" y="6438900"/>
            <a:ext cx="2592388" cy="392113"/>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$ 1,094,309,375</a:t>
            </a:r>
            <a:endParaRPr lang="es-CO" sz="1200" dirty="0">
              <a:latin typeface="Gill Sans MT" panose="020B0502020104020203" pitchFamily="34" charset="0"/>
            </a:endParaRPr>
          </a:p>
        </p:txBody>
      </p:sp>
      <p:sp>
        <p:nvSpPr>
          <p:cNvPr id="33" name="Rectángulo: esquina doblada 32">
            <a:extLst>
              <a:ext uri="{FF2B5EF4-FFF2-40B4-BE49-F238E27FC236}">
                <a16:creationId xmlns="" xmlns:a16="http://schemas.microsoft.com/office/drawing/2014/main" id="{0B09F0FA-8BEE-48F6-94AB-E470435D7BDE}"/>
              </a:ext>
            </a:extLst>
          </p:cNvPr>
          <p:cNvSpPr/>
          <p:nvPr/>
        </p:nvSpPr>
        <p:spPr>
          <a:xfrm>
            <a:off x="3328988" y="3565525"/>
            <a:ext cx="2592387" cy="392113"/>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s-MX" sz="1200" b="1" dirty="0">
              <a:latin typeface="Gill Sans MT" panose="020B0502020104020203" pitchFamily="34" charset="0"/>
            </a:endParaRPr>
          </a:p>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$ 1,370,338,191,00</a:t>
            </a:r>
          </a:p>
          <a:p>
            <a:pPr algn="ctr">
              <a:defRPr/>
            </a:pPr>
            <a:endParaRPr lang="es-CO" sz="1200" dirty="0">
              <a:latin typeface="Gill Sans MT" panose="020B0502020104020203" pitchFamily="34" charset="0"/>
            </a:endParaRPr>
          </a:p>
        </p:txBody>
      </p:sp>
      <p:sp>
        <p:nvSpPr>
          <p:cNvPr id="34" name="Rectángulo: esquina doblada 33">
            <a:extLst>
              <a:ext uri="{FF2B5EF4-FFF2-40B4-BE49-F238E27FC236}">
                <a16:creationId xmlns="" xmlns:a16="http://schemas.microsoft.com/office/drawing/2014/main" id="{6F5D68C7-D60F-4B02-8710-EFF42A04CC5E}"/>
              </a:ext>
            </a:extLst>
          </p:cNvPr>
          <p:cNvSpPr/>
          <p:nvPr/>
        </p:nvSpPr>
        <p:spPr>
          <a:xfrm>
            <a:off x="323850" y="3586163"/>
            <a:ext cx="2590800" cy="392112"/>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$ 7,938,475,673,00</a:t>
            </a:r>
            <a:endParaRPr lang="es-CO" sz="1200" dirty="0">
              <a:latin typeface="Gill Sans MT" panose="020B0502020104020203" pitchFamily="34" charset="0"/>
            </a:endParaRPr>
          </a:p>
        </p:txBody>
      </p:sp>
      <p:sp>
        <p:nvSpPr>
          <p:cNvPr id="35" name="Rectángulo: esquina doblada 34">
            <a:extLst>
              <a:ext uri="{FF2B5EF4-FFF2-40B4-BE49-F238E27FC236}">
                <a16:creationId xmlns="" xmlns:a16="http://schemas.microsoft.com/office/drawing/2014/main" id="{29439832-3E42-44A0-BD8B-7ECDD723627E}"/>
              </a:ext>
            </a:extLst>
          </p:cNvPr>
          <p:cNvSpPr/>
          <p:nvPr/>
        </p:nvSpPr>
        <p:spPr>
          <a:xfrm>
            <a:off x="3325813" y="6438900"/>
            <a:ext cx="2592387" cy="392113"/>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$ 409,253,528,00</a:t>
            </a:r>
            <a:endParaRPr lang="es-CO" sz="1200" dirty="0">
              <a:latin typeface="Gill Sans MT" panose="020B0502020104020203" pitchFamily="34" charset="0"/>
            </a:endParaRPr>
          </a:p>
        </p:txBody>
      </p:sp>
    </p:spTree>
    <p:extLst>
      <p:ext uri="{BB962C8B-B14F-4D97-AF65-F5344CB8AC3E}">
        <p14:creationId xmlns:p14="http://schemas.microsoft.com/office/powerpoint/2010/main" val="1680505096"/>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ítulo 1"/>
          <p:cNvSpPr txBox="1">
            <a:spLocks/>
          </p:cNvSpPr>
          <p:nvPr/>
        </p:nvSpPr>
        <p:spPr bwMode="auto">
          <a:xfrm>
            <a:off x="827088" y="2205038"/>
            <a:ext cx="7489825" cy="3240087"/>
          </a:xfrm>
          <a:prstGeom prst="rect">
            <a:avLst/>
          </a:prstGeom>
          <a:noFill/>
          <a:ln w="571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fontAlgn="ctr" hangingPunct="1">
              <a:lnSpc>
                <a:spcPct val="90000"/>
              </a:lnSpc>
            </a:pPr>
            <a:endParaRPr lang="es-MX" altLang="es-CO" sz="5400" b="1">
              <a:latin typeface="Gill Sans MT" charset="0"/>
            </a:endParaRPr>
          </a:p>
          <a:p>
            <a:pPr algn="ctr" eaLnBrk="1" fontAlgn="ctr" hangingPunct="1">
              <a:lnSpc>
                <a:spcPct val="90000"/>
              </a:lnSpc>
            </a:pPr>
            <a:r>
              <a:rPr lang="es-MX" altLang="es-CO" sz="5400" b="1">
                <a:latin typeface="Gill Sans MT" charset="0"/>
              </a:rPr>
              <a:t>PROYECTOS GESTIONADOS Y VIABILIZADOS EN EL 2017</a:t>
            </a:r>
            <a:endParaRPr lang="es-CO" altLang="es-CO" sz="5400" b="1">
              <a:solidFill>
                <a:srgbClr val="000000"/>
              </a:solidFill>
              <a:latin typeface="Gill Sans MT" charset="0"/>
            </a:endParaRPr>
          </a:p>
          <a:p>
            <a:pPr algn="ctr" eaLnBrk="1" hangingPunct="1">
              <a:lnSpc>
                <a:spcPct val="90000"/>
              </a:lnSpc>
            </a:pPr>
            <a:endParaRPr lang="es-CO" altLang="es-CO" sz="4800" b="1">
              <a:solidFill>
                <a:srgbClr val="000000"/>
              </a:solidFill>
              <a:latin typeface="Gill Sans MT" charset="0"/>
            </a:endParaRPr>
          </a:p>
        </p:txBody>
      </p:sp>
    </p:spTree>
    <p:extLst>
      <p:ext uri="{BB962C8B-B14F-4D97-AF65-F5344CB8AC3E}">
        <p14:creationId xmlns:p14="http://schemas.microsoft.com/office/powerpoint/2010/main" val="625259723"/>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ángulo: esquinas diagonales redondeadas 9">
            <a:extLst>
              <a:ext uri="{FF2B5EF4-FFF2-40B4-BE49-F238E27FC236}">
                <a16:creationId xmlns="" xmlns:a16="http://schemas.microsoft.com/office/drawing/2014/main" id="{10E7B5BA-EE5F-465F-B80A-8B9E31AFCD11}"/>
              </a:ext>
            </a:extLst>
          </p:cNvPr>
          <p:cNvSpPr/>
          <p:nvPr/>
        </p:nvSpPr>
        <p:spPr>
          <a:xfrm>
            <a:off x="2124075" y="2246313"/>
            <a:ext cx="2447925"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CO" sz="1200" b="1" dirty="0">
                <a:latin typeface="Gill Sans MT" panose="020B0502020104020203" pitchFamily="34" charset="0"/>
                <a:cs typeface="Browallia New" panose="020B0604020202020204" pitchFamily="34" charset="-34"/>
              </a:rPr>
              <a:t>MEJORAMIENTO Y CONSTRUCCIÓN EN CONCRETO RÍGIDO DE VÍAS URBANAS (TRAMO CARRERA 13, CALLE8,9 Y TRAMO DE LA TRANSVERSAL 10ª) EN LA ISLA DE SAN ANDRÉS,  DEPARTAMENTO ARCHIPIÉLAGO DE SAN ANDRÉS, PROVIDENCIA Y SANTA CATALINA.</a:t>
            </a:r>
          </a:p>
        </p:txBody>
      </p:sp>
      <p:sp>
        <p:nvSpPr>
          <p:cNvPr id="30" name="Rectángulo: esquina doblada 29">
            <a:extLst>
              <a:ext uri="{FF2B5EF4-FFF2-40B4-BE49-F238E27FC236}">
                <a16:creationId xmlns="" xmlns:a16="http://schemas.microsoft.com/office/drawing/2014/main" id="{EC753822-3A30-4018-98D6-B3EDD7AC35DC}"/>
              </a:ext>
            </a:extLst>
          </p:cNvPr>
          <p:cNvSpPr/>
          <p:nvPr/>
        </p:nvSpPr>
        <p:spPr>
          <a:xfrm>
            <a:off x="1979613" y="4549775"/>
            <a:ext cx="2592387" cy="392113"/>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$ 22,172,574,558,95</a:t>
            </a:r>
            <a:endParaRPr lang="es-CO" sz="1200" dirty="0">
              <a:latin typeface="Gill Sans MT" panose="020B0502020104020203" pitchFamily="34" charset="0"/>
            </a:endParaRPr>
          </a:p>
        </p:txBody>
      </p:sp>
      <p:sp>
        <p:nvSpPr>
          <p:cNvPr id="14" name="Rectángulo: esquinas diagonales redondeadas 13">
            <a:extLst>
              <a:ext uri="{FF2B5EF4-FFF2-40B4-BE49-F238E27FC236}">
                <a16:creationId xmlns="" xmlns:a16="http://schemas.microsoft.com/office/drawing/2014/main" id="{049D8EBD-30E8-4EA8-8AB4-08F11BB2D842}"/>
              </a:ext>
            </a:extLst>
          </p:cNvPr>
          <p:cNvSpPr/>
          <p:nvPr/>
        </p:nvSpPr>
        <p:spPr>
          <a:xfrm>
            <a:off x="5076825" y="2174875"/>
            <a:ext cx="2447925" cy="2232025"/>
          </a:xfrm>
          <a:prstGeom prst="round2DiagRect">
            <a:avLst/>
          </a:prstGeom>
          <a:ln>
            <a:solidFill>
              <a:srgbClr val="00FFFF"/>
            </a:solidFill>
          </a:ln>
        </p:spPr>
        <p:style>
          <a:lnRef idx="2">
            <a:schemeClr val="accent1"/>
          </a:lnRef>
          <a:fillRef idx="1">
            <a:schemeClr val="lt1"/>
          </a:fillRef>
          <a:effectRef idx="0">
            <a:schemeClr val="accent1"/>
          </a:effectRef>
          <a:fontRef idx="minor">
            <a:schemeClr val="dk1"/>
          </a:fontRef>
        </p:style>
        <p:txBody>
          <a:bodyPr anchor="ctr"/>
          <a:lstStyle/>
          <a:p>
            <a:pPr algn="ctr">
              <a:defRPr/>
            </a:pPr>
            <a:r>
              <a:rPr lang="es-MX" sz="1200" b="1" dirty="0">
                <a:latin typeface="Gill Sans MT" panose="020B0502020104020203" pitchFamily="34" charset="0"/>
                <a:cs typeface="Browallia New" panose="020B0604020202020204" pitchFamily="34" charset="-34"/>
              </a:rPr>
              <a:t>R</a:t>
            </a:r>
            <a:r>
              <a:rPr lang="es-CO" sz="1200" b="1" dirty="0">
                <a:latin typeface="Gill Sans MT" panose="020B0502020104020203" pitchFamily="34" charset="0"/>
                <a:cs typeface="Browallia New" panose="020B0604020202020204" pitchFamily="34" charset="-34"/>
              </a:rPr>
              <a:t>REHABILITACIÓN VÍA PRINCIPAL EN LA LOMA SAN ANDRÉS ISLA</a:t>
            </a:r>
          </a:p>
          <a:p>
            <a:pPr algn="ctr">
              <a:defRPr/>
            </a:pPr>
            <a:r>
              <a:rPr lang="es-MX" sz="1200" b="1" dirty="0">
                <a:latin typeface="Gill Sans MT" panose="020B0502020104020203" pitchFamily="34" charset="0"/>
                <a:cs typeface="Browallia New" panose="020B0604020202020204" pitchFamily="34" charset="-34"/>
              </a:rPr>
              <a:t>FONDO SOBRETASA A LA GASOLINA</a:t>
            </a:r>
            <a:endParaRPr lang="es-CO" sz="1200" b="1" dirty="0">
              <a:latin typeface="Gill Sans MT" panose="020B0502020104020203" pitchFamily="34" charset="0"/>
              <a:cs typeface="Browallia New" panose="020B0604020202020204" pitchFamily="34" charset="-34"/>
            </a:endParaRPr>
          </a:p>
        </p:txBody>
      </p:sp>
      <p:sp>
        <p:nvSpPr>
          <p:cNvPr id="15" name="Rectángulo: esquina doblada 14">
            <a:extLst>
              <a:ext uri="{FF2B5EF4-FFF2-40B4-BE49-F238E27FC236}">
                <a16:creationId xmlns="" xmlns:a16="http://schemas.microsoft.com/office/drawing/2014/main" id="{82771B68-A714-469C-B9BA-F3DDE645D861}"/>
              </a:ext>
            </a:extLst>
          </p:cNvPr>
          <p:cNvSpPr/>
          <p:nvPr/>
        </p:nvSpPr>
        <p:spPr>
          <a:xfrm>
            <a:off x="4932363" y="4478338"/>
            <a:ext cx="2592387" cy="392112"/>
          </a:xfrm>
          <a:prstGeom prst="foldedCorner">
            <a:avLst/>
          </a:prstGeom>
          <a:solidFill>
            <a:srgbClr val="CCFF66"/>
          </a:solidFill>
          <a:ln>
            <a:solidFill>
              <a:srgbClr val="CCFF66"/>
            </a:solidFill>
          </a:ln>
        </p:spPr>
        <p:style>
          <a:lnRef idx="1">
            <a:schemeClr val="accent4"/>
          </a:lnRef>
          <a:fillRef idx="2">
            <a:schemeClr val="accent4"/>
          </a:fillRef>
          <a:effectRef idx="1">
            <a:schemeClr val="accent4"/>
          </a:effectRef>
          <a:fontRef idx="minor">
            <a:schemeClr val="dk1"/>
          </a:fontRef>
        </p:style>
        <p:txBody>
          <a:bodyPr anchor="ctr"/>
          <a:lstStyle/>
          <a:p>
            <a:pPr algn="ctr">
              <a:defRPr/>
            </a:pPr>
            <a:r>
              <a:rPr lang="es-MX" sz="1200" b="1" dirty="0">
                <a:latin typeface="Gill Sans MT" panose="020B0502020104020203" pitchFamily="34" charset="0"/>
              </a:rPr>
              <a:t>VALOR DE LA INVERSIÓN</a:t>
            </a:r>
          </a:p>
          <a:p>
            <a:pPr algn="ctr">
              <a:defRPr/>
            </a:pPr>
            <a:r>
              <a:rPr lang="es-ES_tradnl" sz="1200" dirty="0">
                <a:latin typeface="Gill Sans MT" panose="020B0502020104020203" pitchFamily="34" charset="0"/>
                <a:ea typeface="Gill Sans MT" charset="0"/>
                <a:cs typeface="Gill Sans MT" charset="0"/>
              </a:rPr>
              <a:t>$ 4,437,500,000,00</a:t>
            </a:r>
          </a:p>
        </p:txBody>
      </p:sp>
    </p:spTree>
    <p:extLst>
      <p:ext uri="{BB962C8B-B14F-4D97-AF65-F5344CB8AC3E}">
        <p14:creationId xmlns:p14="http://schemas.microsoft.com/office/powerpoint/2010/main" val="2101159867"/>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asted-image.pdf"/>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30163" y="-28575"/>
            <a:ext cx="9204326" cy="691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120" name="Shape 120"/>
          <p:cNvSpPr/>
          <p:nvPr/>
        </p:nvSpPr>
        <p:spPr>
          <a:xfrm>
            <a:off x="381000" y="339725"/>
            <a:ext cx="8208963" cy="1303338"/>
          </a:xfrm>
          <a:prstGeom prst="rect">
            <a:avLst/>
          </a:prstGeom>
          <a:ln w="12700">
            <a:miter lim="400000"/>
          </a:ln>
          <a:extLst/>
        </p:spPr>
        <p:txBody>
          <a:bodyPr lIns="35719" tIns="35719" rIns="35719" bIns="35719" anchor="ctr">
            <a:spAutoFit/>
          </a:bodyPr>
          <a:lstStyle/>
          <a:p>
            <a:pPr algn="ctr" defTabSz="410751" eaLnBrk="1" fontAlgn="auto">
              <a:spcBef>
                <a:spcPts val="0"/>
              </a:spcBef>
              <a:spcAft>
                <a:spcPts val="0"/>
              </a:spcAft>
              <a:defRPr sz="3200">
                <a:solidFill>
                  <a:srgbClr val="FFFFFF"/>
                </a:solidFill>
                <a:latin typeface="Arial"/>
                <a:ea typeface="Arial"/>
                <a:cs typeface="Arial"/>
                <a:sym typeface="Arial"/>
              </a:defRPr>
            </a:pPr>
            <a:r>
              <a:rPr lang="es-CO" sz="2800" b="1" kern="0" dirty="0">
                <a:solidFill>
                  <a:srgbClr val="FFFFFF"/>
                </a:solidFill>
                <a:latin typeface="Arial"/>
                <a:ea typeface="Arial"/>
                <a:cs typeface="Arial"/>
                <a:sym typeface="Arial"/>
              </a:rPr>
              <a:t>Oficina de Control de Circulación y Residencia OCCRE</a:t>
            </a:r>
            <a:r>
              <a:rPr lang="es-CO" sz="1969" kern="0" dirty="0">
                <a:solidFill>
                  <a:srgbClr val="FFFFFF"/>
                </a:solidFill>
                <a:latin typeface="Arial"/>
                <a:ea typeface="Arial"/>
                <a:cs typeface="Arial"/>
                <a:sym typeface="Arial"/>
              </a:rPr>
              <a:t>.</a:t>
            </a:r>
          </a:p>
          <a:p>
            <a:pPr algn="ctr" defTabSz="410751" eaLnBrk="1" fontAlgn="auto">
              <a:spcBef>
                <a:spcPts val="0"/>
              </a:spcBef>
              <a:spcAft>
                <a:spcPts val="0"/>
              </a:spcAft>
              <a:defRPr sz="3200">
                <a:solidFill>
                  <a:srgbClr val="FFFFFF"/>
                </a:solidFill>
                <a:latin typeface="Arial"/>
                <a:ea typeface="Arial"/>
                <a:cs typeface="Arial"/>
                <a:sym typeface="Arial"/>
              </a:defRPr>
            </a:pPr>
            <a:r>
              <a:rPr lang="es-CO" sz="2400" kern="0" dirty="0">
                <a:solidFill>
                  <a:srgbClr val="FFFFFF"/>
                </a:solidFill>
                <a:latin typeface="Arial"/>
                <a:ea typeface="Arial"/>
                <a:cs typeface="Arial"/>
                <a:sym typeface="Arial"/>
              </a:rPr>
              <a:t>INFORME DE GESTIÓN 2017</a:t>
            </a:r>
          </a:p>
        </p:txBody>
      </p:sp>
      <p:pic>
        <p:nvPicPr>
          <p:cNvPr id="28676" name="pasted-image.pd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5313" y="5675313"/>
            <a:ext cx="2492375" cy="82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8677" name="pasted-image.pdf"/>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73813" y="3348038"/>
            <a:ext cx="23622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8678" name="Picture 8" descr="C:\Users\yzuniga\Downloads\IMG-20180116-WA0003.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5875" y="1882775"/>
            <a:ext cx="3527425" cy="378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45954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ángulo 2"/>
          <p:cNvSpPr>
            <a:spLocks noChangeArrowheads="1"/>
          </p:cNvSpPr>
          <p:nvPr/>
        </p:nvSpPr>
        <p:spPr bwMode="auto">
          <a:xfrm>
            <a:off x="282575" y="1268413"/>
            <a:ext cx="86407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 </a:t>
            </a:r>
            <a:r>
              <a:rPr lang="es-CO" altLang="es-CO" sz="2400" b="1"/>
              <a:t>+ CONTROL Y MEJOR CIRCULACIÓN</a:t>
            </a:r>
            <a:endParaRPr lang="es-CO" altLang="es-CO" sz="2400" b="1">
              <a:solidFill>
                <a:srgbClr val="000000"/>
              </a:solidFill>
            </a:endParaRPr>
          </a:p>
        </p:txBody>
      </p:sp>
      <p:sp>
        <p:nvSpPr>
          <p:cNvPr id="29699" name="Rectángulo 2"/>
          <p:cNvSpPr>
            <a:spLocks noChangeArrowheads="1"/>
          </p:cNvSpPr>
          <p:nvPr/>
        </p:nvSpPr>
        <p:spPr bwMode="auto">
          <a:xfrm>
            <a:off x="338138" y="3644900"/>
            <a:ext cx="8537575" cy="138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just"/>
            <a:r>
              <a:rPr lang="es-CO" altLang="es-CO" sz="2400" b="1">
                <a:solidFill>
                  <a:srgbClr val="000000"/>
                </a:solidFill>
              </a:rPr>
              <a:t>PROYECTO: </a:t>
            </a:r>
            <a:r>
              <a:rPr lang="es-CO" altLang="es-CO" sz="2000"/>
              <a:t>Fortalecimiento CONTROLAR LA DENSIDAD POBLACIONAL DEL DEPARTAMENTO ARCHIPIELAGO DE SAN ANDRES, PROVIDENCIA Y SANTA CATALINA San Andrés, San Andrés, Caribe.</a:t>
            </a:r>
            <a:r>
              <a:rPr lang="es-CO" altLang="es-CO" sz="2000">
                <a:solidFill>
                  <a:srgbClr val="000000"/>
                </a:solidFill>
              </a:rPr>
              <a:t> </a:t>
            </a:r>
          </a:p>
        </p:txBody>
      </p:sp>
      <p:sp>
        <p:nvSpPr>
          <p:cNvPr id="29700" name="1 Rectángulo"/>
          <p:cNvSpPr>
            <a:spLocks noChangeArrowheads="1"/>
          </p:cNvSpPr>
          <p:nvPr/>
        </p:nvSpPr>
        <p:spPr bwMode="auto">
          <a:xfrm>
            <a:off x="338138" y="2060575"/>
            <a:ext cx="84264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just"/>
            <a:r>
              <a:rPr lang="es-CO" altLang="es-CO" sz="2000"/>
              <a:t>Fortalecer la oficina de control y circulación y residencia mediante estrategias para mitigar la problemática, incrementar el nivel de seguridad desde el manejo de la información hasta el control poblacional que se ejerce en el Departamento.</a:t>
            </a:r>
          </a:p>
        </p:txBody>
      </p:sp>
      <p:sp>
        <p:nvSpPr>
          <p:cNvPr id="29701" name="4 Rectángulo"/>
          <p:cNvSpPr>
            <a:spLocks noChangeArrowheads="1"/>
          </p:cNvSpPr>
          <p:nvPr/>
        </p:nvSpPr>
        <p:spPr bwMode="auto">
          <a:xfrm>
            <a:off x="358775" y="5418138"/>
            <a:ext cx="77771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t>VALOR DEL PROYECTO </a:t>
            </a:r>
            <a:r>
              <a:rPr lang="es-CO" altLang="es-CO" sz="2400"/>
              <a:t>:  </a:t>
            </a:r>
            <a:r>
              <a:rPr lang="es-CO" altLang="es-CO" sz="2800"/>
              <a:t>$  3.011.672.175.00</a:t>
            </a:r>
          </a:p>
        </p:txBody>
      </p:sp>
    </p:spTree>
    <p:extLst>
      <p:ext uri="{BB962C8B-B14F-4D97-AF65-F5344CB8AC3E}">
        <p14:creationId xmlns:p14="http://schemas.microsoft.com/office/powerpoint/2010/main" val="1820655309"/>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ángulo 2"/>
          <p:cNvSpPr>
            <a:spLocks noChangeArrowheads="1"/>
          </p:cNvSpPr>
          <p:nvPr/>
        </p:nvSpPr>
        <p:spPr bwMode="auto">
          <a:xfrm>
            <a:off x="468313" y="1455738"/>
            <a:ext cx="8424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800" b="1">
                <a:solidFill>
                  <a:srgbClr val="000000"/>
                </a:solidFill>
              </a:rPr>
              <a:t>Metas logradas. </a:t>
            </a:r>
          </a:p>
        </p:txBody>
      </p:sp>
      <p:graphicFrame>
        <p:nvGraphicFramePr>
          <p:cNvPr id="5" name="4 Tabla"/>
          <p:cNvGraphicFramePr>
            <a:graphicFrameLocks noGrp="1"/>
          </p:cNvGraphicFramePr>
          <p:nvPr/>
        </p:nvGraphicFramePr>
        <p:xfrm>
          <a:off x="611188" y="2420938"/>
          <a:ext cx="8137525" cy="2909889"/>
        </p:xfrm>
        <a:graphic>
          <a:graphicData uri="http://schemas.openxmlformats.org/drawingml/2006/table">
            <a:tbl>
              <a:tblPr/>
              <a:tblGrid>
                <a:gridCol w="1573212"/>
                <a:gridCol w="1450975"/>
                <a:gridCol w="1385888"/>
                <a:gridCol w="1322387"/>
                <a:gridCol w="655638"/>
                <a:gridCol w="765175"/>
                <a:gridCol w="984250"/>
              </a:tblGrid>
              <a:tr h="274638">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1" i="0" u="none" strike="noStrike" cap="none" normalizeH="0" baseline="0">
                          <a:ln>
                            <a:noFill/>
                          </a:ln>
                          <a:solidFill>
                            <a:schemeClr val="tx1"/>
                          </a:solidFill>
                          <a:effectLst/>
                          <a:latin typeface="Calibri" charset="0"/>
                          <a:ea typeface="Arial" charset="0"/>
                          <a:cs typeface="Arial" charset="0"/>
                        </a:rPr>
                        <a:t>Programa</a:t>
                      </a:r>
                      <a:endParaRPr kumimoji="0" lang="es-CO" altLang="es-ES_tradnl" sz="1100" b="1"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1" i="0" u="none" strike="noStrike" cap="none" normalizeH="0" baseline="0">
                          <a:ln>
                            <a:noFill/>
                          </a:ln>
                          <a:solidFill>
                            <a:schemeClr val="tx1"/>
                          </a:solidFill>
                          <a:effectLst/>
                          <a:latin typeface="Calibri" charset="0"/>
                          <a:ea typeface="Arial" charset="0"/>
                          <a:cs typeface="Arial" charset="0"/>
                        </a:rPr>
                        <a:t>Subprograma</a:t>
                      </a:r>
                      <a:endParaRPr kumimoji="0" lang="es-CO" altLang="es-ES_tradnl" sz="1100" b="1"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1" i="0" u="none" strike="noStrike" cap="none" normalizeH="0" baseline="0">
                          <a:ln>
                            <a:noFill/>
                          </a:ln>
                          <a:solidFill>
                            <a:schemeClr val="tx1"/>
                          </a:solidFill>
                          <a:effectLst/>
                          <a:latin typeface="Calibri" charset="0"/>
                          <a:ea typeface="Arial" charset="0"/>
                          <a:cs typeface="Arial" charset="0"/>
                        </a:rPr>
                        <a:t>Meta</a:t>
                      </a:r>
                      <a:endParaRPr kumimoji="0" lang="es-CO" altLang="es-ES_tradnl" sz="1100" b="1"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1" i="0" u="none" strike="noStrike" cap="none" normalizeH="0" baseline="0">
                          <a:ln>
                            <a:noFill/>
                          </a:ln>
                          <a:solidFill>
                            <a:schemeClr val="tx1"/>
                          </a:solidFill>
                          <a:effectLst/>
                          <a:latin typeface="Calibri" charset="0"/>
                          <a:ea typeface="Arial" charset="0"/>
                          <a:cs typeface="Arial" charset="0"/>
                        </a:rPr>
                        <a:t>Indicador</a:t>
                      </a:r>
                      <a:endParaRPr kumimoji="0" lang="es-CO" altLang="es-ES_tradnl" sz="1100" b="1"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1" i="0" u="none" strike="noStrike" cap="none" normalizeH="0" baseline="0">
                          <a:ln>
                            <a:noFill/>
                          </a:ln>
                          <a:solidFill>
                            <a:schemeClr val="tx1"/>
                          </a:solidFill>
                          <a:effectLst/>
                          <a:latin typeface="Calibri" charset="0"/>
                          <a:ea typeface="Arial" charset="0"/>
                          <a:cs typeface="Arial" charset="0"/>
                        </a:rPr>
                        <a:t>Meta2</a:t>
                      </a:r>
                      <a:endParaRPr kumimoji="0" lang="es-CO" altLang="es-ES_tradnl" sz="1100" b="1"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1" i="0" u="none" strike="noStrike" cap="none" normalizeH="0" baseline="0">
                          <a:ln>
                            <a:noFill/>
                          </a:ln>
                          <a:solidFill>
                            <a:schemeClr val="tx1"/>
                          </a:solidFill>
                          <a:effectLst/>
                          <a:latin typeface="Calibri" charset="0"/>
                          <a:ea typeface="Arial" charset="0"/>
                          <a:cs typeface="Arial" charset="0"/>
                        </a:rPr>
                        <a:t>Ejecucion2</a:t>
                      </a:r>
                      <a:endParaRPr kumimoji="0" lang="es-CO" altLang="es-ES_tradnl" sz="1100" b="1"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1" i="0" u="none" strike="noStrike" cap="none" normalizeH="0" baseline="0">
                          <a:ln>
                            <a:noFill/>
                          </a:ln>
                          <a:solidFill>
                            <a:schemeClr val="tx1"/>
                          </a:solidFill>
                          <a:effectLst/>
                          <a:latin typeface="Calibri" charset="0"/>
                          <a:ea typeface="Arial" charset="0"/>
                          <a:cs typeface="Arial" charset="0"/>
                        </a:rPr>
                        <a:t>%Avance2</a:t>
                      </a:r>
                      <a:endParaRPr kumimoji="0" lang="es-CO" altLang="es-ES_tradnl" sz="1100" b="1"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r>
              <a:tr h="538163">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control y mejor circulación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formación más control.</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Programa de capacitación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 formacion (+) control</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2</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2</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100 %</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r>
              <a:tr h="523875">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control y mejor circulación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control más acción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Fortalecimiento normativo  OCCRE</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 control (+) accion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100%</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r>
              <a:tr h="523875">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control y mejor circulación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control más acción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Plan de control poblacional</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 control (+) acción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150</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703</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100%</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r>
              <a:tr h="1049338">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control y mejor circulación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Más control más acción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Implementación sensibilización y socialización en temas de control poblacional</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 control (+) acción</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c>
                  <a:txBody>
                    <a:bodyPr/>
                    <a:lstStyle>
                      <a:lvl1pPr defTabSz="685800">
                        <a:lnSpc>
                          <a:spcPct val="90000"/>
                        </a:lnSpc>
                        <a:spcBef>
                          <a:spcPts val="750"/>
                        </a:spcBef>
                        <a:buFont typeface="Arial" charset="0"/>
                        <a:defRPr sz="1900">
                          <a:solidFill>
                            <a:schemeClr val="tx1"/>
                          </a:solidFill>
                          <a:latin typeface="Calibri" charset="0"/>
                        </a:defRPr>
                      </a:lvl1pPr>
                      <a:lvl2pPr marL="742950" indent="-285750" defTabSz="685800">
                        <a:lnSpc>
                          <a:spcPct val="90000"/>
                        </a:lnSpc>
                        <a:spcBef>
                          <a:spcPts val="375"/>
                        </a:spcBef>
                        <a:buFont typeface="Arial" charset="0"/>
                        <a:defRPr sz="1600">
                          <a:solidFill>
                            <a:schemeClr val="tx1"/>
                          </a:solidFill>
                          <a:latin typeface="Calibri" charset="0"/>
                        </a:defRPr>
                      </a:lvl2pPr>
                      <a:lvl3pPr marL="1143000" indent="-228600" defTabSz="685800">
                        <a:lnSpc>
                          <a:spcPct val="90000"/>
                        </a:lnSpc>
                        <a:spcBef>
                          <a:spcPts val="375"/>
                        </a:spcBef>
                        <a:buFont typeface="Arial" charset="0"/>
                        <a:defRPr sz="1300">
                          <a:solidFill>
                            <a:schemeClr val="tx1"/>
                          </a:solidFill>
                          <a:latin typeface="Calibri" charset="0"/>
                        </a:defRPr>
                      </a:lvl3pPr>
                      <a:lvl4pPr marL="1600200" indent="-228600" defTabSz="685800">
                        <a:lnSpc>
                          <a:spcPct val="90000"/>
                        </a:lnSpc>
                        <a:spcBef>
                          <a:spcPts val="375"/>
                        </a:spcBef>
                        <a:buFont typeface="Arial" charset="0"/>
                        <a:defRPr sz="1100">
                          <a:solidFill>
                            <a:schemeClr val="tx1"/>
                          </a:solidFill>
                          <a:latin typeface="Calibri" charset="0"/>
                        </a:defRPr>
                      </a:lvl4pPr>
                      <a:lvl5pPr marL="2057400" indent="-228600" defTabSz="685800">
                        <a:lnSpc>
                          <a:spcPct val="90000"/>
                        </a:lnSpc>
                        <a:spcBef>
                          <a:spcPts val="375"/>
                        </a:spcBef>
                        <a:buFont typeface="Arial" charset="0"/>
                        <a:defRPr sz="1100">
                          <a:solidFill>
                            <a:schemeClr val="tx1"/>
                          </a:solidFill>
                          <a:latin typeface="Calibri" charset="0"/>
                        </a:defRPr>
                      </a:lvl5pPr>
                      <a:lvl6pPr marL="25146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6pPr>
                      <a:lvl7pPr marL="29718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7pPr>
                      <a:lvl8pPr marL="34290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8pPr>
                      <a:lvl9pPr marL="3886200" indent="-228600" defTabSz="685800" eaLnBrk="0" fontAlgn="base" hangingPunct="0">
                        <a:lnSpc>
                          <a:spcPct val="90000"/>
                        </a:lnSpc>
                        <a:spcBef>
                          <a:spcPts val="375"/>
                        </a:spcBef>
                        <a:spcAft>
                          <a:spcPct val="0"/>
                        </a:spcAft>
                        <a:buFont typeface="Arial" charset="0"/>
                        <a:defRPr sz="1100">
                          <a:solidFill>
                            <a:schemeClr val="tx1"/>
                          </a:solidFill>
                          <a:latin typeface="Calibri" charset="0"/>
                        </a:defRPr>
                      </a:lvl9pPr>
                    </a:lstStyle>
                    <a:p>
                      <a:pPr marL="0" marR="0" lvl="0" indent="0" algn="ctr" defTabSz="685800" rtl="0" eaLnBrk="1" fontAlgn="ctr" latinLnBrk="0" hangingPunct="1">
                        <a:lnSpc>
                          <a:spcPct val="100000"/>
                        </a:lnSpc>
                        <a:spcBef>
                          <a:spcPct val="0"/>
                        </a:spcBef>
                        <a:spcAft>
                          <a:spcPct val="0"/>
                        </a:spcAft>
                        <a:buClrTx/>
                        <a:buSzTx/>
                        <a:buFontTx/>
                        <a:buNone/>
                        <a:tabLst/>
                      </a:pPr>
                      <a:r>
                        <a:rPr kumimoji="0" lang="es-CO" altLang="es-ES_tradnl" sz="1100" b="0" i="0" u="none" strike="noStrike" cap="none" normalizeH="0" baseline="0">
                          <a:ln>
                            <a:noFill/>
                          </a:ln>
                          <a:solidFill>
                            <a:schemeClr val="tx1"/>
                          </a:solidFill>
                          <a:effectLst/>
                          <a:latin typeface="Calibri" charset="0"/>
                          <a:ea typeface="Arial" charset="0"/>
                          <a:cs typeface="Arial" charset="0"/>
                        </a:rPr>
                        <a:t>100%</a:t>
                      </a:r>
                      <a:endParaRPr kumimoji="0" lang="es-CO" altLang="es-ES_tradnl" sz="1100" b="0" i="0" u="none" strike="noStrike" cap="none" normalizeH="0" baseline="0">
                        <a:ln>
                          <a:noFill/>
                        </a:ln>
                        <a:solidFill>
                          <a:srgbClr val="000000"/>
                        </a:solidFill>
                        <a:effectLst/>
                        <a:latin typeface="Calibri" charset="0"/>
                        <a:ea typeface="Arial" charset="0"/>
                        <a:cs typeface="Arial" charset="0"/>
                      </a:endParaRPr>
                    </a:p>
                  </a:txBody>
                  <a:tcPr marL="7951" marR="7951" marT="7950" marB="0" anchor="ctr" horzOverflow="overflow">
                    <a:lnL w="12700" cap="flat" cmpd="sng" algn="ctr">
                      <a:solidFill>
                        <a:srgbClr val="A5A5A5"/>
                      </a:solidFill>
                      <a:prstDash val="solid"/>
                      <a:round/>
                      <a:headEnd type="none" w="med" len="med"/>
                      <a:tailEnd type="none" w="med" len="med"/>
                    </a:lnL>
                    <a:lnR w="12700" cap="flat" cmpd="sng" algn="ctr">
                      <a:solidFill>
                        <a:srgbClr val="A5A5A5"/>
                      </a:solidFill>
                      <a:prstDash val="solid"/>
                      <a:round/>
                      <a:headEnd type="none" w="med" len="med"/>
                      <a:tailEnd type="none" w="med" len="med"/>
                    </a:lnR>
                    <a:lnT w="12700" cap="flat" cmpd="sng" algn="ctr">
                      <a:solidFill>
                        <a:srgbClr val="A5A5A5"/>
                      </a:solidFill>
                      <a:prstDash val="solid"/>
                      <a:round/>
                      <a:headEnd type="none" w="med" len="med"/>
                      <a:tailEnd type="none" w="med" len="med"/>
                    </a:lnT>
                    <a:lnB w="12700" cap="flat" cmpd="sng" algn="ctr">
                      <a:solidFill>
                        <a:srgbClr val="A5A5A5"/>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680694057"/>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Rectángulo"/>
          <p:cNvSpPr/>
          <p:nvPr/>
        </p:nvSpPr>
        <p:spPr>
          <a:xfrm>
            <a:off x="4805363" y="2084388"/>
            <a:ext cx="4032250" cy="4246562"/>
          </a:xfrm>
          <a:prstGeom prst="rect">
            <a:avLst/>
          </a:prstGeom>
        </p:spPr>
        <p:txBody>
          <a:bodyPr>
            <a:spAutoFit/>
          </a:bodyPr>
          <a:lstStyle/>
          <a:p>
            <a:pPr algn="just">
              <a:defRPr/>
            </a:pPr>
            <a:r>
              <a:rPr lang="es-CO" dirty="0">
                <a:latin typeface="Arial" panose="020B0604020202020204" pitchFamily="34" charset="0"/>
                <a:ea typeface="+mn-ea"/>
                <a:cs typeface="Arial" panose="020B0604020202020204" pitchFamily="34" charset="0"/>
              </a:rPr>
              <a:t>Fortalecer al personal de la OCCRE con el fin de ejercer un mejor y eficaz control de las personas que ingresan y circulan dentro del Departamento.</a:t>
            </a:r>
          </a:p>
          <a:p>
            <a:pPr algn="just">
              <a:defRPr/>
            </a:pPr>
            <a:endParaRPr lang="es-CO" dirty="0">
              <a:latin typeface="Arial" panose="020B0604020202020204" pitchFamily="34" charset="0"/>
              <a:ea typeface="+mn-ea"/>
              <a:cs typeface="Arial" panose="020B0604020202020204" pitchFamily="34" charset="0"/>
            </a:endParaRPr>
          </a:p>
          <a:p>
            <a:pPr marL="285750" indent="-285750" algn="just">
              <a:buFont typeface="Wingdings" panose="05000000000000000000" pitchFamily="2" charset="2"/>
              <a:buChar char="v"/>
              <a:defRPr/>
            </a:pPr>
            <a:r>
              <a:rPr lang="es-CO" dirty="0">
                <a:latin typeface="Arial" panose="020B0604020202020204" pitchFamily="34" charset="0"/>
                <a:ea typeface="+mn-ea"/>
                <a:cs typeface="Arial" panose="020B0604020202020204" pitchFamily="34" charset="0"/>
              </a:rPr>
              <a:t>Durante la vigencia 2017 se capacito a más de 85 funcionarios en Seguridad de documentos de viaje con la Embajada Británica.</a:t>
            </a:r>
          </a:p>
          <a:p>
            <a:pPr marL="285750" indent="-285750" algn="just">
              <a:buFont typeface="Wingdings" panose="05000000000000000000" pitchFamily="2" charset="2"/>
              <a:buChar char="v"/>
              <a:defRPr/>
            </a:pPr>
            <a:r>
              <a:rPr lang="es-CO" dirty="0">
                <a:latin typeface="Arial" panose="020B0604020202020204" pitchFamily="34" charset="0"/>
                <a:ea typeface="+mn-ea"/>
                <a:cs typeface="Arial" panose="020B0604020202020204" pitchFamily="34" charset="0"/>
              </a:rPr>
              <a:t>Trafico de Migrantes por Director del GIATT de Migración Colombia.</a:t>
            </a:r>
          </a:p>
          <a:p>
            <a:pPr marL="285750" indent="-285750" algn="just">
              <a:buFont typeface="Wingdings" panose="05000000000000000000" pitchFamily="2" charset="2"/>
              <a:buChar char="v"/>
              <a:defRPr/>
            </a:pPr>
            <a:r>
              <a:rPr lang="es-CO" dirty="0">
                <a:latin typeface="Arial" panose="020B0604020202020204" pitchFamily="34" charset="0"/>
                <a:ea typeface="+mn-ea"/>
                <a:cs typeface="Arial" panose="020B0604020202020204" pitchFamily="34" charset="0"/>
              </a:rPr>
              <a:t>Tipos de notificación de INTERPOL y sus bases de daos para consulta de antecedentes a personas nacionales y extranjeras.</a:t>
            </a:r>
          </a:p>
        </p:txBody>
      </p:sp>
      <p:sp>
        <p:nvSpPr>
          <p:cNvPr id="33795" name="5 Rectángulo"/>
          <p:cNvSpPr>
            <a:spLocks noChangeArrowheads="1"/>
          </p:cNvSpPr>
          <p:nvPr/>
        </p:nvSpPr>
        <p:spPr bwMode="auto">
          <a:xfrm>
            <a:off x="327025" y="1525588"/>
            <a:ext cx="5829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t>SUBPROGRAMAS: (+) Formación (+) Control.</a:t>
            </a:r>
            <a:endParaRPr lang="es-CO" altLang="es-CO"/>
          </a:p>
        </p:txBody>
      </p:sp>
      <p:grpSp>
        <p:nvGrpSpPr>
          <p:cNvPr id="33796" name="1 Grupo"/>
          <p:cNvGrpSpPr>
            <a:grpSpLocks/>
          </p:cNvGrpSpPr>
          <p:nvPr/>
        </p:nvGrpSpPr>
        <p:grpSpPr bwMode="auto">
          <a:xfrm>
            <a:off x="327025" y="1989138"/>
            <a:ext cx="4332288" cy="4462462"/>
            <a:chOff x="327024" y="1988840"/>
            <a:chExt cx="4332352" cy="4462763"/>
          </a:xfrm>
        </p:grpSpPr>
        <p:sp>
          <p:nvSpPr>
            <p:cNvPr id="33797" name="1 Rectángulo"/>
            <p:cNvSpPr>
              <a:spLocks noChangeArrowheads="1"/>
            </p:cNvSpPr>
            <p:nvPr/>
          </p:nvSpPr>
          <p:spPr bwMode="auto">
            <a:xfrm>
              <a:off x="398463" y="5805264"/>
              <a:ext cx="4240212" cy="646339"/>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CO" altLang="es-CO" b="1"/>
                <a:t>(+) Formación (+) Control.</a:t>
              </a:r>
            </a:p>
            <a:p>
              <a:pPr algn="ctr"/>
              <a:r>
                <a:rPr lang="es-CO" altLang="es-CO" b="1"/>
                <a:t>Programas de capacitación</a:t>
              </a:r>
            </a:p>
          </p:txBody>
        </p:sp>
        <p:pic>
          <p:nvPicPr>
            <p:cNvPr id="33798" name="Picture 7" descr="C:\Users\yzuniga\Downloads\IMG-20180116-WA00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024" y="1988840"/>
              <a:ext cx="2670793" cy="2003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9" name="Picture 8" descr="C:\Users\yzuniga\Downloads\IMG-20180116-WA00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7088" y="3991933"/>
              <a:ext cx="2592288" cy="1813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417292663"/>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4 Rectángulo"/>
          <p:cNvSpPr>
            <a:spLocks noChangeArrowheads="1"/>
          </p:cNvSpPr>
          <p:nvPr/>
        </p:nvSpPr>
        <p:spPr bwMode="auto">
          <a:xfrm>
            <a:off x="554038" y="1298575"/>
            <a:ext cx="45370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t>SUBPROGRAMA: (+) Control (+) Acción</a:t>
            </a:r>
            <a:endParaRPr lang="es-CO" altLang="es-CO"/>
          </a:p>
        </p:txBody>
      </p:sp>
      <p:sp>
        <p:nvSpPr>
          <p:cNvPr id="35843" name="7 Rectángulo"/>
          <p:cNvSpPr>
            <a:spLocks noChangeArrowheads="1"/>
          </p:cNvSpPr>
          <p:nvPr/>
        </p:nvSpPr>
        <p:spPr bwMode="auto">
          <a:xfrm>
            <a:off x="387350" y="4295775"/>
            <a:ext cx="8445500" cy="646113"/>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CO" altLang="es-CO" b="1"/>
              <a:t>(+) Control (+) Acción</a:t>
            </a:r>
            <a:endParaRPr lang="es-CO" altLang="es-CO"/>
          </a:p>
          <a:p>
            <a:pPr algn="ctr"/>
            <a:r>
              <a:rPr lang="es-CO" altLang="es-CO"/>
              <a:t>Contratación de Personal</a:t>
            </a:r>
          </a:p>
        </p:txBody>
      </p:sp>
      <p:sp>
        <p:nvSpPr>
          <p:cNvPr id="35844" name="1 Rectángulo"/>
          <p:cNvSpPr>
            <a:spLocks noChangeArrowheads="1"/>
          </p:cNvSpPr>
          <p:nvPr/>
        </p:nvSpPr>
        <p:spPr bwMode="auto">
          <a:xfrm>
            <a:off x="441325" y="4941888"/>
            <a:ext cx="8391525"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just"/>
            <a:r>
              <a:rPr lang="es-CO" altLang="es-CO" sz="1600"/>
              <a:t>Implementar programas que apunten a mejorar la calidad de vida de los habitantes de la isla mediante el control de las personas que ingresan y permanecen en el Departamento Archipiélago de San Andrés, Providencia y Santa Catalina.</a:t>
            </a:r>
          </a:p>
          <a:p>
            <a:pPr algn="just"/>
            <a:endParaRPr lang="es-CO" altLang="es-CO" sz="1600"/>
          </a:p>
          <a:p>
            <a:pPr algn="just"/>
            <a:r>
              <a:rPr lang="es-CO" altLang="es-CO" sz="1600"/>
              <a:t>Para la esta vigencia se contrato a 130 personas quienes se desempeñaron en diversas áreas, incluyendo personal en el municipio de Providencia.</a:t>
            </a:r>
          </a:p>
        </p:txBody>
      </p:sp>
      <p:pic>
        <p:nvPicPr>
          <p:cNvPr id="35845" name="Picture 5" descr="C:\Users\yzuniga\Downloads\IMG-20180116-WA000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263" y="1719263"/>
            <a:ext cx="3476625" cy="2608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6" name="Picture 6" descr="C:\Users\yzuniga\Downloads\IMG-20180116-WA000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0888" y="1741488"/>
            <a:ext cx="3403600" cy="255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392413"/>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4 Rectángulo"/>
          <p:cNvSpPr>
            <a:spLocks noChangeArrowheads="1"/>
          </p:cNvSpPr>
          <p:nvPr/>
        </p:nvSpPr>
        <p:spPr bwMode="auto">
          <a:xfrm>
            <a:off x="554038" y="1298575"/>
            <a:ext cx="45370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t>SUBPROGRAMA: (+) Control (+) Acción</a:t>
            </a:r>
            <a:endParaRPr lang="es-CO" altLang="es-CO"/>
          </a:p>
        </p:txBody>
      </p:sp>
      <p:sp>
        <p:nvSpPr>
          <p:cNvPr id="37891" name="10 Rectángulo"/>
          <p:cNvSpPr>
            <a:spLocks noChangeArrowheads="1"/>
          </p:cNvSpPr>
          <p:nvPr/>
        </p:nvSpPr>
        <p:spPr bwMode="auto">
          <a:xfrm>
            <a:off x="225425" y="5589588"/>
            <a:ext cx="8599488"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just"/>
            <a:r>
              <a:rPr lang="es-CO" altLang="es-CO"/>
              <a:t>Implementar programas que apunten a mejorar la calidad de vida de los habitantes de la isla mediante el control de las personas que ingresan y permanecen en el Departamento Archipiélago de San Andrés, Providencia y Santa Catalina.</a:t>
            </a:r>
          </a:p>
        </p:txBody>
      </p:sp>
      <p:grpSp>
        <p:nvGrpSpPr>
          <p:cNvPr id="37892" name="7 Grupo"/>
          <p:cNvGrpSpPr>
            <a:grpSpLocks/>
          </p:cNvGrpSpPr>
          <p:nvPr/>
        </p:nvGrpSpPr>
        <p:grpSpPr bwMode="auto">
          <a:xfrm>
            <a:off x="220663" y="2003425"/>
            <a:ext cx="8383587" cy="3416300"/>
            <a:chOff x="220546" y="2004014"/>
            <a:chExt cx="8383902" cy="3415516"/>
          </a:xfrm>
        </p:grpSpPr>
        <p:pic>
          <p:nvPicPr>
            <p:cNvPr id="37893" name="Picture 1" descr="E:\REGISTRO FOTOGRAFICO Y FILMICO NATANIA\IMG_20171220_16345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546" y="2004015"/>
              <a:ext cx="4511367" cy="2718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2" descr="E:\REGISTRO FOTOGRAFICO Y FILMICO NATANIA\IMG_20171220_17062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1914" y="2004014"/>
              <a:ext cx="3692248" cy="2718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5" name="6 Rectángulo"/>
            <p:cNvSpPr>
              <a:spLocks noChangeArrowheads="1"/>
            </p:cNvSpPr>
            <p:nvPr/>
          </p:nvSpPr>
          <p:spPr bwMode="auto">
            <a:xfrm>
              <a:off x="224861" y="4773199"/>
              <a:ext cx="8379587" cy="646331"/>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CO" altLang="es-CO" b="1"/>
                <a:t>(+) Control (+) Acción</a:t>
              </a:r>
              <a:endParaRPr lang="es-CO" altLang="es-CO"/>
            </a:p>
            <a:p>
              <a:pPr algn="ctr"/>
              <a:r>
                <a:rPr lang="es-CO" altLang="es-CO"/>
                <a:t>Implementación, sensibilización y socialización en temas de control poblacional</a:t>
              </a:r>
            </a:p>
          </p:txBody>
        </p:sp>
      </p:grpSp>
    </p:spTree>
    <p:extLst>
      <p:ext uri="{BB962C8B-B14F-4D97-AF65-F5344CB8AC3E}">
        <p14:creationId xmlns:p14="http://schemas.microsoft.com/office/powerpoint/2010/main" val="1844874752"/>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4 Rectángulo"/>
          <p:cNvSpPr>
            <a:spLocks noChangeArrowheads="1"/>
          </p:cNvSpPr>
          <p:nvPr/>
        </p:nvSpPr>
        <p:spPr bwMode="auto">
          <a:xfrm>
            <a:off x="554038" y="1298575"/>
            <a:ext cx="45370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t>SUBPROGRAMA: (+) Control (+) Acción</a:t>
            </a:r>
            <a:endParaRPr lang="es-CO" altLang="es-CO"/>
          </a:p>
        </p:txBody>
      </p:sp>
      <p:sp>
        <p:nvSpPr>
          <p:cNvPr id="39939" name="5 Rectángulo"/>
          <p:cNvSpPr>
            <a:spLocks noChangeArrowheads="1"/>
          </p:cNvSpPr>
          <p:nvPr/>
        </p:nvSpPr>
        <p:spPr bwMode="auto">
          <a:xfrm>
            <a:off x="354013" y="5661025"/>
            <a:ext cx="84185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a:t>Sensibilización a más de 300 personas en diferentes sectores de la isla (Natania, Simpsom Well, Gaviotas) Sobre el Decreto 2762, Sobrepoblación, impactos que genera y control de natalidad. </a:t>
            </a:r>
          </a:p>
        </p:txBody>
      </p:sp>
      <p:grpSp>
        <p:nvGrpSpPr>
          <p:cNvPr id="39940" name="1 Grupo"/>
          <p:cNvGrpSpPr>
            <a:grpSpLocks/>
          </p:cNvGrpSpPr>
          <p:nvPr/>
        </p:nvGrpSpPr>
        <p:grpSpPr bwMode="auto">
          <a:xfrm>
            <a:off x="341313" y="1668463"/>
            <a:ext cx="8445500" cy="3838575"/>
            <a:chOff x="418197" y="1988840"/>
            <a:chExt cx="8446190" cy="3838766"/>
          </a:xfrm>
        </p:grpSpPr>
        <p:pic>
          <p:nvPicPr>
            <p:cNvPr id="39941" name="Picture 3" descr="E:\REGISTRO FOTOGRAFICO Y FILMICO MORRIS LANDING\IMG_20171222_16113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484" y="2020562"/>
              <a:ext cx="4177683" cy="3133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2" descr="E:\REGISTRO FOTOGRAFICO Y FILMICO MORRIS LANDING\IMG_20171222_16265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408" y="1988840"/>
              <a:ext cx="4219979" cy="316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3" name="7 Rectángulo"/>
            <p:cNvSpPr>
              <a:spLocks noChangeArrowheads="1"/>
            </p:cNvSpPr>
            <p:nvPr/>
          </p:nvSpPr>
          <p:spPr bwMode="auto">
            <a:xfrm>
              <a:off x="418197" y="5181275"/>
              <a:ext cx="8446190" cy="646331"/>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CO" altLang="es-CO" b="1"/>
                <a:t>(+) Control (+) Acción</a:t>
              </a:r>
              <a:endParaRPr lang="es-CO" altLang="es-CO"/>
            </a:p>
            <a:p>
              <a:pPr algn="ctr"/>
              <a:r>
                <a:rPr lang="es-CO" altLang="es-CO"/>
                <a:t>Implementación, sensibilización y socialización en temas de control poblacional</a:t>
              </a:r>
            </a:p>
          </p:txBody>
        </p:sp>
      </p:grpSp>
    </p:spTree>
    <p:extLst>
      <p:ext uri="{BB962C8B-B14F-4D97-AF65-F5344CB8AC3E}">
        <p14:creationId xmlns:p14="http://schemas.microsoft.com/office/powerpoint/2010/main" val="599689880"/>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4 Rectángulo"/>
          <p:cNvSpPr>
            <a:spLocks noChangeArrowheads="1"/>
          </p:cNvSpPr>
          <p:nvPr/>
        </p:nvSpPr>
        <p:spPr bwMode="auto">
          <a:xfrm>
            <a:off x="554038" y="1298575"/>
            <a:ext cx="45370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t>SUBPROGRAMA: (+) Control (+) Acción</a:t>
            </a:r>
            <a:endParaRPr lang="es-CO" altLang="es-CO"/>
          </a:p>
        </p:txBody>
      </p:sp>
      <p:sp>
        <p:nvSpPr>
          <p:cNvPr id="41987" name="5 Rectángulo"/>
          <p:cNvSpPr>
            <a:spLocks noChangeArrowheads="1"/>
          </p:cNvSpPr>
          <p:nvPr/>
        </p:nvSpPr>
        <p:spPr bwMode="auto">
          <a:xfrm>
            <a:off x="354013" y="5661025"/>
            <a:ext cx="8418512"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just"/>
            <a:r>
              <a:rPr lang="es-CO" altLang="es-CO"/>
              <a:t>Retenes realizados en las principales vías del Departamento arrojo como resultado la devolución de </a:t>
            </a:r>
            <a:r>
              <a:rPr lang="es-CO" altLang="es-CO" sz="2000" b="1"/>
              <a:t>703</a:t>
            </a:r>
            <a:r>
              <a:rPr lang="es-CO" altLang="es-CO"/>
              <a:t>  personas en contratadas en situación irregular en el Departamento  y que fueron devueltas a  su último lugar de embarque.</a:t>
            </a:r>
          </a:p>
        </p:txBody>
      </p:sp>
      <p:sp>
        <p:nvSpPr>
          <p:cNvPr id="41988" name="7 Rectángulo"/>
          <p:cNvSpPr>
            <a:spLocks noChangeArrowheads="1"/>
          </p:cNvSpPr>
          <p:nvPr/>
        </p:nvSpPr>
        <p:spPr bwMode="auto">
          <a:xfrm>
            <a:off x="341313" y="4860925"/>
            <a:ext cx="8445500" cy="646113"/>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CO" altLang="es-CO" b="1"/>
              <a:t>(+) Control (+) Acción</a:t>
            </a:r>
            <a:endParaRPr lang="es-CO" altLang="es-CO"/>
          </a:p>
          <a:p>
            <a:pPr algn="ctr"/>
            <a:r>
              <a:rPr lang="es-CO" altLang="es-CO"/>
              <a:t>Plan de control poblacional</a:t>
            </a:r>
          </a:p>
        </p:txBody>
      </p:sp>
      <p:pic>
        <p:nvPicPr>
          <p:cNvPr id="41989" name="Picture 2" descr="C:\Users\yzuniga\Downloads\IMG-20180111-WA001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 y="1668463"/>
            <a:ext cx="4068763"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90" name="Picture 3" descr="C:\Users\yzuniga\Downloads\IMG-20180111-WA001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4063" y="1666875"/>
            <a:ext cx="4208462" cy="317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1163760"/>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4 Rectángulo"/>
          <p:cNvSpPr>
            <a:spLocks noChangeArrowheads="1"/>
          </p:cNvSpPr>
          <p:nvPr/>
        </p:nvSpPr>
        <p:spPr bwMode="auto">
          <a:xfrm>
            <a:off x="554038" y="1298575"/>
            <a:ext cx="45370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t>SUBPROGRAMA: (+) Control (+) Acción</a:t>
            </a:r>
            <a:endParaRPr lang="es-CO" altLang="es-CO"/>
          </a:p>
        </p:txBody>
      </p:sp>
      <p:sp>
        <p:nvSpPr>
          <p:cNvPr id="44035" name="7 Rectángulo"/>
          <p:cNvSpPr>
            <a:spLocks noChangeArrowheads="1"/>
          </p:cNvSpPr>
          <p:nvPr/>
        </p:nvSpPr>
        <p:spPr bwMode="auto">
          <a:xfrm>
            <a:off x="341313" y="5949950"/>
            <a:ext cx="8445500" cy="646113"/>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r>
              <a:rPr lang="es-CO" altLang="es-CO" b="1"/>
              <a:t>(+) Control (+) Acción</a:t>
            </a:r>
            <a:endParaRPr lang="es-CO" altLang="es-CO"/>
          </a:p>
          <a:p>
            <a:pPr algn="ctr"/>
            <a:r>
              <a:rPr lang="es-CO" altLang="es-CO"/>
              <a:t>Fortalecimiento normativo OCCRE</a:t>
            </a:r>
          </a:p>
        </p:txBody>
      </p:sp>
      <p:sp>
        <p:nvSpPr>
          <p:cNvPr id="44036" name="5 Rectángulo"/>
          <p:cNvSpPr>
            <a:spLocks noChangeArrowheads="1"/>
          </p:cNvSpPr>
          <p:nvPr/>
        </p:nvSpPr>
        <p:spPr bwMode="auto">
          <a:xfrm>
            <a:off x="371475" y="1844675"/>
            <a:ext cx="8418513"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just"/>
            <a:r>
              <a:rPr lang="es-CO" altLang="es-CO"/>
              <a:t>Con el propósito de continuar fortaleciendo  la normatividad de la Oficina, durante la vigencia se llevaron a cabo  dos (2) reuniones en la cámara de comercio, a través de la cual  se creó un grupo interinstitucional para trabajar en el fortalecimiento del decreto 2762 de 1991.</a:t>
            </a:r>
          </a:p>
          <a:p>
            <a:pPr algn="just"/>
            <a:endParaRPr lang="es-CO" altLang="es-CO"/>
          </a:p>
          <a:p>
            <a:pPr algn="just"/>
            <a:r>
              <a:rPr lang="es-CO" altLang="es-CO"/>
              <a:t>Se solicitó el apoyo del señor Vicepresidente de la Republica a través de reuniones realizadas en los meses de Junio y Agosto y en donde se entregó copia del proyecto de reforma que había sido protocolizado por el señor Presidente de la Republica.</a:t>
            </a:r>
          </a:p>
          <a:p>
            <a:pPr algn="just"/>
            <a:endParaRPr lang="es-CO" altLang="es-CO"/>
          </a:p>
          <a:p>
            <a:pPr algn="just"/>
            <a:r>
              <a:rPr lang="es-CO" altLang="es-CO"/>
              <a:t>Se elabora el Proyecto de Ordenanza de Junio de 2017 “Por el cual se modifica la ordenanza No. 003 de 1993  y se dictan otras disposiciones”.</a:t>
            </a:r>
          </a:p>
          <a:p>
            <a:pPr algn="just"/>
            <a:endParaRPr lang="es-CO" altLang="es-CO"/>
          </a:p>
          <a:p>
            <a:pPr algn="just"/>
            <a:endParaRPr lang="es-CO" altLang="es-CO"/>
          </a:p>
        </p:txBody>
      </p:sp>
    </p:spTree>
    <p:extLst>
      <p:ext uri="{BB962C8B-B14F-4D97-AF65-F5344CB8AC3E}">
        <p14:creationId xmlns:p14="http://schemas.microsoft.com/office/powerpoint/2010/main" val="1235141266"/>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0962"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0963" name="CuadroTexto 1"/>
          <p:cNvSpPr txBox="1">
            <a:spLocks noChangeArrowheads="1"/>
          </p:cNvSpPr>
          <p:nvPr/>
        </p:nvSpPr>
        <p:spPr bwMode="auto">
          <a:xfrm>
            <a:off x="438150" y="1628775"/>
            <a:ext cx="4565650" cy="618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b="1" dirty="0"/>
              <a:t>PROGRAMA: </a:t>
            </a:r>
            <a:r>
              <a:rPr lang="es-CO" altLang="es-ES" dirty="0"/>
              <a:t>Vivienda y entorno más digno para la población de las islas.</a:t>
            </a:r>
          </a:p>
          <a:p>
            <a:endParaRPr lang="es-CO" altLang="es-ES" dirty="0"/>
          </a:p>
          <a:p>
            <a:r>
              <a:rPr lang="es-CO" altLang="es-ES" b="1" dirty="0"/>
              <a:t>SUBPROGRAMA:  </a:t>
            </a:r>
            <a:r>
              <a:rPr lang="es-CO" altLang="es-ES" dirty="0"/>
              <a:t>Construcción de vip o vis nueva.</a:t>
            </a:r>
          </a:p>
          <a:p>
            <a:endParaRPr lang="es-CO" altLang="es-ES" dirty="0"/>
          </a:p>
          <a:p>
            <a:r>
              <a:rPr lang="es-CO" altLang="es-ES" b="1" dirty="0"/>
              <a:t>PROYECTO: </a:t>
            </a:r>
            <a:r>
              <a:rPr lang="es-CO" altLang="es-ES" dirty="0"/>
              <a:t>Construcción de Viviendas de Interés Social e Interés Prioritario para la Población Vulnerable de San Andrés, Isla</a:t>
            </a:r>
          </a:p>
          <a:p>
            <a:endParaRPr lang="es-CO" altLang="es-ES" b="1" dirty="0"/>
          </a:p>
          <a:p>
            <a:r>
              <a:rPr lang="es-CO" altLang="es-ES" b="1" dirty="0"/>
              <a:t>META : </a:t>
            </a:r>
            <a:r>
              <a:rPr lang="es-CO" altLang="es-ES" dirty="0"/>
              <a:t>Formulacion de proyectos, gestion y construccion de viviendas (VIP-VIS)</a:t>
            </a:r>
          </a:p>
          <a:p>
            <a:endParaRPr lang="es-CO" altLang="es-ES" b="1" dirty="0"/>
          </a:p>
          <a:p>
            <a:r>
              <a:rPr lang="es-CO" altLang="es-ES" b="1" dirty="0"/>
              <a:t>NUMERO DE BENEFICIARIOS: </a:t>
            </a:r>
            <a:r>
              <a:rPr lang="es-CO" altLang="es-ES" dirty="0" smtClean="0"/>
              <a:t>50 casas</a:t>
            </a:r>
            <a:endParaRPr lang="es-CO" altLang="es-ES" dirty="0"/>
          </a:p>
          <a:p>
            <a:endParaRPr lang="es-CO" altLang="es-ES" b="1" dirty="0"/>
          </a:p>
          <a:p>
            <a:r>
              <a:rPr lang="es-CO" altLang="es-ES" b="1" dirty="0"/>
              <a:t>Valor: </a:t>
            </a:r>
            <a:r>
              <a:rPr lang="es-ES" altLang="es-ES" dirty="0" smtClean="0"/>
              <a:t>$ 800.000.000</a:t>
            </a:r>
            <a:endParaRPr lang="es-CO" altLang="es-ES" b="1" dirty="0"/>
          </a:p>
          <a:p>
            <a:endParaRPr lang="es-CO" altLang="es-ES" b="1" dirty="0"/>
          </a:p>
          <a:p>
            <a:endParaRPr lang="es-CO" altLang="es-ES" b="1" dirty="0"/>
          </a:p>
          <a:p>
            <a:endParaRPr lang="es-CO" altLang="es-ES" b="1" dirty="0"/>
          </a:p>
          <a:p>
            <a:endParaRPr lang="es-CO" altLang="es-ES" b="1" dirty="0"/>
          </a:p>
          <a:p>
            <a:endParaRPr lang="es-CO" altLang="es-ES" b="1" dirty="0"/>
          </a:p>
        </p:txBody>
      </p:sp>
      <p:pic>
        <p:nvPicPr>
          <p:cNvPr id="2" name="Imagen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1125" y="2335720"/>
            <a:ext cx="3783248" cy="283743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781283273"/>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3010"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a:p>
            <a:pPr>
              <a:buFont typeface="Arial" charset="0"/>
              <a:buChar char="•"/>
            </a:pPr>
            <a:endParaRPr lang="es-CO" altLang="es-CO" sz="2800" b="1">
              <a:solidFill>
                <a:srgbClr val="000000"/>
              </a:solidFill>
            </a:endParaRPr>
          </a:p>
        </p:txBody>
      </p:sp>
      <p:sp>
        <p:nvSpPr>
          <p:cNvPr id="43011" name="CuadroTexto 1"/>
          <p:cNvSpPr txBox="1">
            <a:spLocks noChangeArrowheads="1"/>
          </p:cNvSpPr>
          <p:nvPr/>
        </p:nvSpPr>
        <p:spPr bwMode="auto">
          <a:xfrm>
            <a:off x="4292600" y="1349375"/>
            <a:ext cx="4638675" cy="550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ES" sz="1600" b="1" dirty="0"/>
              <a:t>PROGRAMA: </a:t>
            </a:r>
            <a:r>
              <a:rPr lang="es-CO" altLang="es-ES" sz="1600" dirty="0"/>
              <a:t>Más competencias para la integración regional.</a:t>
            </a:r>
          </a:p>
          <a:p>
            <a:endParaRPr lang="es-CO" altLang="es-ES" sz="1600" dirty="0"/>
          </a:p>
          <a:p>
            <a:r>
              <a:rPr lang="es-CO" altLang="es-ES" sz="1600" b="1" dirty="0"/>
              <a:t>SUBPROGRAMA: </a:t>
            </a:r>
            <a:r>
              <a:rPr lang="es-CO" altLang="es-ES" sz="1600" dirty="0"/>
              <a:t>Entrenamiento, formación y/o capacitación a la comunidad local en negocios internacionales.</a:t>
            </a:r>
          </a:p>
          <a:p>
            <a:endParaRPr lang="es-CO" altLang="es-ES" sz="1600" dirty="0"/>
          </a:p>
          <a:p>
            <a:r>
              <a:rPr lang="es-CO" altLang="es-ES" sz="1600" b="1" dirty="0"/>
              <a:t>PROYECTO: </a:t>
            </a:r>
            <a:r>
              <a:rPr lang="es-CO" altLang="es-ES" sz="1600" dirty="0"/>
              <a:t>Fortalecimiento de las capacidades locales para mejorar la gestión económica y la participación en comercio internacional en San Andrés isla.</a:t>
            </a:r>
          </a:p>
          <a:p>
            <a:endParaRPr lang="es-CO" altLang="es-ES" sz="1600" b="1" dirty="0"/>
          </a:p>
          <a:p>
            <a:r>
              <a:rPr lang="es-CO" altLang="es-ES" sz="1600" b="1" dirty="0"/>
              <a:t>META: </a:t>
            </a:r>
            <a:r>
              <a:rPr lang="es-CO" altLang="es-ES" sz="1600" dirty="0"/>
              <a:t>Entrenamiento, formación y/o capacitación a la comunidad local en negocios internacionales.</a:t>
            </a:r>
          </a:p>
          <a:p>
            <a:endParaRPr lang="es-CO" altLang="es-ES" sz="1600" dirty="0"/>
          </a:p>
          <a:p>
            <a:r>
              <a:rPr lang="es-CO" altLang="es-ES" sz="1600" b="1" dirty="0"/>
              <a:t>NUMERO DE BENEFICIARIOS: </a:t>
            </a:r>
            <a:r>
              <a:rPr lang="es-CO" altLang="es-ES" sz="1600" dirty="0"/>
              <a:t>100 Habitantes</a:t>
            </a:r>
          </a:p>
          <a:p>
            <a:endParaRPr lang="es-CO" altLang="es-ES" sz="1600" b="1" dirty="0"/>
          </a:p>
          <a:p>
            <a:r>
              <a:rPr lang="es-CO" altLang="es-ES" sz="1600" b="1" dirty="0"/>
              <a:t>Valor: </a:t>
            </a:r>
            <a:r>
              <a:rPr lang="es-CO" altLang="es-ES" sz="1600" dirty="0" smtClean="0"/>
              <a:t>$ </a:t>
            </a:r>
            <a:r>
              <a:rPr lang="is-IS" altLang="es-ES" sz="1600" dirty="0" smtClean="0"/>
              <a:t>115.005.295</a:t>
            </a:r>
            <a:endParaRPr lang="es-CO" altLang="es-ES" sz="1600" dirty="0"/>
          </a:p>
          <a:p>
            <a:endParaRPr lang="es-CO" altLang="es-ES" sz="1600" dirty="0"/>
          </a:p>
          <a:p>
            <a:endParaRPr lang="es-CO" altLang="es-ES" sz="1600" b="1" dirty="0"/>
          </a:p>
          <a:p>
            <a:endParaRPr lang="es-CO" altLang="es-ES" sz="1600" b="1" dirty="0"/>
          </a:p>
        </p:txBody>
      </p:sp>
      <p:pic>
        <p:nvPicPr>
          <p:cNvPr id="3" name="Imagen 2"/>
          <p:cNvPicPr>
            <a:picLocks noChangeAspect="1"/>
          </p:cNvPicPr>
          <p:nvPr/>
        </p:nvPicPr>
        <p:blipFill>
          <a:blip r:embed="rId3">
            <a:extLst>
              <a:ext uri="{28A0092B-C50C-407E-A947-70E740481C1C}">
                <a14:useLocalDpi xmlns:a14="http://schemas.microsoft.com/office/drawing/2010/main" val="0"/>
              </a:ext>
            </a:extLst>
          </a:blip>
          <a:srcRect t="3479"/>
          <a:stretch>
            <a:fillRect/>
          </a:stretch>
        </p:blipFill>
        <p:spPr bwMode="auto">
          <a:xfrm>
            <a:off x="0" y="3860800"/>
            <a:ext cx="4140200" cy="2997200"/>
          </a:xfrm>
          <a:prstGeom prst="rect">
            <a:avLst/>
          </a:prstGeom>
          <a:noFill/>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Imagen 3"/>
          <p:cNvPicPr>
            <a:picLocks noChangeAspect="1"/>
          </p:cNvPicPr>
          <p:nvPr/>
        </p:nvPicPr>
        <p:blipFill>
          <a:blip r:embed="rId4">
            <a:extLst>
              <a:ext uri="{28A0092B-C50C-407E-A947-70E740481C1C}">
                <a14:useLocalDpi xmlns:a14="http://schemas.microsoft.com/office/drawing/2010/main" val="0"/>
              </a:ext>
            </a:extLst>
          </a:blip>
          <a:srcRect t="14949"/>
          <a:stretch>
            <a:fillRect/>
          </a:stretch>
        </p:blipFill>
        <p:spPr bwMode="auto">
          <a:xfrm rot="10800000">
            <a:off x="1588" y="1220788"/>
            <a:ext cx="4138612" cy="2640012"/>
          </a:xfrm>
          <a:prstGeom prst="rect">
            <a:avLst/>
          </a:prstGeom>
          <a:noFill/>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9725510"/>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ángulo 2"/>
          <p:cNvSpPr>
            <a:spLocks noChangeArrowheads="1"/>
          </p:cNvSpPr>
          <p:nvPr/>
        </p:nvSpPr>
        <p:spPr bwMode="auto">
          <a:xfrm>
            <a:off x="250825" y="2276475"/>
            <a:ext cx="57610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s-CO" altLang="es-CO" sz="2400" b="1">
              <a:solidFill>
                <a:srgbClr val="000000"/>
              </a:solidFill>
            </a:endParaRPr>
          </a:p>
          <a:p>
            <a:endParaRPr lang="es-CO" altLang="es-CO" sz="2400" b="1">
              <a:solidFill>
                <a:srgbClr val="000000"/>
              </a:solidFill>
            </a:endParaRPr>
          </a:p>
        </p:txBody>
      </p:sp>
      <p:sp>
        <p:nvSpPr>
          <p:cNvPr id="45058" name="Rectángulo 2"/>
          <p:cNvSpPr>
            <a:spLocks noChangeArrowheads="1"/>
          </p:cNvSpPr>
          <p:nvPr/>
        </p:nvSpPr>
        <p:spPr bwMode="auto">
          <a:xfrm>
            <a:off x="403225" y="3024188"/>
            <a:ext cx="7913688"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endParaRPr lang="es-CO" altLang="es-CO" sz="2800" b="1" dirty="0">
              <a:solidFill>
                <a:srgbClr val="000000"/>
              </a:solidFill>
            </a:endParaRPr>
          </a:p>
          <a:p>
            <a:pPr>
              <a:buFont typeface="Arial" charset="0"/>
              <a:buChar char="•"/>
            </a:pPr>
            <a:endParaRPr lang="es-CO" altLang="es-CO" sz="2800" b="1" dirty="0">
              <a:solidFill>
                <a:srgbClr val="000000"/>
              </a:solidFill>
            </a:endParaRPr>
          </a:p>
          <a:p>
            <a:pPr>
              <a:buFont typeface="Arial" charset="0"/>
              <a:buChar char="•"/>
            </a:pPr>
            <a:endParaRPr lang="es-CO" altLang="es-CO" sz="2800" b="1" dirty="0">
              <a:solidFill>
                <a:srgbClr val="000000"/>
              </a:solidFill>
            </a:endParaRPr>
          </a:p>
          <a:p>
            <a:pPr>
              <a:buFont typeface="Arial" charset="0"/>
              <a:buChar char="•"/>
            </a:pPr>
            <a:endParaRPr lang="es-CO" altLang="es-CO" sz="2800" b="1" dirty="0">
              <a:solidFill>
                <a:srgbClr val="000000"/>
              </a:solidFill>
            </a:endParaRPr>
          </a:p>
          <a:p>
            <a:pPr>
              <a:buFont typeface="Arial" charset="0"/>
              <a:buChar char="•"/>
            </a:pPr>
            <a:endParaRPr lang="es-CO" altLang="es-CO" sz="2800" b="1" dirty="0">
              <a:solidFill>
                <a:srgbClr val="000000"/>
              </a:solidFill>
            </a:endParaRPr>
          </a:p>
        </p:txBody>
      </p:sp>
      <p:pic>
        <p:nvPicPr>
          <p:cNvPr id="45060" name="Imagen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1984581"/>
            <a:ext cx="2657345" cy="472479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Imagen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669756" y="1991786"/>
            <a:ext cx="2657475" cy="472598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uadroTexto 6">
            <a:extLst>
              <a:ext uri="{FF2B5EF4-FFF2-40B4-BE49-F238E27FC236}"/>
            </a:extLst>
          </p:cNvPr>
          <p:cNvSpPr txBox="1"/>
          <p:nvPr/>
        </p:nvSpPr>
        <p:spPr>
          <a:xfrm>
            <a:off x="539552" y="1389113"/>
            <a:ext cx="8208912" cy="471924"/>
          </a:xfrm>
          <a:prstGeom prst="rect">
            <a:avLst/>
          </a:prstGeom>
          <a:solidFill>
            <a:schemeClr val="bg1">
              <a:lumMod val="95000"/>
            </a:schemeClr>
          </a:solidFill>
          <a:ln w="12700" cap="flat">
            <a:noFill/>
            <a:miter lim="400000"/>
          </a:ln>
          <a:effectLst/>
          <a:sp3d/>
        </p:spPr>
        <p:style>
          <a:lnRef idx="0">
            <a:scrgbClr r="0" g="0" b="0"/>
          </a:lnRef>
          <a:fillRef idx="0">
            <a:scrgbClr r="0" g="0" b="0"/>
          </a:fillRef>
          <a:effectRef idx="0">
            <a:scrgbClr r="0" g="0" b="0"/>
          </a:effectRef>
          <a:fontRef idx="none"/>
        </p:style>
        <p:txBody>
          <a:bodyPr spcFirstLastPara="1" wrap="square" lIns="50800" tIns="50800" rIns="50800" bIns="50800" spcCol="38100" anchor="ctr">
            <a:spAutoFit/>
          </a:bodyPr>
          <a:lstStyle/>
          <a:p>
            <a:pPr algn="ctr" defTabSz="584200" fontAlgn="auto">
              <a:spcBef>
                <a:spcPts val="0"/>
              </a:spcBef>
              <a:spcAft>
                <a:spcPts val="0"/>
              </a:spcAft>
              <a:defRPr/>
            </a:pPr>
            <a:r>
              <a:rPr lang="es-ES" sz="2400" dirty="0">
                <a:ln w="0"/>
                <a:effectLst>
                  <a:outerShdw blurRad="38100" dist="19050" dir="2700000" algn="tl" rotWithShape="0">
                    <a:schemeClr val="dk1">
                      <a:alpha val="40000"/>
                    </a:schemeClr>
                  </a:outerShdw>
                </a:effectLst>
                <a:latin typeface="+mn-lt"/>
                <a:ea typeface="+mn-ea"/>
                <a:cs typeface="+mn-cs"/>
                <a:sym typeface="Helvetica Light"/>
              </a:rPr>
              <a:t>Control urbanístico</a:t>
            </a:r>
          </a:p>
        </p:txBody>
      </p:sp>
    </p:spTree>
    <p:extLst>
      <p:ext uri="{BB962C8B-B14F-4D97-AF65-F5344CB8AC3E}">
        <p14:creationId xmlns:p14="http://schemas.microsoft.com/office/powerpoint/2010/main" val="331750858"/>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 name="pasted-image.pdf"/>
          <p:cNvPicPr>
            <a:picLocks/>
          </p:cNvPicPr>
          <p:nvPr/>
        </p:nvPicPr>
        <p:blipFill>
          <a:blip r:embed="rId2">
            <a:extLst/>
          </a:blip>
          <a:stretch>
            <a:fillRect/>
          </a:stretch>
        </p:blipFill>
        <p:spPr>
          <a:xfrm>
            <a:off x="-18235" y="-56277"/>
            <a:ext cx="9204369" cy="6914277"/>
          </a:xfrm>
          <a:prstGeom prst="rect">
            <a:avLst/>
          </a:prstGeom>
          <a:ln w="12700">
            <a:miter lim="400000"/>
          </a:ln>
        </p:spPr>
      </p:pic>
      <p:sp>
        <p:nvSpPr>
          <p:cNvPr id="120" name="Shape 120"/>
          <p:cNvSpPr/>
          <p:nvPr/>
        </p:nvSpPr>
        <p:spPr>
          <a:xfrm>
            <a:off x="6208653" y="1020189"/>
            <a:ext cx="2818842" cy="2235869"/>
          </a:xfrm>
          <a:prstGeom prst="rect">
            <a:avLst/>
          </a:prstGeom>
          <a:ln w="12700">
            <a:miter lim="400000"/>
          </a:ln>
          <a:extLst>
            <a:ext uri="{C572A759-6A51-4108-AA02-DFA0A04FC94B}">
              <ma14:wrappingTextBoxFlag xmlns:ma14="http://schemas.microsoft.com/office/mac/drawingml/2011/main" val="1"/>
            </a:ext>
          </a:extLst>
        </p:spPr>
        <p:txBody>
          <a:bodyPr wrap="square" lIns="35719" tIns="35719" rIns="35719" bIns="35719" anchor="ctr">
            <a:spAutoFit/>
          </a:bodyPr>
          <a:lstStyle/>
          <a:p>
            <a:r>
              <a:rPr lang="es-ES" sz="2812" b="1" dirty="0">
                <a:solidFill>
                  <a:schemeClr val="bg1"/>
                </a:solidFill>
              </a:rPr>
              <a:t>INFORME DE GESTIÓN DE LA OFICINA DE PRENSA</a:t>
            </a:r>
            <a:br>
              <a:rPr lang="es-ES" sz="2812" b="1" dirty="0">
                <a:solidFill>
                  <a:schemeClr val="bg1"/>
                </a:solidFill>
              </a:rPr>
            </a:br>
            <a:r>
              <a:rPr lang="es-ES" sz="2812" b="1" dirty="0">
                <a:solidFill>
                  <a:schemeClr val="bg1"/>
                </a:solidFill>
              </a:rPr>
              <a:t> 2017</a:t>
            </a:r>
          </a:p>
        </p:txBody>
      </p:sp>
      <p:grpSp>
        <p:nvGrpSpPr>
          <p:cNvPr id="125" name="Group 125"/>
          <p:cNvGrpSpPr/>
          <p:nvPr/>
        </p:nvGrpSpPr>
        <p:grpSpPr>
          <a:xfrm>
            <a:off x="275452" y="257426"/>
            <a:ext cx="5933200" cy="5188320"/>
            <a:chOff x="-126999" y="-88900"/>
            <a:chExt cx="8438328" cy="7378943"/>
          </a:xfrm>
        </p:grpSpPr>
        <p:grpSp>
          <p:nvGrpSpPr>
            <p:cNvPr id="123" name="Group 123"/>
            <p:cNvGrpSpPr/>
            <p:nvPr/>
          </p:nvGrpSpPr>
          <p:grpSpPr>
            <a:xfrm>
              <a:off x="-127000" y="-88901"/>
              <a:ext cx="8438329" cy="7378945"/>
              <a:chOff x="0" y="0"/>
              <a:chExt cx="8438328" cy="7378943"/>
            </a:xfrm>
          </p:grpSpPr>
          <p:pic>
            <p:nvPicPr>
              <p:cNvPr id="122" name="DSC_0662-filtered.jpeg"/>
              <p:cNvPicPr>
                <a:picLocks noChangeAspect="1"/>
              </p:cNvPicPr>
              <p:nvPr/>
            </p:nvPicPr>
            <p:blipFill>
              <a:blip r:embed="rId3">
                <a:extLst/>
              </a:blip>
              <a:srcRect l="20257" r="2015"/>
              <a:stretch>
                <a:fillRect/>
              </a:stretch>
            </p:blipFill>
            <p:spPr>
              <a:xfrm>
                <a:off x="127000" y="88899"/>
                <a:ext cx="8184329" cy="7048745"/>
              </a:xfrm>
              <a:prstGeom prst="rect">
                <a:avLst/>
              </a:prstGeom>
              <a:ln>
                <a:noFill/>
              </a:ln>
              <a:effectLst/>
            </p:spPr>
          </p:pic>
          <p:pic>
            <p:nvPicPr>
              <p:cNvPr id="121" name="120 Imagen"/>
              <p:cNvPicPr>
                <a:picLocks/>
              </p:cNvPicPr>
              <p:nvPr/>
            </p:nvPicPr>
            <p:blipFill>
              <a:blip r:embed="rId4">
                <a:extLst/>
              </a:blip>
              <a:stretch>
                <a:fillRect/>
              </a:stretch>
            </p:blipFill>
            <p:spPr>
              <a:xfrm>
                <a:off x="0" y="-1"/>
                <a:ext cx="8438329" cy="7378945"/>
              </a:xfrm>
              <a:prstGeom prst="rect">
                <a:avLst/>
              </a:prstGeom>
              <a:effectLst/>
            </p:spPr>
          </p:pic>
        </p:grpSp>
        <p:pic>
          <p:nvPicPr>
            <p:cNvPr id="124" name="pasted-image.pdf"/>
            <p:cNvPicPr>
              <a:picLocks noChangeAspect="1"/>
            </p:cNvPicPr>
            <p:nvPr/>
          </p:nvPicPr>
          <p:blipFill>
            <a:blip r:embed="rId5">
              <a:alphaModFix amt="43755"/>
              <a:extLst/>
            </a:blip>
            <a:srcRect l="17891"/>
            <a:stretch>
              <a:fillRect/>
            </a:stretch>
          </p:blipFill>
          <p:spPr>
            <a:xfrm>
              <a:off x="46234" y="217046"/>
              <a:ext cx="7825945" cy="1729005"/>
            </a:xfrm>
            <a:prstGeom prst="rect">
              <a:avLst/>
            </a:prstGeom>
            <a:ln w="12700" cap="flat">
              <a:noFill/>
              <a:miter lim="400000"/>
            </a:ln>
            <a:effectLst/>
          </p:spPr>
        </p:pic>
      </p:grpSp>
      <p:pic>
        <p:nvPicPr>
          <p:cNvPr id="126" name="pasted-image.pdf"/>
          <p:cNvPicPr>
            <a:picLocks noChangeAspect="1"/>
          </p:cNvPicPr>
          <p:nvPr/>
        </p:nvPicPr>
        <p:blipFill>
          <a:blip r:embed="rId6">
            <a:extLst/>
          </a:blip>
          <a:stretch>
            <a:fillRect/>
          </a:stretch>
        </p:blipFill>
        <p:spPr>
          <a:xfrm>
            <a:off x="595218" y="5674910"/>
            <a:ext cx="2492430" cy="828199"/>
          </a:xfrm>
          <a:prstGeom prst="rect">
            <a:avLst/>
          </a:prstGeom>
          <a:ln w="12700">
            <a:miter lim="400000"/>
          </a:ln>
        </p:spPr>
      </p:pic>
      <p:pic>
        <p:nvPicPr>
          <p:cNvPr id="127" name="pasted-image.pdf"/>
          <p:cNvPicPr>
            <a:picLocks noChangeAspect="1"/>
          </p:cNvPicPr>
          <p:nvPr/>
        </p:nvPicPr>
        <p:blipFill>
          <a:blip r:embed="rId5">
            <a:extLst/>
          </a:blip>
          <a:stretch>
            <a:fillRect/>
          </a:stretch>
        </p:blipFill>
        <p:spPr>
          <a:xfrm>
            <a:off x="6502339" y="3590430"/>
            <a:ext cx="2361542" cy="428393"/>
          </a:xfrm>
          <a:prstGeom prst="rect">
            <a:avLst/>
          </a:prstGeom>
          <a:ln w="12700">
            <a:miter lim="400000"/>
          </a:ln>
        </p:spPr>
      </p:pic>
    </p:spTree>
    <p:extLst>
      <p:ext uri="{BB962C8B-B14F-4D97-AF65-F5344CB8AC3E}">
        <p14:creationId xmlns:p14="http://schemas.microsoft.com/office/powerpoint/2010/main" val="200279600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60369" y="20620"/>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sp>
        <p:nvSpPr>
          <p:cNvPr id="132" name="Shape 132"/>
          <p:cNvSpPr/>
          <p:nvPr/>
        </p:nvSpPr>
        <p:spPr>
          <a:xfrm>
            <a:off x="563162" y="2261105"/>
            <a:ext cx="8326612" cy="1629998"/>
          </a:xfrm>
          <a:prstGeom prst="rect">
            <a:avLst/>
          </a:prstGeom>
          <a:ln w="12700">
            <a:miter lim="400000"/>
          </a:ln>
          <a:extLst>
            <a:ext uri="{C572A759-6A51-4108-AA02-DFA0A04FC94B}">
              <ma14:wrappingTextBoxFlag xmlns:ma14="http://schemas.microsoft.com/office/mac/drawingml/2011/main" val="1"/>
            </a:ext>
          </a:extLst>
        </p:spPr>
        <p:txBody>
          <a:bodyPr wrap="square" lIns="35719" tIns="35719" rIns="35719" bIns="35719" anchor="ctr">
            <a:spAutoFit/>
          </a:bodyPr>
          <a:lstStyle>
            <a:lvl1pPr>
              <a:defRPr sz="6000">
                <a:solidFill>
                  <a:srgbClr val="FFFFFF"/>
                </a:solidFill>
                <a:latin typeface="Arial"/>
                <a:ea typeface="Arial"/>
                <a:cs typeface="Arial"/>
                <a:sym typeface="Arial"/>
              </a:defRPr>
            </a:lvl1pPr>
          </a:lstStyle>
          <a:p>
            <a:r>
              <a:rPr lang="es-ES" sz="2531" dirty="0">
                <a:latin typeface="+mn-lt"/>
              </a:rPr>
              <a:t>Gracias  al compromiso de la oficina de prensa, el pasado mes de octubre le fue  otorgado  al gobernador Ronald </a:t>
            </a:r>
            <a:r>
              <a:rPr lang="es-ES" sz="2531" dirty="0" err="1">
                <a:latin typeface="+mn-lt"/>
              </a:rPr>
              <a:t>Housni</a:t>
            </a:r>
            <a:r>
              <a:rPr lang="es-ES" sz="2531" dirty="0">
                <a:latin typeface="+mn-lt"/>
              </a:rPr>
              <a:t> </a:t>
            </a:r>
            <a:r>
              <a:rPr lang="es-ES" sz="2531" dirty="0" err="1">
                <a:latin typeface="+mn-lt"/>
              </a:rPr>
              <a:t>Jaller</a:t>
            </a:r>
            <a:r>
              <a:rPr lang="es-ES" sz="2531" dirty="0">
                <a:latin typeface="+mn-lt"/>
              </a:rPr>
              <a:t> </a:t>
            </a:r>
            <a:br>
              <a:rPr lang="es-ES" sz="2531" dirty="0">
                <a:latin typeface="+mn-lt"/>
              </a:rPr>
            </a:br>
            <a:r>
              <a:rPr lang="es-ES" sz="2531" dirty="0">
                <a:latin typeface="+mn-lt"/>
              </a:rPr>
              <a:t> el reconocimiento  “GOBIERNO DIGITAL” por el buen manejo de la redes sociales.</a:t>
            </a:r>
            <a:endParaRPr sz="2531" dirty="0">
              <a:latin typeface="+mn-lt"/>
            </a:endParaRPr>
          </a:p>
        </p:txBody>
      </p:sp>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167136" y="5116338"/>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pic>
        <p:nvPicPr>
          <p:cNvPr id="2" name="Imagen 1"/>
          <p:cNvPicPr>
            <a:picLocks noChangeAspect="1"/>
          </p:cNvPicPr>
          <p:nvPr/>
        </p:nvPicPr>
        <p:blipFill>
          <a:blip r:embed="rId6"/>
          <a:stretch>
            <a:fillRect/>
          </a:stretch>
        </p:blipFill>
        <p:spPr>
          <a:xfrm>
            <a:off x="5140492" y="4306501"/>
            <a:ext cx="3580637" cy="2138805"/>
          </a:xfrm>
          <a:prstGeom prst="rect">
            <a:avLst/>
          </a:prstGeom>
          <a:effectLst>
            <a:glow rad="228600">
              <a:schemeClr val="accent5">
                <a:satMod val="175000"/>
                <a:alpha val="40000"/>
              </a:schemeClr>
            </a:glow>
          </a:effectLst>
        </p:spPr>
      </p:pic>
      <p:sp>
        <p:nvSpPr>
          <p:cNvPr id="4" name="Rectángulo 3"/>
          <p:cNvSpPr/>
          <p:nvPr/>
        </p:nvSpPr>
        <p:spPr>
          <a:xfrm>
            <a:off x="-687155" y="6787668"/>
            <a:ext cx="2860297" cy="168059"/>
          </a:xfrm>
          <a:prstGeom prst="rect">
            <a:avLst/>
          </a:prstGeom>
        </p:spPr>
        <p:txBody>
          <a:bodyPr wrap="square">
            <a:spAutoFit/>
          </a:bodyPr>
          <a:lstStyle/>
          <a:p>
            <a:r>
              <a:rPr lang="en-US" sz="492" dirty="0"/>
              <a:t>YAMILET WRIGHT L.</a:t>
            </a:r>
          </a:p>
        </p:txBody>
      </p:sp>
    </p:spTree>
    <p:extLst>
      <p:ext uri="{BB962C8B-B14F-4D97-AF65-F5344CB8AC3E}">
        <p14:creationId xmlns:p14="http://schemas.microsoft.com/office/powerpoint/2010/main" val="133380657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60369" y="20620"/>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9260" y="5099811"/>
            <a:ext cx="8805142" cy="194533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pic>
        <p:nvPicPr>
          <p:cNvPr id="3" name="Imagen 2"/>
          <p:cNvPicPr>
            <a:picLocks noChangeAspect="1"/>
          </p:cNvPicPr>
          <p:nvPr/>
        </p:nvPicPr>
        <p:blipFill>
          <a:blip r:embed="rId6"/>
          <a:stretch>
            <a:fillRect/>
          </a:stretch>
        </p:blipFill>
        <p:spPr>
          <a:xfrm>
            <a:off x="2173143" y="864355"/>
            <a:ext cx="5078654" cy="5917332"/>
          </a:xfrm>
          <a:prstGeom prst="rect">
            <a:avLst/>
          </a:prstGeom>
        </p:spPr>
      </p:pic>
      <p:sp>
        <p:nvSpPr>
          <p:cNvPr id="12" name="Rectángulo 11"/>
          <p:cNvSpPr/>
          <p:nvPr/>
        </p:nvSpPr>
        <p:spPr>
          <a:xfrm>
            <a:off x="-687155" y="6722222"/>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185273141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62670" y="-26346"/>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167136" y="5040238"/>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3" name="Rectángulo 2"/>
          <p:cNvSpPr/>
          <p:nvPr/>
        </p:nvSpPr>
        <p:spPr>
          <a:xfrm>
            <a:off x="1837946" y="1115223"/>
            <a:ext cx="6042517" cy="568489"/>
          </a:xfrm>
          <a:prstGeom prst="rect">
            <a:avLst/>
          </a:prstGeom>
        </p:spPr>
        <p:txBody>
          <a:bodyPr wrap="square">
            <a:spAutoFit/>
          </a:bodyPr>
          <a:lstStyle/>
          <a:p>
            <a:r>
              <a:rPr lang="en-US" sz="3094" dirty="0">
                <a:solidFill>
                  <a:schemeClr val="bg1"/>
                </a:solidFill>
              </a:rPr>
              <a:t>INDICADORES</a:t>
            </a:r>
          </a:p>
        </p:txBody>
      </p:sp>
      <p:sp>
        <p:nvSpPr>
          <p:cNvPr id="5" name="Rectángulo 4"/>
          <p:cNvSpPr/>
          <p:nvPr/>
        </p:nvSpPr>
        <p:spPr>
          <a:xfrm>
            <a:off x="398168" y="2390895"/>
            <a:ext cx="8373496" cy="1910523"/>
          </a:xfrm>
          <a:prstGeom prst="rect">
            <a:avLst/>
          </a:prstGeom>
        </p:spPr>
        <p:txBody>
          <a:bodyPr wrap="square">
            <a:spAutoFit/>
          </a:bodyPr>
          <a:lstStyle/>
          <a:p>
            <a:r>
              <a:rPr lang="es-CO" sz="1969" dirty="0">
                <a:solidFill>
                  <a:schemeClr val="bg1"/>
                </a:solidFill>
              </a:rPr>
              <a:t>El plan de gobierno contempla que la gobernación es el principal generador de   información en la isla, en esa medida </a:t>
            </a:r>
            <a:r>
              <a:rPr lang="es-ES" sz="1969" dirty="0">
                <a:solidFill>
                  <a:schemeClr val="bg1"/>
                </a:solidFill>
              </a:rPr>
              <a:t> el numeral </a:t>
            </a:r>
            <a:r>
              <a:rPr lang="es-ES" sz="1969" b="1" u="sng" dirty="0">
                <a:solidFill>
                  <a:schemeClr val="bg1"/>
                </a:solidFill>
              </a:rPr>
              <a:t>1.2.3. Programa comunicación publica como un patrimonio colectivo. </a:t>
            </a:r>
            <a:r>
              <a:rPr lang="es-ES" sz="1969" dirty="0">
                <a:solidFill>
                  <a:schemeClr val="bg1"/>
                </a:solidFill>
              </a:rPr>
              <a:t> </a:t>
            </a:r>
          </a:p>
          <a:p>
            <a:endParaRPr lang="es-ES" sz="1969" dirty="0">
              <a:solidFill>
                <a:schemeClr val="bg1"/>
              </a:solidFill>
            </a:endParaRPr>
          </a:p>
          <a:p>
            <a:r>
              <a:rPr lang="es-ES" sz="1969" dirty="0">
                <a:solidFill>
                  <a:schemeClr val="bg1"/>
                </a:solidFill>
              </a:rPr>
              <a:t>Es la estrategia implementada en la oficina de prensa para comunicar</a:t>
            </a:r>
          </a:p>
          <a:p>
            <a:r>
              <a:rPr lang="es-ES" sz="1969" dirty="0">
                <a:solidFill>
                  <a:schemeClr val="bg1"/>
                </a:solidFill>
              </a:rPr>
              <a:t> asertivamente tan.to al publico interno como externo.</a:t>
            </a:r>
          </a:p>
        </p:txBody>
      </p:sp>
      <p:sp>
        <p:nvSpPr>
          <p:cNvPr id="11" name="Rectángulo 10"/>
          <p:cNvSpPr/>
          <p:nvPr/>
        </p:nvSpPr>
        <p:spPr>
          <a:xfrm>
            <a:off x="-643814" y="6652488"/>
            <a:ext cx="2860297" cy="168059"/>
          </a:xfrm>
          <a:prstGeom prst="rect">
            <a:avLst/>
          </a:prstGeom>
        </p:spPr>
        <p:txBody>
          <a:bodyPr wrap="square">
            <a:spAutoFit/>
          </a:bodyPr>
          <a:lstStyle/>
          <a:p>
            <a:r>
              <a:rPr lang="en-US" sz="492" dirty="0"/>
              <a:t>YAMILET WRIGHT L.</a:t>
            </a:r>
          </a:p>
        </p:txBody>
      </p:sp>
    </p:spTree>
    <p:extLst>
      <p:ext uri="{BB962C8B-B14F-4D97-AF65-F5344CB8AC3E}">
        <p14:creationId xmlns:p14="http://schemas.microsoft.com/office/powerpoint/2010/main" val="3439431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60369" y="-5709"/>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374827" y="5059699"/>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3" name="Rectángulo 2"/>
          <p:cNvSpPr/>
          <p:nvPr/>
        </p:nvSpPr>
        <p:spPr>
          <a:xfrm>
            <a:off x="1837946" y="1115223"/>
            <a:ext cx="6042517" cy="568489"/>
          </a:xfrm>
          <a:prstGeom prst="rect">
            <a:avLst/>
          </a:prstGeom>
        </p:spPr>
        <p:txBody>
          <a:bodyPr wrap="square">
            <a:spAutoFit/>
          </a:bodyPr>
          <a:lstStyle/>
          <a:p>
            <a:r>
              <a:rPr lang="en-US" sz="3094" dirty="0">
                <a:solidFill>
                  <a:schemeClr val="bg1"/>
                </a:solidFill>
              </a:rPr>
              <a:t>INDICADORES</a:t>
            </a:r>
          </a:p>
        </p:txBody>
      </p:sp>
      <p:sp>
        <p:nvSpPr>
          <p:cNvPr id="5" name="Rectángulo 4"/>
          <p:cNvSpPr/>
          <p:nvPr/>
        </p:nvSpPr>
        <p:spPr>
          <a:xfrm>
            <a:off x="374827" y="2227030"/>
            <a:ext cx="8420179" cy="3122650"/>
          </a:xfrm>
          <a:prstGeom prst="rect">
            <a:avLst/>
          </a:prstGeom>
        </p:spPr>
        <p:txBody>
          <a:bodyPr wrap="square">
            <a:spAutoFit/>
          </a:bodyPr>
          <a:lstStyle/>
          <a:p>
            <a:r>
              <a:rPr lang="es-ES" sz="1969" dirty="0">
                <a:solidFill>
                  <a:schemeClr val="bg1"/>
                </a:solidFill>
              </a:rPr>
              <a:t>Les presentamos los alcances implementados durante el 2017 de la oficina de prensa del departamento de san Andrés isla</a:t>
            </a:r>
            <a:br>
              <a:rPr lang="es-ES" sz="1969" dirty="0">
                <a:solidFill>
                  <a:schemeClr val="bg1"/>
                </a:solidFill>
              </a:rPr>
            </a:br>
            <a:r>
              <a:rPr lang="es-ES" sz="1969" b="1" dirty="0">
                <a:solidFill>
                  <a:schemeClr val="bg1"/>
                </a:solidFill>
              </a:rPr>
              <a:t>Indicadores registrados en el plan de gobierno 201 6- 2019</a:t>
            </a:r>
          </a:p>
          <a:p>
            <a:endParaRPr lang="es-ES" sz="1969" b="1" dirty="0">
              <a:solidFill>
                <a:schemeClr val="bg1"/>
              </a:solidFill>
            </a:endParaRPr>
          </a:p>
          <a:p>
            <a:pPr>
              <a:buFont typeface="Wingdings" panose="05000000000000000000" pitchFamily="2" charset="2"/>
              <a:buChar char="Ø"/>
            </a:pPr>
            <a:r>
              <a:rPr lang="es-CO" sz="1969" dirty="0">
                <a:solidFill>
                  <a:schemeClr val="bg1"/>
                </a:solidFill>
              </a:rPr>
              <a:t>Periódico institucional</a:t>
            </a:r>
          </a:p>
          <a:p>
            <a:pPr>
              <a:buFont typeface="Wingdings" panose="05000000000000000000" pitchFamily="2" charset="2"/>
              <a:buChar char="Ø"/>
            </a:pPr>
            <a:r>
              <a:rPr lang="es-CO" sz="1969" dirty="0">
                <a:solidFill>
                  <a:schemeClr val="bg1"/>
                </a:solidFill>
              </a:rPr>
              <a:t>Implementación de emisora institucional</a:t>
            </a:r>
          </a:p>
          <a:p>
            <a:pPr>
              <a:buFont typeface="Wingdings" panose="05000000000000000000" pitchFamily="2" charset="2"/>
              <a:buChar char="Ø"/>
            </a:pPr>
            <a:r>
              <a:rPr lang="es-CO" sz="1969" dirty="0">
                <a:solidFill>
                  <a:schemeClr val="bg1"/>
                </a:solidFill>
              </a:rPr>
              <a:t>Emisiones de programa radial  informativo realizados</a:t>
            </a:r>
          </a:p>
          <a:p>
            <a:pPr>
              <a:buFont typeface="Wingdings" panose="05000000000000000000" pitchFamily="2" charset="2"/>
              <a:buChar char="Ø"/>
            </a:pPr>
            <a:r>
              <a:rPr lang="es-CO" sz="1969" dirty="0">
                <a:solidFill>
                  <a:schemeClr val="bg1"/>
                </a:solidFill>
              </a:rPr>
              <a:t>Programas institucionales en formato tv</a:t>
            </a:r>
          </a:p>
          <a:p>
            <a:pPr>
              <a:buFont typeface="Wingdings" panose="05000000000000000000" pitchFamily="2" charset="2"/>
              <a:buChar char="Ø"/>
            </a:pPr>
            <a:r>
              <a:rPr lang="es-CO" sz="1969" dirty="0">
                <a:solidFill>
                  <a:schemeClr val="bg1"/>
                </a:solidFill>
              </a:rPr>
              <a:t>Numero de cuentas institucionales habilitadas en las redes sociales y su implementación</a:t>
            </a:r>
            <a:endParaRPr lang="en-US" sz="1969" dirty="0">
              <a:solidFill>
                <a:schemeClr val="bg1"/>
              </a:solidFill>
            </a:endParaRPr>
          </a:p>
        </p:txBody>
      </p:sp>
      <p:sp>
        <p:nvSpPr>
          <p:cNvPr id="11" name="Rectángulo 10"/>
          <p:cNvSpPr/>
          <p:nvPr/>
        </p:nvSpPr>
        <p:spPr>
          <a:xfrm>
            <a:off x="-687155" y="6679466"/>
            <a:ext cx="2860297" cy="205890"/>
          </a:xfrm>
          <a:prstGeom prst="rect">
            <a:avLst/>
          </a:prstGeom>
        </p:spPr>
        <p:txBody>
          <a:bodyPr wrap="square">
            <a:spAutoFit/>
          </a:bodyPr>
          <a:lstStyle/>
          <a:p>
            <a:r>
              <a:rPr lang="en-US" sz="492" dirty="0"/>
              <a:t>YAMILET</a:t>
            </a:r>
            <a:r>
              <a:rPr lang="en-US" sz="703" dirty="0"/>
              <a:t> </a:t>
            </a:r>
            <a:r>
              <a:rPr lang="en-US" sz="492" dirty="0"/>
              <a:t>WRIGHT</a:t>
            </a:r>
            <a:r>
              <a:rPr lang="en-US" sz="703" dirty="0"/>
              <a:t> </a:t>
            </a:r>
            <a:r>
              <a:rPr lang="en-US" sz="492" dirty="0"/>
              <a:t>L</a:t>
            </a:r>
            <a:r>
              <a:rPr lang="en-US" sz="738" dirty="0"/>
              <a:t>.</a:t>
            </a:r>
          </a:p>
        </p:txBody>
      </p:sp>
    </p:spTree>
    <p:extLst>
      <p:ext uri="{BB962C8B-B14F-4D97-AF65-F5344CB8AC3E}">
        <p14:creationId xmlns:p14="http://schemas.microsoft.com/office/powerpoint/2010/main" val="17744817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0" y="13699"/>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283494" y="4957717"/>
            <a:ext cx="8420179" cy="1860289"/>
          </a:xfrm>
          <a:prstGeom prst="rect">
            <a:avLst/>
          </a:prstGeom>
          <a:ln w="12700">
            <a:miter lim="400000"/>
          </a:ln>
        </p:spPr>
      </p:pic>
      <p:sp>
        <p:nvSpPr>
          <p:cNvPr id="4" name="Rectángulo 3"/>
          <p:cNvSpPr/>
          <p:nvPr/>
        </p:nvSpPr>
        <p:spPr>
          <a:xfrm>
            <a:off x="2305088" y="1118130"/>
            <a:ext cx="4899704" cy="369332"/>
          </a:xfrm>
          <a:prstGeom prst="rect">
            <a:avLst/>
          </a:prstGeom>
        </p:spPr>
        <p:txBody>
          <a:bodyPr wrap="square">
            <a:spAutoFit/>
          </a:bodyPr>
          <a:lstStyle/>
          <a:p>
            <a:r>
              <a:rPr lang="en-US" dirty="0">
                <a:solidFill>
                  <a:schemeClr val="bg1"/>
                </a:solidFill>
              </a:rPr>
              <a:t>PERIODICO INSTITUCIONAL</a:t>
            </a:r>
          </a:p>
        </p:txBody>
      </p:sp>
      <p:pic>
        <p:nvPicPr>
          <p:cNvPr id="5" name="Imagen 4"/>
          <p:cNvPicPr>
            <a:picLocks noChangeAspect="1"/>
          </p:cNvPicPr>
          <p:nvPr/>
        </p:nvPicPr>
        <p:blipFill>
          <a:blip r:embed="rId6"/>
          <a:stretch>
            <a:fillRect/>
          </a:stretch>
        </p:blipFill>
        <p:spPr>
          <a:xfrm>
            <a:off x="774703" y="2181796"/>
            <a:ext cx="4152255" cy="687116"/>
          </a:xfrm>
          <a:prstGeom prst="rect">
            <a:avLst/>
          </a:prstGeom>
        </p:spPr>
      </p:pic>
      <p:pic>
        <p:nvPicPr>
          <p:cNvPr id="37" name="Imagen 36"/>
          <p:cNvPicPr>
            <a:picLocks noChangeAspect="1"/>
          </p:cNvPicPr>
          <p:nvPr/>
        </p:nvPicPr>
        <p:blipFill>
          <a:blip r:embed="rId7"/>
          <a:stretch>
            <a:fillRect/>
          </a:stretch>
        </p:blipFill>
        <p:spPr>
          <a:xfrm>
            <a:off x="6489971" y="1838273"/>
            <a:ext cx="2462903" cy="3119444"/>
          </a:xfrm>
          <a:prstGeom prst="rect">
            <a:avLst/>
          </a:prstGeom>
          <a:effectLst>
            <a:glow rad="228600">
              <a:schemeClr val="accent5">
                <a:satMod val="175000"/>
                <a:alpha val="40000"/>
              </a:schemeClr>
            </a:glow>
          </a:effectLst>
        </p:spPr>
      </p:pic>
      <p:pic>
        <p:nvPicPr>
          <p:cNvPr id="38" name="Imagen 37"/>
          <p:cNvPicPr>
            <a:picLocks noChangeAspect="1"/>
          </p:cNvPicPr>
          <p:nvPr/>
        </p:nvPicPr>
        <p:blipFill>
          <a:blip r:embed="rId8"/>
          <a:stretch>
            <a:fillRect/>
          </a:stretch>
        </p:blipFill>
        <p:spPr>
          <a:xfrm>
            <a:off x="3681209" y="3478127"/>
            <a:ext cx="3052422" cy="2186689"/>
          </a:xfrm>
          <a:prstGeom prst="rect">
            <a:avLst/>
          </a:prstGeom>
          <a:effectLst>
            <a:glow rad="228600">
              <a:schemeClr val="accent5">
                <a:satMod val="175000"/>
                <a:alpha val="40000"/>
              </a:schemeClr>
            </a:glow>
          </a:effectLst>
        </p:spPr>
      </p:pic>
      <p:pic>
        <p:nvPicPr>
          <p:cNvPr id="39" name="Imagen 38"/>
          <p:cNvPicPr>
            <a:picLocks noChangeAspect="1"/>
          </p:cNvPicPr>
          <p:nvPr/>
        </p:nvPicPr>
        <p:blipFill rotWithShape="1">
          <a:blip r:embed="rId9"/>
          <a:srcRect t="3269" b="10211"/>
          <a:stretch/>
        </p:blipFill>
        <p:spPr>
          <a:xfrm rot="16200000">
            <a:off x="1278244" y="3951285"/>
            <a:ext cx="1989328" cy="3059828"/>
          </a:xfrm>
          <a:prstGeom prst="rect">
            <a:avLst/>
          </a:prstGeom>
          <a:effectLst>
            <a:glow rad="228600">
              <a:schemeClr val="accent5">
                <a:satMod val="175000"/>
                <a:alpha val="40000"/>
              </a:schemeClr>
            </a:glow>
          </a:effectLst>
        </p:spPr>
      </p:pic>
      <p:sp>
        <p:nvSpPr>
          <p:cNvPr id="14" name="Rectángulo 13"/>
          <p:cNvSpPr/>
          <p:nvPr/>
        </p:nvSpPr>
        <p:spPr>
          <a:xfrm>
            <a:off x="-687155" y="6639471"/>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160956804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60369" y="-65360"/>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361931" y="4988628"/>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18" name="Shape 171"/>
          <p:cNvSpPr txBox="1">
            <a:spLocks/>
          </p:cNvSpPr>
          <p:nvPr/>
        </p:nvSpPr>
        <p:spPr>
          <a:xfrm>
            <a:off x="4513642" y="803075"/>
            <a:ext cx="3349349" cy="448808"/>
          </a:xfrm>
          <a:prstGeom prst="rect">
            <a:avLst/>
          </a:prstGeom>
          <a:ln w="12700">
            <a:miter lim="400000"/>
          </a:ln>
          <a:extLst>
            <a:ext uri="{C572A759-6A51-4108-AA02-DFA0A04FC94B}">
              <ma14:wrappingTextBoxFlag xmlns:ma14="http://schemas.microsoft.com/office/mac/drawingml/2011/main" val="1"/>
            </a:ext>
          </a:extLst>
        </p:spPr>
        <p:txBody>
          <a:bodyPr lIns="35719" tIns="35719" rIns="35719" bIns="35719" anchor="b">
            <a:noAutofit/>
          </a:bodyPr>
          <a:lst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9pPr>
          </a:lstStyle>
          <a:p>
            <a:pPr hangingPunct="1"/>
            <a:r>
              <a:rPr lang="es-CO" sz="1406" b="1" dirty="0">
                <a:latin typeface="Arial" panose="020B0604020202020204" pitchFamily="34" charset="0"/>
                <a:cs typeface="Arial" panose="020B0604020202020204" pitchFamily="34" charset="0"/>
              </a:rPr>
              <a:t> </a:t>
            </a:r>
          </a:p>
        </p:txBody>
      </p:sp>
      <p:sp>
        <p:nvSpPr>
          <p:cNvPr id="2" name="Rectángulo 1"/>
          <p:cNvSpPr/>
          <p:nvPr/>
        </p:nvSpPr>
        <p:spPr>
          <a:xfrm>
            <a:off x="2293622" y="995864"/>
            <a:ext cx="4825153" cy="923330"/>
          </a:xfrm>
          <a:prstGeom prst="rect">
            <a:avLst/>
          </a:prstGeom>
        </p:spPr>
        <p:txBody>
          <a:bodyPr wrap="square">
            <a:spAutoFit/>
          </a:bodyPr>
          <a:lstStyle/>
          <a:p>
            <a:r>
              <a:rPr lang="en-US" dirty="0">
                <a:solidFill>
                  <a:schemeClr val="bg1"/>
                </a:solidFill>
              </a:rPr>
              <a:t>IMPLEMENTACIÓN EMISORA INSTITUCIONAL</a:t>
            </a:r>
            <a:r>
              <a:rPr lang="en-US" dirty="0"/>
              <a:t/>
            </a:r>
            <a:br>
              <a:rPr lang="en-US" dirty="0"/>
            </a:br>
            <a:endParaRPr lang="en-US" dirty="0"/>
          </a:p>
        </p:txBody>
      </p:sp>
      <p:pic>
        <p:nvPicPr>
          <p:cNvPr id="4" name="Imagen 3"/>
          <p:cNvPicPr>
            <a:picLocks noChangeAspect="1"/>
          </p:cNvPicPr>
          <p:nvPr/>
        </p:nvPicPr>
        <p:blipFill>
          <a:blip r:embed="rId6"/>
          <a:stretch>
            <a:fillRect/>
          </a:stretch>
        </p:blipFill>
        <p:spPr>
          <a:xfrm>
            <a:off x="563162" y="2318657"/>
            <a:ext cx="5343674" cy="889028"/>
          </a:xfrm>
          <a:prstGeom prst="rect">
            <a:avLst/>
          </a:prstGeom>
        </p:spPr>
      </p:pic>
      <p:pic>
        <p:nvPicPr>
          <p:cNvPr id="15" name="Imagen 14"/>
          <p:cNvPicPr>
            <a:picLocks noChangeAspect="1"/>
          </p:cNvPicPr>
          <p:nvPr/>
        </p:nvPicPr>
        <p:blipFill>
          <a:blip r:embed="rId7"/>
          <a:stretch>
            <a:fillRect/>
          </a:stretch>
        </p:blipFill>
        <p:spPr>
          <a:xfrm>
            <a:off x="6079017" y="1772368"/>
            <a:ext cx="2836513" cy="2201285"/>
          </a:xfrm>
          <a:prstGeom prst="rect">
            <a:avLst/>
          </a:prstGeom>
          <a:effectLst>
            <a:glow rad="228600">
              <a:schemeClr val="accent5">
                <a:satMod val="175000"/>
                <a:alpha val="40000"/>
              </a:schemeClr>
            </a:glow>
          </a:effectLst>
        </p:spPr>
      </p:pic>
      <p:pic>
        <p:nvPicPr>
          <p:cNvPr id="16" name="Imagen 15"/>
          <p:cNvPicPr>
            <a:picLocks noChangeAspect="1"/>
          </p:cNvPicPr>
          <p:nvPr/>
        </p:nvPicPr>
        <p:blipFill>
          <a:blip r:embed="rId8"/>
          <a:stretch>
            <a:fillRect/>
          </a:stretch>
        </p:blipFill>
        <p:spPr>
          <a:xfrm>
            <a:off x="4002654" y="3596043"/>
            <a:ext cx="3049285" cy="2654850"/>
          </a:xfrm>
          <a:prstGeom prst="rect">
            <a:avLst/>
          </a:prstGeom>
          <a:effectLst>
            <a:glow rad="228600">
              <a:schemeClr val="accent5">
                <a:satMod val="175000"/>
                <a:alpha val="40000"/>
              </a:schemeClr>
            </a:glow>
          </a:effectLst>
        </p:spPr>
      </p:pic>
      <p:pic>
        <p:nvPicPr>
          <p:cNvPr id="17" name="Imagen 16"/>
          <p:cNvPicPr>
            <a:picLocks noChangeAspect="1"/>
          </p:cNvPicPr>
          <p:nvPr/>
        </p:nvPicPr>
        <p:blipFill>
          <a:blip r:embed="rId9"/>
          <a:stretch>
            <a:fillRect/>
          </a:stretch>
        </p:blipFill>
        <p:spPr>
          <a:xfrm>
            <a:off x="562247" y="3618081"/>
            <a:ext cx="3240091" cy="2322319"/>
          </a:xfrm>
          <a:prstGeom prst="rect">
            <a:avLst/>
          </a:prstGeom>
          <a:effectLst>
            <a:glow rad="228600">
              <a:schemeClr val="accent5">
                <a:satMod val="175000"/>
                <a:alpha val="40000"/>
              </a:schemeClr>
            </a:glow>
          </a:effectLst>
        </p:spPr>
      </p:pic>
      <p:sp>
        <p:nvSpPr>
          <p:cNvPr id="19" name="Rectángulo 18"/>
          <p:cNvSpPr/>
          <p:nvPr/>
        </p:nvSpPr>
        <p:spPr>
          <a:xfrm>
            <a:off x="-692096" y="6568099"/>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1586310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30164" y="234"/>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361931" y="4988628"/>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18" name="Shape 171"/>
          <p:cNvSpPr txBox="1">
            <a:spLocks/>
          </p:cNvSpPr>
          <p:nvPr/>
        </p:nvSpPr>
        <p:spPr>
          <a:xfrm>
            <a:off x="4513642" y="803075"/>
            <a:ext cx="3349349" cy="448808"/>
          </a:xfrm>
          <a:prstGeom prst="rect">
            <a:avLst/>
          </a:prstGeom>
          <a:ln w="12700">
            <a:miter lim="400000"/>
          </a:ln>
          <a:extLst>
            <a:ext uri="{C572A759-6A51-4108-AA02-DFA0A04FC94B}">
              <ma14:wrappingTextBoxFlag xmlns:ma14="http://schemas.microsoft.com/office/mac/drawingml/2011/main" val="1"/>
            </a:ext>
          </a:extLst>
        </p:spPr>
        <p:txBody>
          <a:bodyPr lIns="35719" tIns="35719" rIns="35719" bIns="35719" anchor="b">
            <a:noAutofit/>
          </a:bodyPr>
          <a:lst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9pPr>
          </a:lstStyle>
          <a:p>
            <a:pPr hangingPunct="1"/>
            <a:r>
              <a:rPr lang="es-CO" sz="1406" b="1" dirty="0">
                <a:latin typeface="Arial" panose="020B0604020202020204" pitchFamily="34" charset="0"/>
                <a:cs typeface="Arial" panose="020B0604020202020204" pitchFamily="34" charset="0"/>
              </a:rPr>
              <a:t> </a:t>
            </a:r>
          </a:p>
        </p:txBody>
      </p:sp>
      <p:sp>
        <p:nvSpPr>
          <p:cNvPr id="2" name="Rectángulo 1"/>
          <p:cNvSpPr/>
          <p:nvPr/>
        </p:nvSpPr>
        <p:spPr>
          <a:xfrm>
            <a:off x="1747202" y="1034235"/>
            <a:ext cx="5779513" cy="923330"/>
          </a:xfrm>
          <a:prstGeom prst="rect">
            <a:avLst/>
          </a:prstGeom>
        </p:spPr>
        <p:txBody>
          <a:bodyPr wrap="square">
            <a:spAutoFit/>
          </a:bodyPr>
          <a:lstStyle/>
          <a:p>
            <a:r>
              <a:rPr lang="en-US" dirty="0">
                <a:solidFill>
                  <a:schemeClr val="bg1"/>
                </a:solidFill>
              </a:rPr>
              <a:t>EMISIONES DEL PROGRAMA RADIAL INFORMATIVO REALIZADA</a:t>
            </a:r>
            <a:r>
              <a:rPr lang="en-US" dirty="0"/>
              <a:t/>
            </a:r>
            <a:br>
              <a:rPr lang="en-US" dirty="0"/>
            </a:br>
            <a:endParaRPr lang="en-US" dirty="0"/>
          </a:p>
        </p:txBody>
      </p:sp>
      <p:pic>
        <p:nvPicPr>
          <p:cNvPr id="16" name="Imagen 15"/>
          <p:cNvPicPr>
            <a:picLocks noChangeAspect="1"/>
          </p:cNvPicPr>
          <p:nvPr/>
        </p:nvPicPr>
        <p:blipFill>
          <a:blip r:embed="rId6"/>
          <a:stretch>
            <a:fillRect/>
          </a:stretch>
        </p:blipFill>
        <p:spPr>
          <a:xfrm>
            <a:off x="5584613" y="3387318"/>
            <a:ext cx="3039029" cy="2279272"/>
          </a:xfrm>
          <a:prstGeom prst="rect">
            <a:avLst/>
          </a:prstGeom>
          <a:effectLst>
            <a:glow rad="228600">
              <a:schemeClr val="accent5">
                <a:satMod val="175000"/>
                <a:alpha val="40000"/>
              </a:schemeClr>
            </a:glow>
          </a:effectLst>
        </p:spPr>
      </p:pic>
      <p:pic>
        <p:nvPicPr>
          <p:cNvPr id="17" name="Imagen 16"/>
          <p:cNvPicPr>
            <a:picLocks noChangeAspect="1"/>
          </p:cNvPicPr>
          <p:nvPr/>
        </p:nvPicPr>
        <p:blipFill>
          <a:blip r:embed="rId7"/>
          <a:stretch>
            <a:fillRect/>
          </a:stretch>
        </p:blipFill>
        <p:spPr>
          <a:xfrm>
            <a:off x="2445514" y="4130015"/>
            <a:ext cx="3341598" cy="2506198"/>
          </a:xfrm>
          <a:prstGeom prst="rect">
            <a:avLst/>
          </a:prstGeom>
          <a:effectLst>
            <a:glow rad="228600">
              <a:schemeClr val="accent5">
                <a:satMod val="175000"/>
                <a:alpha val="40000"/>
              </a:schemeClr>
            </a:glow>
          </a:effectLst>
        </p:spPr>
      </p:pic>
      <p:graphicFrame>
        <p:nvGraphicFramePr>
          <p:cNvPr id="5" name="Tabla 4"/>
          <p:cNvGraphicFramePr>
            <a:graphicFrameLocks noGrp="1"/>
          </p:cNvGraphicFramePr>
          <p:nvPr>
            <p:extLst/>
          </p:nvPr>
        </p:nvGraphicFramePr>
        <p:xfrm>
          <a:off x="1281009" y="2498905"/>
          <a:ext cx="6434208" cy="802840"/>
        </p:xfrm>
        <a:graphic>
          <a:graphicData uri="http://schemas.openxmlformats.org/drawingml/2006/table">
            <a:tbl>
              <a:tblPr firstRow="1" bandRow="1">
                <a:tableStyleId>{3C2FFA5D-87B4-456A-9821-1D502468CF0F}</a:tableStyleId>
              </a:tblPr>
              <a:tblGrid>
                <a:gridCol w="1608552">
                  <a:extLst>
                    <a:ext uri="{9D8B030D-6E8A-4147-A177-3AD203B41FA5}">
                      <a16:colId xmlns="" xmlns:a16="http://schemas.microsoft.com/office/drawing/2014/main" val="1507168228"/>
                    </a:ext>
                  </a:extLst>
                </a:gridCol>
                <a:gridCol w="1608552">
                  <a:extLst>
                    <a:ext uri="{9D8B030D-6E8A-4147-A177-3AD203B41FA5}">
                      <a16:colId xmlns="" xmlns:a16="http://schemas.microsoft.com/office/drawing/2014/main" val="1085885915"/>
                    </a:ext>
                  </a:extLst>
                </a:gridCol>
                <a:gridCol w="1608552">
                  <a:extLst>
                    <a:ext uri="{9D8B030D-6E8A-4147-A177-3AD203B41FA5}">
                      <a16:colId xmlns="" xmlns:a16="http://schemas.microsoft.com/office/drawing/2014/main" val="1506873471"/>
                    </a:ext>
                  </a:extLst>
                </a:gridCol>
                <a:gridCol w="1608552">
                  <a:extLst>
                    <a:ext uri="{9D8B030D-6E8A-4147-A177-3AD203B41FA5}">
                      <a16:colId xmlns="" xmlns:a16="http://schemas.microsoft.com/office/drawing/2014/main" val="1581512816"/>
                    </a:ext>
                  </a:extLst>
                </a:gridCol>
              </a:tblGrid>
              <a:tr h="401420">
                <a:tc>
                  <a:txBody>
                    <a:bodyPr/>
                    <a:lstStyle/>
                    <a:p>
                      <a:r>
                        <a:rPr lang="es-CO" sz="900" dirty="0" smtClean="0"/>
                        <a:t>CUATREÑO</a:t>
                      </a:r>
                      <a:endParaRPr lang="en-US" sz="900" dirty="0"/>
                    </a:p>
                  </a:txBody>
                  <a:tcPr marL="64294" marR="64294" marT="32147" marB="32147"/>
                </a:tc>
                <a:tc>
                  <a:txBody>
                    <a:bodyPr/>
                    <a:lstStyle/>
                    <a:p>
                      <a:r>
                        <a:rPr lang="es-CO" sz="900" dirty="0" smtClean="0"/>
                        <a:t>2016</a:t>
                      </a:r>
                      <a:endParaRPr lang="en-US" sz="900" dirty="0"/>
                    </a:p>
                  </a:txBody>
                  <a:tcPr marL="64294" marR="64294" marT="32147" marB="32147"/>
                </a:tc>
                <a:tc>
                  <a:txBody>
                    <a:bodyPr/>
                    <a:lstStyle/>
                    <a:p>
                      <a:r>
                        <a:rPr lang="es-CO" sz="900" dirty="0" smtClean="0"/>
                        <a:t>2017</a:t>
                      </a:r>
                      <a:endParaRPr lang="en-US" sz="900" dirty="0"/>
                    </a:p>
                  </a:txBody>
                  <a:tcPr marL="64294" marR="64294" marT="32147" marB="32147"/>
                </a:tc>
                <a:tc>
                  <a:txBody>
                    <a:bodyPr/>
                    <a:lstStyle/>
                    <a:p>
                      <a:r>
                        <a:rPr lang="es-CO" sz="900" dirty="0" smtClean="0"/>
                        <a:t>% EJECUCION</a:t>
                      </a:r>
                      <a:endParaRPr lang="en-US" sz="900" dirty="0"/>
                    </a:p>
                  </a:txBody>
                  <a:tcPr marL="64294" marR="64294" marT="32147" marB="32147"/>
                </a:tc>
                <a:extLst>
                  <a:ext uri="{0D108BD9-81ED-4DB2-BD59-A6C34878D82A}">
                    <a16:rowId xmlns="" xmlns:a16="http://schemas.microsoft.com/office/drawing/2014/main" val="273895175"/>
                  </a:ext>
                </a:extLst>
              </a:tr>
              <a:tr h="401420">
                <a:tc>
                  <a:txBody>
                    <a:bodyPr/>
                    <a:lstStyle/>
                    <a:p>
                      <a:r>
                        <a:rPr lang="es-CO" sz="900" dirty="0" smtClean="0"/>
                        <a:t>500</a:t>
                      </a:r>
                      <a:endParaRPr lang="en-US" sz="900" dirty="0"/>
                    </a:p>
                  </a:txBody>
                  <a:tcPr marL="64294" marR="64294" marT="32147" marB="32147"/>
                </a:tc>
                <a:tc>
                  <a:txBody>
                    <a:bodyPr/>
                    <a:lstStyle/>
                    <a:p>
                      <a:r>
                        <a:rPr lang="es-CO" sz="900" dirty="0" smtClean="0"/>
                        <a:t>266</a:t>
                      </a:r>
                      <a:endParaRPr lang="en-US" sz="900" dirty="0"/>
                    </a:p>
                  </a:txBody>
                  <a:tcPr marL="64294" marR="64294" marT="32147" marB="32147"/>
                </a:tc>
                <a:tc>
                  <a:txBody>
                    <a:bodyPr/>
                    <a:lstStyle/>
                    <a:p>
                      <a:r>
                        <a:rPr lang="es-CO" sz="900" dirty="0" smtClean="0"/>
                        <a:t>31</a:t>
                      </a:r>
                      <a:endParaRPr lang="en-US" sz="900" dirty="0"/>
                    </a:p>
                  </a:txBody>
                  <a:tcPr marL="64294" marR="64294" marT="32147" marB="32147"/>
                </a:tc>
                <a:tc>
                  <a:txBody>
                    <a:bodyPr/>
                    <a:lstStyle/>
                    <a:p>
                      <a:r>
                        <a:rPr lang="es-CO" sz="900" dirty="0" smtClean="0"/>
                        <a:t>59,4</a:t>
                      </a:r>
                      <a:endParaRPr lang="en-US" sz="900" dirty="0"/>
                    </a:p>
                  </a:txBody>
                  <a:tcPr marL="64294" marR="64294" marT="32147" marB="32147"/>
                </a:tc>
                <a:extLst>
                  <a:ext uri="{0D108BD9-81ED-4DB2-BD59-A6C34878D82A}">
                    <a16:rowId xmlns="" xmlns:a16="http://schemas.microsoft.com/office/drawing/2014/main" val="98902499"/>
                  </a:ext>
                </a:extLst>
              </a:tr>
            </a:tbl>
          </a:graphicData>
        </a:graphic>
      </p:graphicFrame>
      <p:sp>
        <p:nvSpPr>
          <p:cNvPr id="14" name="Rectángulo 13"/>
          <p:cNvSpPr/>
          <p:nvPr/>
        </p:nvSpPr>
        <p:spPr>
          <a:xfrm>
            <a:off x="-687155" y="6679466"/>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108495226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5422" y="13863"/>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361931" y="4988628"/>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18" name="Shape 171"/>
          <p:cNvSpPr txBox="1">
            <a:spLocks/>
          </p:cNvSpPr>
          <p:nvPr/>
        </p:nvSpPr>
        <p:spPr>
          <a:xfrm>
            <a:off x="4513642" y="803075"/>
            <a:ext cx="3349349" cy="448808"/>
          </a:xfrm>
          <a:prstGeom prst="rect">
            <a:avLst/>
          </a:prstGeom>
          <a:ln w="12700">
            <a:miter lim="400000"/>
          </a:ln>
          <a:extLst>
            <a:ext uri="{C572A759-6A51-4108-AA02-DFA0A04FC94B}">
              <ma14:wrappingTextBoxFlag xmlns:ma14="http://schemas.microsoft.com/office/mac/drawingml/2011/main" val="1"/>
            </a:ext>
          </a:extLst>
        </p:spPr>
        <p:txBody>
          <a:bodyPr lIns="35719" tIns="35719" rIns="35719" bIns="35719" anchor="b">
            <a:noAutofit/>
          </a:bodyPr>
          <a:lst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9pPr>
          </a:lstStyle>
          <a:p>
            <a:pPr hangingPunct="1"/>
            <a:r>
              <a:rPr lang="es-CO" sz="1406" b="1" dirty="0">
                <a:latin typeface="Arial" panose="020B0604020202020204" pitchFamily="34" charset="0"/>
                <a:cs typeface="Arial" panose="020B0604020202020204" pitchFamily="34" charset="0"/>
              </a:rPr>
              <a:t> </a:t>
            </a:r>
          </a:p>
        </p:txBody>
      </p:sp>
      <p:sp>
        <p:nvSpPr>
          <p:cNvPr id="3" name="Rectángulo 2"/>
          <p:cNvSpPr/>
          <p:nvPr/>
        </p:nvSpPr>
        <p:spPr>
          <a:xfrm>
            <a:off x="1382271" y="1041940"/>
            <a:ext cx="6581981" cy="369332"/>
          </a:xfrm>
          <a:prstGeom prst="rect">
            <a:avLst/>
          </a:prstGeom>
        </p:spPr>
        <p:txBody>
          <a:bodyPr wrap="square">
            <a:spAutoFit/>
          </a:bodyPr>
          <a:lstStyle/>
          <a:p>
            <a:r>
              <a:rPr lang="en-US" dirty="0">
                <a:solidFill>
                  <a:schemeClr val="bg1"/>
                </a:solidFill>
              </a:rPr>
              <a:t>PROGRAMAS RADIALES CORAL PALACE NEWS</a:t>
            </a:r>
          </a:p>
        </p:txBody>
      </p:sp>
      <p:pic>
        <p:nvPicPr>
          <p:cNvPr id="8" name="Imagen 7"/>
          <p:cNvPicPr>
            <a:picLocks noChangeAspect="1"/>
          </p:cNvPicPr>
          <p:nvPr/>
        </p:nvPicPr>
        <p:blipFill>
          <a:blip r:embed="rId6"/>
          <a:stretch>
            <a:fillRect/>
          </a:stretch>
        </p:blipFill>
        <p:spPr>
          <a:xfrm>
            <a:off x="1172985" y="1914041"/>
            <a:ext cx="7000552" cy="4760784"/>
          </a:xfrm>
          <a:prstGeom prst="rect">
            <a:avLst/>
          </a:prstGeom>
          <a:effectLst>
            <a:glow rad="228600">
              <a:schemeClr val="accent5">
                <a:satMod val="175000"/>
                <a:alpha val="40000"/>
              </a:schemeClr>
            </a:glow>
          </a:effectLst>
        </p:spPr>
      </p:pic>
      <p:sp>
        <p:nvSpPr>
          <p:cNvPr id="12" name="Rectángulo 11"/>
          <p:cNvSpPr/>
          <p:nvPr/>
        </p:nvSpPr>
        <p:spPr>
          <a:xfrm>
            <a:off x="-687155" y="6670383"/>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50907117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5422" y="0"/>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361931" y="4988628"/>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18" name="Shape 171"/>
          <p:cNvSpPr txBox="1">
            <a:spLocks/>
          </p:cNvSpPr>
          <p:nvPr/>
        </p:nvSpPr>
        <p:spPr>
          <a:xfrm>
            <a:off x="4513642" y="803075"/>
            <a:ext cx="3349349" cy="448808"/>
          </a:xfrm>
          <a:prstGeom prst="rect">
            <a:avLst/>
          </a:prstGeom>
          <a:ln w="12700">
            <a:miter lim="400000"/>
          </a:ln>
          <a:extLst>
            <a:ext uri="{C572A759-6A51-4108-AA02-DFA0A04FC94B}">
              <ma14:wrappingTextBoxFlag xmlns:ma14="http://schemas.microsoft.com/office/mac/drawingml/2011/main" val="1"/>
            </a:ext>
          </a:extLst>
        </p:spPr>
        <p:txBody>
          <a:bodyPr lIns="35719" tIns="35719" rIns="35719" bIns="35719" anchor="b">
            <a:noAutofit/>
          </a:bodyPr>
          <a:lst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9pPr>
          </a:lstStyle>
          <a:p>
            <a:pPr hangingPunct="1"/>
            <a:r>
              <a:rPr lang="es-CO" sz="1406" b="1" dirty="0">
                <a:latin typeface="Arial" panose="020B0604020202020204" pitchFamily="34" charset="0"/>
                <a:cs typeface="Arial" panose="020B0604020202020204" pitchFamily="34" charset="0"/>
              </a:rPr>
              <a:t> </a:t>
            </a:r>
          </a:p>
        </p:txBody>
      </p:sp>
      <p:sp>
        <p:nvSpPr>
          <p:cNvPr id="4" name="Rectángulo 3"/>
          <p:cNvSpPr/>
          <p:nvPr/>
        </p:nvSpPr>
        <p:spPr>
          <a:xfrm>
            <a:off x="1534162" y="911172"/>
            <a:ext cx="6181053" cy="369332"/>
          </a:xfrm>
          <a:prstGeom prst="rect">
            <a:avLst/>
          </a:prstGeom>
        </p:spPr>
        <p:txBody>
          <a:bodyPr wrap="square">
            <a:spAutoFit/>
          </a:bodyPr>
          <a:lstStyle/>
          <a:p>
            <a:r>
              <a:rPr lang="en-US" dirty="0">
                <a:solidFill>
                  <a:schemeClr val="bg1"/>
                </a:solidFill>
              </a:rPr>
              <a:t>PROGRAMAS INSTITUCIONALES DE TELEVISIÓN</a:t>
            </a:r>
          </a:p>
        </p:txBody>
      </p:sp>
      <p:pic>
        <p:nvPicPr>
          <p:cNvPr id="5" name="Imagen 4"/>
          <p:cNvPicPr>
            <a:picLocks noChangeAspect="1"/>
          </p:cNvPicPr>
          <p:nvPr/>
        </p:nvPicPr>
        <p:blipFill>
          <a:blip r:embed="rId6"/>
          <a:stretch>
            <a:fillRect/>
          </a:stretch>
        </p:blipFill>
        <p:spPr>
          <a:xfrm>
            <a:off x="380899" y="2061526"/>
            <a:ext cx="6661020" cy="1007719"/>
          </a:xfrm>
          <a:prstGeom prst="rect">
            <a:avLst/>
          </a:prstGeom>
        </p:spPr>
      </p:pic>
      <p:pic>
        <p:nvPicPr>
          <p:cNvPr id="15" name="Marcador de contenido 7"/>
          <p:cNvPicPr>
            <a:picLocks noChangeAspect="1"/>
          </p:cNvPicPr>
          <p:nvPr/>
        </p:nvPicPr>
        <p:blipFill>
          <a:blip r:embed="rId7"/>
          <a:stretch>
            <a:fillRect/>
          </a:stretch>
        </p:blipFill>
        <p:spPr>
          <a:xfrm>
            <a:off x="7134223" y="1463854"/>
            <a:ext cx="1813826" cy="2418435"/>
          </a:xfrm>
          <a:prstGeom prst="rect">
            <a:avLst/>
          </a:prstGeom>
          <a:ln w="12700">
            <a:miter lim="400000"/>
          </a:ln>
          <a:effectLst>
            <a:glow rad="228600">
              <a:schemeClr val="accent5">
                <a:satMod val="175000"/>
                <a:alpha val="40000"/>
              </a:schemeClr>
            </a:glow>
          </a:effectLst>
          <a:extLst>
            <a:ext uri="{C572A759-6A51-4108-AA02-DFA0A04FC94B}">
              <ma14:wrappingTextBoxFlag xmlns:ma14="http://schemas.microsoft.com/office/mac/drawingml/2011/main" val="1"/>
            </a:ext>
          </a:extLst>
        </p:spPr>
      </p:pic>
      <p:pic>
        <p:nvPicPr>
          <p:cNvPr id="16" name="Imagen 15"/>
          <p:cNvPicPr>
            <a:picLocks noChangeAspect="1"/>
          </p:cNvPicPr>
          <p:nvPr/>
        </p:nvPicPr>
        <p:blipFill>
          <a:blip r:embed="rId8"/>
          <a:stretch>
            <a:fillRect/>
          </a:stretch>
        </p:blipFill>
        <p:spPr>
          <a:xfrm>
            <a:off x="4951156" y="3270831"/>
            <a:ext cx="2665314" cy="1998986"/>
          </a:xfrm>
          <a:prstGeom prst="rect">
            <a:avLst/>
          </a:prstGeom>
          <a:effectLst>
            <a:glow rad="228600">
              <a:schemeClr val="accent5">
                <a:satMod val="175000"/>
                <a:alpha val="40000"/>
              </a:schemeClr>
            </a:glow>
          </a:effectLst>
        </p:spPr>
      </p:pic>
      <p:pic>
        <p:nvPicPr>
          <p:cNvPr id="6" name="Imagen 5"/>
          <p:cNvPicPr>
            <a:picLocks noChangeAspect="1"/>
          </p:cNvPicPr>
          <p:nvPr/>
        </p:nvPicPr>
        <p:blipFill>
          <a:blip r:embed="rId9"/>
          <a:stretch>
            <a:fillRect/>
          </a:stretch>
        </p:blipFill>
        <p:spPr>
          <a:xfrm>
            <a:off x="3103712" y="3924189"/>
            <a:ext cx="2175591" cy="2817908"/>
          </a:xfrm>
          <a:prstGeom prst="rect">
            <a:avLst/>
          </a:prstGeom>
          <a:effectLst>
            <a:glow rad="228600">
              <a:schemeClr val="accent5">
                <a:satMod val="175000"/>
                <a:alpha val="40000"/>
              </a:schemeClr>
            </a:glow>
          </a:effectLst>
        </p:spPr>
      </p:pic>
      <p:pic>
        <p:nvPicPr>
          <p:cNvPr id="7" name="Imagen 6"/>
          <p:cNvPicPr>
            <a:picLocks noChangeAspect="1"/>
          </p:cNvPicPr>
          <p:nvPr/>
        </p:nvPicPr>
        <p:blipFill>
          <a:blip r:embed="rId10"/>
          <a:stretch>
            <a:fillRect/>
          </a:stretch>
        </p:blipFill>
        <p:spPr>
          <a:xfrm>
            <a:off x="412900" y="3430079"/>
            <a:ext cx="2898436" cy="2253601"/>
          </a:xfrm>
          <a:prstGeom prst="rect">
            <a:avLst/>
          </a:prstGeom>
          <a:effectLst>
            <a:glow rad="228600">
              <a:schemeClr val="accent5">
                <a:satMod val="175000"/>
                <a:alpha val="40000"/>
              </a:schemeClr>
            </a:glow>
          </a:effectLst>
        </p:spPr>
      </p:pic>
      <p:sp>
        <p:nvSpPr>
          <p:cNvPr id="17" name="Rectángulo 16"/>
          <p:cNvSpPr/>
          <p:nvPr/>
        </p:nvSpPr>
        <p:spPr>
          <a:xfrm>
            <a:off x="-663603" y="6611484"/>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38443899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5422" y="324790"/>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297165" y="5011311"/>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18" name="Shape 171"/>
          <p:cNvSpPr txBox="1">
            <a:spLocks/>
          </p:cNvSpPr>
          <p:nvPr/>
        </p:nvSpPr>
        <p:spPr>
          <a:xfrm>
            <a:off x="4513642" y="803075"/>
            <a:ext cx="3349349" cy="448808"/>
          </a:xfrm>
          <a:prstGeom prst="rect">
            <a:avLst/>
          </a:prstGeom>
          <a:ln w="12700">
            <a:miter lim="400000"/>
          </a:ln>
          <a:extLst>
            <a:ext uri="{C572A759-6A51-4108-AA02-DFA0A04FC94B}">
              <ma14:wrappingTextBoxFlag xmlns:ma14="http://schemas.microsoft.com/office/mac/drawingml/2011/main" val="1"/>
            </a:ext>
          </a:extLst>
        </p:spPr>
        <p:txBody>
          <a:bodyPr lIns="35719" tIns="35719" rIns="35719" bIns="35719" anchor="b">
            <a:noAutofit/>
          </a:bodyPr>
          <a:lst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9pPr>
          </a:lstStyle>
          <a:p>
            <a:pPr hangingPunct="1"/>
            <a:r>
              <a:rPr lang="es-CO" sz="1406" b="1" dirty="0">
                <a:latin typeface="Arial" panose="020B0604020202020204" pitchFamily="34" charset="0"/>
                <a:cs typeface="Arial" panose="020B0604020202020204" pitchFamily="34" charset="0"/>
              </a:rPr>
              <a:t> </a:t>
            </a:r>
          </a:p>
        </p:txBody>
      </p:sp>
      <p:pic>
        <p:nvPicPr>
          <p:cNvPr id="2" name="Imagen 1"/>
          <p:cNvPicPr>
            <a:picLocks noChangeAspect="1"/>
          </p:cNvPicPr>
          <p:nvPr/>
        </p:nvPicPr>
        <p:blipFill>
          <a:blip r:embed="rId6"/>
          <a:stretch>
            <a:fillRect/>
          </a:stretch>
        </p:blipFill>
        <p:spPr>
          <a:xfrm>
            <a:off x="1584793" y="1002317"/>
            <a:ext cx="6278198" cy="750178"/>
          </a:xfrm>
          <a:prstGeom prst="rect">
            <a:avLst/>
          </a:prstGeom>
        </p:spPr>
      </p:pic>
      <p:pic>
        <p:nvPicPr>
          <p:cNvPr id="3" name="Imagen 2"/>
          <p:cNvPicPr>
            <a:picLocks noChangeAspect="1"/>
          </p:cNvPicPr>
          <p:nvPr/>
        </p:nvPicPr>
        <p:blipFill>
          <a:blip r:embed="rId7"/>
          <a:stretch>
            <a:fillRect/>
          </a:stretch>
        </p:blipFill>
        <p:spPr>
          <a:xfrm>
            <a:off x="4318700" y="1684872"/>
            <a:ext cx="834029" cy="996638"/>
          </a:xfrm>
          <a:prstGeom prst="rect">
            <a:avLst/>
          </a:prstGeom>
        </p:spPr>
      </p:pic>
      <p:pic>
        <p:nvPicPr>
          <p:cNvPr id="4" name="Imagen 3"/>
          <p:cNvPicPr>
            <a:picLocks noChangeAspect="1"/>
          </p:cNvPicPr>
          <p:nvPr/>
        </p:nvPicPr>
        <p:blipFill>
          <a:blip r:embed="rId8"/>
          <a:stretch>
            <a:fillRect/>
          </a:stretch>
        </p:blipFill>
        <p:spPr>
          <a:xfrm>
            <a:off x="2975771" y="2917902"/>
            <a:ext cx="3794612" cy="1757754"/>
          </a:xfrm>
          <a:prstGeom prst="rect">
            <a:avLst/>
          </a:prstGeom>
        </p:spPr>
      </p:pic>
      <p:pic>
        <p:nvPicPr>
          <p:cNvPr id="5" name="Imagen 4"/>
          <p:cNvPicPr>
            <a:picLocks noChangeAspect="1"/>
          </p:cNvPicPr>
          <p:nvPr/>
        </p:nvPicPr>
        <p:blipFill>
          <a:blip r:embed="rId9"/>
          <a:stretch>
            <a:fillRect/>
          </a:stretch>
        </p:blipFill>
        <p:spPr>
          <a:xfrm>
            <a:off x="622887" y="1764023"/>
            <a:ext cx="1230737" cy="1088338"/>
          </a:xfrm>
          <a:prstGeom prst="rect">
            <a:avLst/>
          </a:prstGeom>
        </p:spPr>
      </p:pic>
      <p:pic>
        <p:nvPicPr>
          <p:cNvPr id="6" name="Imagen 5"/>
          <p:cNvPicPr>
            <a:picLocks noChangeAspect="1"/>
          </p:cNvPicPr>
          <p:nvPr/>
        </p:nvPicPr>
        <p:blipFill>
          <a:blip r:embed="rId10"/>
          <a:stretch>
            <a:fillRect/>
          </a:stretch>
        </p:blipFill>
        <p:spPr>
          <a:xfrm>
            <a:off x="131313" y="3781929"/>
            <a:ext cx="1370861" cy="1230659"/>
          </a:xfrm>
          <a:prstGeom prst="rect">
            <a:avLst/>
          </a:prstGeom>
        </p:spPr>
      </p:pic>
      <p:pic>
        <p:nvPicPr>
          <p:cNvPr id="7" name="Imagen 6"/>
          <p:cNvPicPr>
            <a:picLocks noChangeAspect="1"/>
          </p:cNvPicPr>
          <p:nvPr/>
        </p:nvPicPr>
        <p:blipFill>
          <a:blip r:embed="rId11"/>
          <a:stretch>
            <a:fillRect/>
          </a:stretch>
        </p:blipFill>
        <p:spPr>
          <a:xfrm>
            <a:off x="1798642" y="5614597"/>
            <a:ext cx="1151471" cy="1112533"/>
          </a:xfrm>
          <a:prstGeom prst="rect">
            <a:avLst/>
          </a:prstGeom>
        </p:spPr>
      </p:pic>
      <p:pic>
        <p:nvPicPr>
          <p:cNvPr id="17" name="Imagen 16"/>
          <p:cNvPicPr>
            <a:picLocks noChangeAspect="1"/>
          </p:cNvPicPr>
          <p:nvPr/>
        </p:nvPicPr>
        <p:blipFill>
          <a:blip r:embed="rId12"/>
          <a:stretch>
            <a:fillRect/>
          </a:stretch>
        </p:blipFill>
        <p:spPr>
          <a:xfrm>
            <a:off x="7509190" y="1741544"/>
            <a:ext cx="1306427" cy="908185"/>
          </a:xfrm>
          <a:prstGeom prst="rect">
            <a:avLst/>
          </a:prstGeom>
          <a:scene3d>
            <a:camera prst="orthographicFront"/>
            <a:lightRig rig="threePt" dir="t"/>
          </a:scene3d>
          <a:sp3d>
            <a:bevelT w="165100" prst="coolSlant"/>
          </a:sp3d>
        </p:spPr>
      </p:pic>
      <p:pic>
        <p:nvPicPr>
          <p:cNvPr id="19" name="Imagen 18"/>
          <p:cNvPicPr>
            <a:picLocks noChangeAspect="1"/>
          </p:cNvPicPr>
          <p:nvPr/>
        </p:nvPicPr>
        <p:blipFill>
          <a:blip r:embed="rId13"/>
          <a:stretch>
            <a:fillRect/>
          </a:stretch>
        </p:blipFill>
        <p:spPr>
          <a:xfrm>
            <a:off x="7853962" y="4013888"/>
            <a:ext cx="1113604" cy="936336"/>
          </a:xfrm>
          <a:prstGeom prst="rect">
            <a:avLst/>
          </a:prstGeom>
          <a:scene3d>
            <a:camera prst="orthographicFront"/>
            <a:lightRig rig="threePt" dir="t"/>
          </a:scene3d>
          <a:sp3d>
            <a:bevelT w="165100" prst="coolSlant"/>
          </a:sp3d>
        </p:spPr>
      </p:pic>
      <p:pic>
        <p:nvPicPr>
          <p:cNvPr id="20" name="Imagen 19"/>
          <p:cNvPicPr>
            <a:picLocks noChangeAspect="1"/>
          </p:cNvPicPr>
          <p:nvPr/>
        </p:nvPicPr>
        <p:blipFill>
          <a:blip r:embed="rId14"/>
          <a:stretch>
            <a:fillRect/>
          </a:stretch>
        </p:blipFill>
        <p:spPr>
          <a:xfrm>
            <a:off x="5930215" y="5587429"/>
            <a:ext cx="1792297" cy="876606"/>
          </a:xfrm>
          <a:prstGeom prst="rect">
            <a:avLst/>
          </a:prstGeom>
          <a:scene3d>
            <a:camera prst="orthographicFront"/>
            <a:lightRig rig="threePt" dir="t"/>
          </a:scene3d>
          <a:sp3d>
            <a:bevelT w="165100" prst="coolSlant"/>
          </a:sp3d>
        </p:spPr>
      </p:pic>
      <p:pic>
        <p:nvPicPr>
          <p:cNvPr id="21" name="Imagen 20"/>
          <p:cNvPicPr>
            <a:picLocks noChangeAspect="1"/>
          </p:cNvPicPr>
          <p:nvPr/>
        </p:nvPicPr>
        <p:blipFill>
          <a:blip r:embed="rId15"/>
          <a:stretch>
            <a:fillRect/>
          </a:stretch>
        </p:blipFill>
        <p:spPr>
          <a:xfrm rot="12698750">
            <a:off x="1810891" y="2348283"/>
            <a:ext cx="1436018" cy="1268840"/>
          </a:xfrm>
          <a:prstGeom prst="rect">
            <a:avLst/>
          </a:prstGeom>
        </p:spPr>
      </p:pic>
      <p:pic>
        <p:nvPicPr>
          <p:cNvPr id="22" name="Imagen 21"/>
          <p:cNvPicPr>
            <a:picLocks noChangeAspect="1"/>
          </p:cNvPicPr>
          <p:nvPr/>
        </p:nvPicPr>
        <p:blipFill>
          <a:blip r:embed="rId16"/>
          <a:stretch>
            <a:fillRect/>
          </a:stretch>
        </p:blipFill>
        <p:spPr>
          <a:xfrm rot="8728316">
            <a:off x="1782823" y="3642027"/>
            <a:ext cx="1183108" cy="865898"/>
          </a:xfrm>
          <a:prstGeom prst="rect">
            <a:avLst/>
          </a:prstGeom>
        </p:spPr>
      </p:pic>
      <p:pic>
        <p:nvPicPr>
          <p:cNvPr id="23" name="Imagen 22"/>
          <p:cNvPicPr>
            <a:picLocks noChangeAspect="1"/>
          </p:cNvPicPr>
          <p:nvPr/>
        </p:nvPicPr>
        <p:blipFill>
          <a:blip r:embed="rId16"/>
          <a:stretch>
            <a:fillRect/>
          </a:stretch>
        </p:blipFill>
        <p:spPr>
          <a:xfrm rot="5788988">
            <a:off x="2596072" y="4487532"/>
            <a:ext cx="1183108" cy="865898"/>
          </a:xfrm>
          <a:prstGeom prst="rect">
            <a:avLst/>
          </a:prstGeom>
        </p:spPr>
      </p:pic>
      <p:pic>
        <p:nvPicPr>
          <p:cNvPr id="24" name="Imagen 23"/>
          <p:cNvPicPr>
            <a:picLocks noChangeAspect="1"/>
          </p:cNvPicPr>
          <p:nvPr/>
        </p:nvPicPr>
        <p:blipFill>
          <a:blip r:embed="rId16"/>
          <a:stretch>
            <a:fillRect/>
          </a:stretch>
        </p:blipFill>
        <p:spPr>
          <a:xfrm rot="18448782">
            <a:off x="6150454" y="2362778"/>
            <a:ext cx="1183108" cy="865898"/>
          </a:xfrm>
          <a:prstGeom prst="rect">
            <a:avLst/>
          </a:prstGeom>
        </p:spPr>
      </p:pic>
      <p:pic>
        <p:nvPicPr>
          <p:cNvPr id="25" name="Imagen 24"/>
          <p:cNvPicPr>
            <a:picLocks noChangeAspect="1"/>
          </p:cNvPicPr>
          <p:nvPr/>
        </p:nvPicPr>
        <p:blipFill>
          <a:blip r:embed="rId16"/>
          <a:stretch>
            <a:fillRect/>
          </a:stretch>
        </p:blipFill>
        <p:spPr>
          <a:xfrm rot="21213367">
            <a:off x="6584957" y="3715389"/>
            <a:ext cx="1183108" cy="865898"/>
          </a:xfrm>
          <a:prstGeom prst="rect">
            <a:avLst/>
          </a:prstGeom>
        </p:spPr>
      </p:pic>
      <p:pic>
        <p:nvPicPr>
          <p:cNvPr id="26" name="Imagen 25"/>
          <p:cNvPicPr>
            <a:picLocks noChangeAspect="1"/>
          </p:cNvPicPr>
          <p:nvPr/>
        </p:nvPicPr>
        <p:blipFill>
          <a:blip r:embed="rId16"/>
          <a:stretch>
            <a:fillRect/>
          </a:stretch>
        </p:blipFill>
        <p:spPr>
          <a:xfrm rot="1418445">
            <a:off x="5519287" y="4547819"/>
            <a:ext cx="1183108" cy="865898"/>
          </a:xfrm>
          <a:prstGeom prst="rect">
            <a:avLst/>
          </a:prstGeom>
        </p:spPr>
      </p:pic>
      <p:sp>
        <p:nvSpPr>
          <p:cNvPr id="27" name="Rectángulo 26"/>
          <p:cNvSpPr/>
          <p:nvPr/>
        </p:nvSpPr>
        <p:spPr>
          <a:xfrm>
            <a:off x="-712212" y="6719185"/>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163542921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1+#ppt_w/2"/>
                                          </p:val>
                                        </p:tav>
                                        <p:tav tm="100000">
                                          <p:val>
                                            <p:strVal val="#ppt_x"/>
                                          </p:val>
                                        </p:tav>
                                      </p:tavLst>
                                    </p:anim>
                                    <p:anim calcmode="lin" valueType="num">
                                      <p:cBhvr additive="base">
                                        <p:cTn id="8" dur="500" fill="hold"/>
                                        <p:tgtEl>
                                          <p:spTgt spid="17"/>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1+#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1+#ppt_w/2"/>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0-#ppt_w/2"/>
                                          </p:val>
                                        </p:tav>
                                        <p:tav tm="100000">
                                          <p:val>
                                            <p:strVal val="#ppt_x"/>
                                          </p:val>
                                        </p:tav>
                                      </p:tavLst>
                                    </p:anim>
                                    <p:anim calcmode="lin" valueType="num">
                                      <p:cBhvr additive="base">
                                        <p:cTn id="32"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0-#ppt_w/2"/>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asted-image.pdf"/>
          <p:cNvPicPr>
            <a:picLocks/>
          </p:cNvPicPr>
          <p:nvPr/>
        </p:nvPicPr>
        <p:blipFill>
          <a:blip r:embed="rId2">
            <a:extLst/>
          </a:blip>
          <a:stretch>
            <a:fillRect/>
          </a:stretch>
        </p:blipFill>
        <p:spPr>
          <a:xfrm>
            <a:off x="0" y="-56277"/>
            <a:ext cx="9204369" cy="6914277"/>
          </a:xfrm>
          <a:prstGeom prst="rect">
            <a:avLst/>
          </a:prstGeom>
          <a:ln w="12700">
            <a:miter lim="400000"/>
          </a:ln>
        </p:spPr>
      </p:pic>
      <p:pic>
        <p:nvPicPr>
          <p:cNvPr id="130" name="pasted-image.pdf"/>
          <p:cNvPicPr>
            <a:picLocks noChangeAspect="1"/>
          </p:cNvPicPr>
          <p:nvPr/>
        </p:nvPicPr>
        <p:blipFill>
          <a:blip r:embed="rId3">
            <a:extLst/>
          </a:blip>
          <a:stretch>
            <a:fillRect/>
          </a:stretch>
        </p:blipFill>
        <p:spPr>
          <a:xfrm>
            <a:off x="563163" y="-1196735"/>
            <a:ext cx="3361705" cy="609827"/>
          </a:xfrm>
          <a:prstGeom prst="rect">
            <a:avLst/>
          </a:prstGeom>
          <a:ln w="12700">
            <a:miter lim="400000"/>
          </a:ln>
        </p:spPr>
      </p:pic>
      <p:pic>
        <p:nvPicPr>
          <p:cNvPr id="131" name="pasted-image.pdf"/>
          <p:cNvPicPr>
            <a:picLocks noChangeAspect="1"/>
          </p:cNvPicPr>
          <p:nvPr/>
        </p:nvPicPr>
        <p:blipFill>
          <a:blip r:embed="rId4">
            <a:extLst/>
          </a:blip>
          <a:stretch>
            <a:fillRect/>
          </a:stretch>
        </p:blipFill>
        <p:spPr>
          <a:xfrm>
            <a:off x="3590390" y="-1465543"/>
            <a:ext cx="2899581" cy="936482"/>
          </a:xfrm>
          <a:prstGeom prst="rect">
            <a:avLst/>
          </a:prstGeom>
          <a:ln w="12700">
            <a:miter lim="400000"/>
          </a:ln>
        </p:spPr>
      </p:pic>
      <p:pic>
        <p:nvPicPr>
          <p:cNvPr id="133" name="pasted-image.pdf"/>
          <p:cNvPicPr>
            <a:picLocks noChangeAspect="1"/>
          </p:cNvPicPr>
          <p:nvPr/>
        </p:nvPicPr>
        <p:blipFill>
          <a:blip r:embed="rId5">
            <a:extLst/>
          </a:blip>
          <a:stretch>
            <a:fillRect/>
          </a:stretch>
        </p:blipFill>
        <p:spPr>
          <a:xfrm>
            <a:off x="7715216" y="-1388448"/>
            <a:ext cx="2989150" cy="993253"/>
          </a:xfrm>
          <a:prstGeom prst="rect">
            <a:avLst/>
          </a:prstGeom>
          <a:ln w="12700">
            <a:miter lim="400000"/>
          </a:ln>
        </p:spPr>
      </p:pic>
      <p:pic>
        <p:nvPicPr>
          <p:cNvPr id="134" name="pasted-image.pdf"/>
          <p:cNvPicPr>
            <a:picLocks noChangeAspect="1"/>
          </p:cNvPicPr>
          <p:nvPr/>
        </p:nvPicPr>
        <p:blipFill>
          <a:blip r:embed="rId3">
            <a:alphaModFix amt="14007"/>
            <a:extLst/>
          </a:blip>
          <a:srcRect l="17891"/>
          <a:stretch>
            <a:fillRect/>
          </a:stretch>
        </p:blipFill>
        <p:spPr>
          <a:xfrm>
            <a:off x="228341" y="5013313"/>
            <a:ext cx="8420179" cy="1860289"/>
          </a:xfrm>
          <a:prstGeom prst="rect">
            <a:avLst/>
          </a:prstGeom>
          <a:ln w="12700">
            <a:miter lim="400000"/>
          </a:ln>
        </p:spPr>
      </p:pic>
      <p:pic>
        <p:nvPicPr>
          <p:cNvPr id="135" name="pasted-image.pdf"/>
          <p:cNvPicPr>
            <a:picLocks noChangeAspect="1"/>
          </p:cNvPicPr>
          <p:nvPr/>
        </p:nvPicPr>
        <p:blipFill>
          <a:blip r:embed="rId5">
            <a:extLst/>
          </a:blip>
          <a:stretch>
            <a:fillRect/>
          </a:stretch>
        </p:blipFill>
        <p:spPr>
          <a:xfrm>
            <a:off x="300949" y="154200"/>
            <a:ext cx="1872193" cy="622104"/>
          </a:xfrm>
          <a:prstGeom prst="rect">
            <a:avLst/>
          </a:prstGeom>
          <a:ln w="12700">
            <a:miter lim="400000"/>
          </a:ln>
        </p:spPr>
      </p:pic>
      <p:pic>
        <p:nvPicPr>
          <p:cNvPr id="136" name="pasted-image.pdf"/>
          <p:cNvPicPr>
            <a:picLocks noChangeAspect="1"/>
          </p:cNvPicPr>
          <p:nvPr/>
        </p:nvPicPr>
        <p:blipFill>
          <a:blip r:embed="rId3">
            <a:extLst/>
          </a:blip>
          <a:stretch>
            <a:fillRect/>
          </a:stretch>
        </p:blipFill>
        <p:spPr>
          <a:xfrm>
            <a:off x="6178784" y="219360"/>
            <a:ext cx="2710991" cy="491784"/>
          </a:xfrm>
          <a:prstGeom prst="rect">
            <a:avLst/>
          </a:prstGeom>
          <a:ln w="12700">
            <a:miter lim="400000"/>
          </a:ln>
        </p:spPr>
      </p:pic>
      <p:sp>
        <p:nvSpPr>
          <p:cNvPr id="18" name="Shape 171"/>
          <p:cNvSpPr txBox="1">
            <a:spLocks/>
          </p:cNvSpPr>
          <p:nvPr/>
        </p:nvSpPr>
        <p:spPr>
          <a:xfrm>
            <a:off x="4513642" y="803075"/>
            <a:ext cx="3349349" cy="448808"/>
          </a:xfrm>
          <a:prstGeom prst="rect">
            <a:avLst/>
          </a:prstGeom>
          <a:ln w="12700">
            <a:miter lim="400000"/>
          </a:ln>
          <a:extLst>
            <a:ext uri="{C572A759-6A51-4108-AA02-DFA0A04FC94B}">
              <ma14:wrappingTextBoxFlag xmlns:ma14="http://schemas.microsoft.com/office/mac/drawingml/2011/main" val="1"/>
            </a:ext>
          </a:extLst>
        </p:spPr>
        <p:txBody>
          <a:bodyPr lIns="35719" tIns="35719" rIns="35719" bIns="35719" anchor="b">
            <a:noAutofit/>
          </a:bodyPr>
          <a:lst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Light"/>
              </a:defRPr>
            </a:lvl9pPr>
          </a:lstStyle>
          <a:p>
            <a:pPr hangingPunct="1"/>
            <a:r>
              <a:rPr lang="es-CO" sz="1406" b="1" dirty="0">
                <a:latin typeface="Arial" panose="020B0604020202020204" pitchFamily="34" charset="0"/>
                <a:cs typeface="Arial" panose="020B0604020202020204" pitchFamily="34" charset="0"/>
              </a:rPr>
              <a:t> </a:t>
            </a:r>
          </a:p>
        </p:txBody>
      </p:sp>
      <p:sp>
        <p:nvSpPr>
          <p:cNvPr id="2" name="Rectángulo 1"/>
          <p:cNvSpPr/>
          <p:nvPr/>
        </p:nvSpPr>
        <p:spPr>
          <a:xfrm>
            <a:off x="1281010" y="869897"/>
            <a:ext cx="6987026" cy="923330"/>
          </a:xfrm>
          <a:prstGeom prst="rect">
            <a:avLst/>
          </a:prstGeom>
        </p:spPr>
        <p:txBody>
          <a:bodyPr wrap="square">
            <a:spAutoFit/>
          </a:bodyPr>
          <a:lstStyle/>
          <a:p>
            <a:r>
              <a:rPr lang="en-US" dirty="0">
                <a:solidFill>
                  <a:schemeClr val="bg1"/>
                </a:solidFill>
              </a:rPr>
              <a:t>ALCANCE COMPARATIVO 2016-2017</a:t>
            </a:r>
          </a:p>
          <a:p>
            <a:r>
              <a:rPr lang="en-US" dirty="0">
                <a:solidFill>
                  <a:schemeClr val="bg1"/>
                </a:solidFill>
              </a:rPr>
              <a:t> </a:t>
            </a:r>
          </a:p>
          <a:p>
            <a:r>
              <a:rPr lang="en-US" dirty="0">
                <a:solidFill>
                  <a:schemeClr val="bg1"/>
                </a:solidFill>
              </a:rPr>
              <a:t>*ALCANCE PROMEDIO DIARIO.</a:t>
            </a:r>
          </a:p>
        </p:txBody>
      </p:sp>
      <p:pic>
        <p:nvPicPr>
          <p:cNvPr id="4" name="Imagen 3"/>
          <p:cNvPicPr>
            <a:picLocks noChangeAspect="1"/>
          </p:cNvPicPr>
          <p:nvPr/>
        </p:nvPicPr>
        <p:blipFill>
          <a:blip r:embed="rId6"/>
          <a:stretch>
            <a:fillRect/>
          </a:stretch>
        </p:blipFill>
        <p:spPr>
          <a:xfrm>
            <a:off x="900525" y="2196999"/>
            <a:ext cx="7747996" cy="4283017"/>
          </a:xfrm>
          <a:prstGeom prst="rect">
            <a:avLst/>
          </a:prstGeom>
          <a:effectLst>
            <a:glow rad="228600">
              <a:schemeClr val="accent5">
                <a:satMod val="175000"/>
                <a:alpha val="40000"/>
              </a:schemeClr>
            </a:glow>
          </a:effectLst>
        </p:spPr>
      </p:pic>
      <p:sp>
        <p:nvSpPr>
          <p:cNvPr id="12" name="Rectángulo 11"/>
          <p:cNvSpPr/>
          <p:nvPr/>
        </p:nvSpPr>
        <p:spPr>
          <a:xfrm>
            <a:off x="-704611" y="6605433"/>
            <a:ext cx="2860297" cy="205890"/>
          </a:xfrm>
          <a:prstGeom prst="rect">
            <a:avLst/>
          </a:prstGeom>
        </p:spPr>
        <p:txBody>
          <a:bodyPr wrap="square">
            <a:spAutoFit/>
          </a:bodyPr>
          <a:lstStyle/>
          <a:p>
            <a:r>
              <a:rPr lang="en-US" sz="492" dirty="0"/>
              <a:t>YAMILET WRIGHT L</a:t>
            </a:r>
            <a:r>
              <a:rPr lang="en-US" sz="738" dirty="0"/>
              <a:t>.</a:t>
            </a:r>
          </a:p>
        </p:txBody>
      </p:sp>
    </p:spTree>
    <p:extLst>
      <p:ext uri="{BB962C8B-B14F-4D97-AF65-F5344CB8AC3E}">
        <p14:creationId xmlns:p14="http://schemas.microsoft.com/office/powerpoint/2010/main" val="101553451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20033"/>
            <a:ext cx="9144000" cy="5143500"/>
          </a:xfrm>
          <a:prstGeom prst="rect">
            <a:avLst/>
          </a:prstGeom>
        </p:spPr>
      </p:pic>
      <p:graphicFrame>
        <p:nvGraphicFramePr>
          <p:cNvPr id="24" name="Gráfico 23"/>
          <p:cNvGraphicFramePr/>
          <p:nvPr>
            <p:extLst/>
          </p:nvPr>
        </p:nvGraphicFramePr>
        <p:xfrm>
          <a:off x="5077534" y="2660808"/>
          <a:ext cx="3742508" cy="2616590"/>
        </p:xfrm>
        <a:graphic>
          <a:graphicData uri="http://schemas.openxmlformats.org/drawingml/2006/chart">
            <c:chart xmlns:c="http://schemas.openxmlformats.org/drawingml/2006/chart" xmlns:r="http://schemas.openxmlformats.org/officeDocument/2006/relationships" r:id="rId4"/>
          </a:graphicData>
        </a:graphic>
      </p:graphicFrame>
      <p:sp>
        <p:nvSpPr>
          <p:cNvPr id="8" name="CuadroTexto 7">
            <a:extLst>
              <a:ext uri="{FF2B5EF4-FFF2-40B4-BE49-F238E27FC236}">
                <a16:creationId xmlns="" xmlns:a16="http://schemas.microsoft.com/office/drawing/2014/main" id="{4A28A81B-BE17-4AF5-B18F-EE627851314A}"/>
              </a:ext>
            </a:extLst>
          </p:cNvPr>
          <p:cNvSpPr txBox="1"/>
          <p:nvPr/>
        </p:nvSpPr>
        <p:spPr>
          <a:xfrm>
            <a:off x="2736428" y="1883423"/>
            <a:ext cx="3438659" cy="646331"/>
          </a:xfrm>
          <a:prstGeom prst="rect">
            <a:avLst/>
          </a:prstGeom>
          <a:noFill/>
        </p:spPr>
        <p:txBody>
          <a:bodyPr wrap="square" rtlCol="0">
            <a:spAutoFit/>
          </a:bodyPr>
          <a:lstStyle/>
          <a:p>
            <a:r>
              <a:rPr lang="es-CO" b="1" dirty="0" smtClean="0">
                <a:latin typeface="Verdana" panose="020B0604030504040204" pitchFamily="34" charset="0"/>
                <a:ea typeface="Verdana" panose="020B0604030504040204" pitchFamily="34" charset="0"/>
                <a:cs typeface="Verdana" panose="020B0604030504040204" pitchFamily="34" charset="0"/>
              </a:rPr>
              <a:t>SECRETARIA DE MOVILIDAD</a:t>
            </a:r>
            <a:endParaRPr lang="es-CO" b="1" dirty="0">
              <a:latin typeface="Verdana" panose="020B0604030504040204" pitchFamily="34" charset="0"/>
              <a:ea typeface="Verdana" panose="020B0604030504040204" pitchFamily="34" charset="0"/>
              <a:cs typeface="Verdana" panose="020B0604030504040204" pitchFamily="34" charset="0"/>
            </a:endParaRPr>
          </a:p>
        </p:txBody>
      </p:sp>
      <p:pic>
        <p:nvPicPr>
          <p:cNvPr id="9" name="Picture 8"/>
          <p:cNvPicPr>
            <a:picLocks noChangeAspect="1"/>
          </p:cNvPicPr>
          <p:nvPr/>
        </p:nvPicPr>
        <p:blipFill>
          <a:blip r:embed="rId5"/>
          <a:stretch>
            <a:fillRect/>
          </a:stretch>
        </p:blipFill>
        <p:spPr>
          <a:xfrm>
            <a:off x="323958" y="2693249"/>
            <a:ext cx="3934534" cy="2409429"/>
          </a:xfrm>
          <a:prstGeom prst="rect">
            <a:avLst/>
          </a:prstGeom>
        </p:spPr>
      </p:pic>
    </p:spTree>
    <p:extLst>
      <p:ext uri="{BB962C8B-B14F-4D97-AF65-F5344CB8AC3E}">
        <p14:creationId xmlns:p14="http://schemas.microsoft.com/office/powerpoint/2010/main" val="1841692358"/>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pic>
        <p:nvPicPr>
          <p:cNvPr id="17" name="Imagen 16"/>
          <p:cNvPicPr/>
          <p:nvPr/>
        </p:nvPicPr>
        <p:blipFill>
          <a:blip/>
          <a:stretch>
            <a:fillRect/>
          </a:stretch>
        </p:blipFill>
        <p:spPr>
          <a:xfrm rot="677790">
            <a:off x="7027740" y="3648556"/>
            <a:ext cx="1047412" cy="1322483"/>
          </a:xfrm>
          <a:prstGeom prst="ellipse">
            <a:avLst/>
          </a:prstGeom>
          <a:ln>
            <a:noFill/>
          </a:ln>
          <a:effectLst>
            <a:softEdge rad="112500"/>
          </a:effectLst>
        </p:spPr>
      </p:pic>
      <p:sp>
        <p:nvSpPr>
          <p:cNvPr id="8" name="Rectangle 7"/>
          <p:cNvSpPr/>
          <p:nvPr/>
        </p:nvSpPr>
        <p:spPr>
          <a:xfrm>
            <a:off x="176350" y="2448447"/>
            <a:ext cx="4192670" cy="3046988"/>
          </a:xfrm>
          <a:prstGeom prst="rect">
            <a:avLst/>
          </a:prstGeom>
        </p:spPr>
        <p:txBody>
          <a:bodyPr wrap="square">
            <a:spAutoFit/>
          </a:bodyPr>
          <a:lstStyle/>
          <a:p>
            <a:pPr algn="ctr"/>
            <a:r>
              <a:rPr lang="es-CO" sz="1500" b="1" dirty="0"/>
              <a:t>CAPACITACION EN SEGURIDAD VIAL Y NORMAS DE TRANSITO</a:t>
            </a:r>
          </a:p>
          <a:p>
            <a:endParaRPr lang="es-CO" b="1" dirty="0"/>
          </a:p>
          <a:p>
            <a:r>
              <a:rPr lang="es-CO" dirty="0" smtClean="0"/>
              <a:t>Se </a:t>
            </a:r>
            <a:r>
              <a:rPr lang="es-CO" dirty="0"/>
              <a:t>capacitaron 500 personas entre docentes, rectores, estudiantes y miembros de juntas comunales con el objetivo de incluir en la maya curricular la catedra de seguridad vial.</a:t>
            </a:r>
          </a:p>
          <a:p>
            <a:endParaRPr lang="es-CO" dirty="0"/>
          </a:p>
          <a:p>
            <a:r>
              <a:rPr lang="es-CO" dirty="0"/>
              <a:t>      </a:t>
            </a:r>
          </a:p>
          <a:p>
            <a:endParaRPr lang="es-CO" dirty="0"/>
          </a:p>
        </p:txBody>
      </p:sp>
      <p:pic>
        <p:nvPicPr>
          <p:cNvPr id="9" name="Picture 8"/>
          <p:cNvPicPr>
            <a:picLocks noChangeAspect="1"/>
          </p:cNvPicPr>
          <p:nvPr/>
        </p:nvPicPr>
        <p:blipFill>
          <a:blip r:embed="rId4"/>
          <a:stretch>
            <a:fillRect/>
          </a:stretch>
        </p:blipFill>
        <p:spPr>
          <a:xfrm>
            <a:off x="4859383" y="2316659"/>
            <a:ext cx="2501537" cy="1623425"/>
          </a:xfrm>
          <a:prstGeom prst="rect">
            <a:avLst/>
          </a:prstGeom>
        </p:spPr>
      </p:pic>
      <p:pic>
        <p:nvPicPr>
          <p:cNvPr id="10" name="Picture 9"/>
          <p:cNvPicPr>
            <a:picLocks noChangeAspect="1"/>
          </p:cNvPicPr>
          <p:nvPr/>
        </p:nvPicPr>
        <p:blipFill>
          <a:blip r:embed="rId5"/>
          <a:stretch>
            <a:fillRect/>
          </a:stretch>
        </p:blipFill>
        <p:spPr>
          <a:xfrm>
            <a:off x="4859383" y="4271033"/>
            <a:ext cx="2501537" cy="1319349"/>
          </a:xfrm>
          <a:prstGeom prst="rect">
            <a:avLst/>
          </a:prstGeom>
        </p:spPr>
      </p:pic>
    </p:spTree>
    <p:extLst>
      <p:ext uri="{BB962C8B-B14F-4D97-AF65-F5344CB8AC3E}">
        <p14:creationId xmlns:p14="http://schemas.microsoft.com/office/powerpoint/2010/main" val="1641656695"/>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63909"/>
            <a:ext cx="9144000" cy="5143500"/>
          </a:xfrm>
          <a:prstGeom prst="rect">
            <a:avLst/>
          </a:prstGeom>
        </p:spPr>
      </p:pic>
      <p:sp>
        <p:nvSpPr>
          <p:cNvPr id="11" name="Rectángulo 10"/>
          <p:cNvSpPr/>
          <p:nvPr/>
        </p:nvSpPr>
        <p:spPr>
          <a:xfrm>
            <a:off x="3543300" y="2655971"/>
            <a:ext cx="4114800" cy="3693319"/>
          </a:xfrm>
          <a:prstGeom prst="rect">
            <a:avLst/>
          </a:prstGeom>
        </p:spPr>
        <p:txBody>
          <a:bodyPr wrap="square">
            <a:spAutoFit/>
          </a:bodyPr>
          <a:lstStyle/>
          <a:p>
            <a:r>
              <a:rPr lang="es-CO" b="1" dirty="0"/>
              <a:t>REGISTRÓ INICIAL DE VEHICULOS</a:t>
            </a:r>
            <a:endParaRPr lang="es-CO" dirty="0"/>
          </a:p>
          <a:p>
            <a:r>
              <a:rPr lang="es-CO" b="1" dirty="0"/>
              <a:t> </a:t>
            </a:r>
            <a:endParaRPr lang="es-CO" dirty="0"/>
          </a:p>
          <a:p>
            <a:r>
              <a:rPr lang="es-CO" dirty="0"/>
              <a:t>Con acciones como el Programa denominado “</a:t>
            </a:r>
            <a:r>
              <a:rPr lang="es-CO" dirty="0" err="1"/>
              <a:t>Placaton</a:t>
            </a:r>
            <a:r>
              <a:rPr lang="es-CO" dirty="0"/>
              <a:t>” se aumentó el número de entregas de documentos de vehículos y sus respectivas Placas de identificación, mejorando así el servicio a los usuarios de la Secretaria, la gestión del Gobierno Departamental y a Seguridad Vial en el Departamento Archipiélago. </a:t>
            </a:r>
          </a:p>
          <a:p>
            <a:r>
              <a:rPr lang="es-CO" dirty="0"/>
              <a:t> </a:t>
            </a:r>
          </a:p>
          <a:p>
            <a:pPr algn="ct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3" name="Picture 2"/>
          <p:cNvPicPr>
            <a:picLocks noChangeAspect="1"/>
          </p:cNvPicPr>
          <p:nvPr/>
        </p:nvPicPr>
        <p:blipFill>
          <a:blip r:embed="rId4"/>
          <a:stretch>
            <a:fillRect/>
          </a:stretch>
        </p:blipFill>
        <p:spPr>
          <a:xfrm>
            <a:off x="468729" y="2920746"/>
            <a:ext cx="2338707" cy="1370813"/>
          </a:xfrm>
          <a:prstGeom prst="rect">
            <a:avLst/>
          </a:prstGeom>
        </p:spPr>
      </p:pic>
    </p:spTree>
    <p:extLst>
      <p:ext uri="{BB962C8B-B14F-4D97-AF65-F5344CB8AC3E}">
        <p14:creationId xmlns:p14="http://schemas.microsoft.com/office/powerpoint/2010/main" val="454176209"/>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63909"/>
            <a:ext cx="9144000" cy="5143500"/>
          </a:xfrm>
          <a:prstGeom prst="rect">
            <a:avLst/>
          </a:prstGeom>
        </p:spPr>
      </p:pic>
      <p:sp>
        <p:nvSpPr>
          <p:cNvPr id="11" name="Rectángulo 10"/>
          <p:cNvSpPr/>
          <p:nvPr/>
        </p:nvSpPr>
        <p:spPr>
          <a:xfrm>
            <a:off x="3543300" y="2655972"/>
            <a:ext cx="4114800" cy="4524315"/>
          </a:xfrm>
          <a:prstGeom prst="rect">
            <a:avLst/>
          </a:prstGeom>
        </p:spPr>
        <p:txBody>
          <a:bodyPr wrap="square">
            <a:spAutoFit/>
          </a:bodyPr>
          <a:lstStyle/>
          <a:p>
            <a:r>
              <a:rPr lang="es-CO" b="1" dirty="0"/>
              <a:t>CONTROLES OPERATIVOS EN MATERIA DE TRANSITO</a:t>
            </a:r>
            <a:endParaRPr lang="es-CO" dirty="0"/>
          </a:p>
          <a:p>
            <a:r>
              <a:rPr lang="es-CO" b="1" dirty="0"/>
              <a:t> </a:t>
            </a:r>
            <a:endParaRPr lang="es-CO" dirty="0"/>
          </a:p>
          <a:p>
            <a:r>
              <a:rPr lang="es-CO" dirty="0"/>
              <a:t>El Gobierno Departamental a través de la Secretaria de Movilidad con sus Guardas de Transito Azules    con apoyo de la Policía Nacional y las Fuerzas Militares acantonadas en el Departamento vienen realizando controles operativos en las vías públicas de carácter departamental con el objetivo de garantizar la Seguridad Vial y el cumplimiento de todos los requisitos legales por parte de los conductores. </a:t>
            </a:r>
          </a:p>
          <a:p>
            <a:pPr algn="ct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4" name="Picture 3"/>
          <p:cNvPicPr>
            <a:picLocks noChangeAspect="1"/>
          </p:cNvPicPr>
          <p:nvPr/>
        </p:nvPicPr>
        <p:blipFill>
          <a:blip r:embed="rId4"/>
          <a:stretch>
            <a:fillRect/>
          </a:stretch>
        </p:blipFill>
        <p:spPr>
          <a:xfrm>
            <a:off x="605280" y="2472000"/>
            <a:ext cx="2534029" cy="1465253"/>
          </a:xfrm>
          <a:prstGeom prst="rect">
            <a:avLst/>
          </a:prstGeom>
        </p:spPr>
      </p:pic>
      <p:pic>
        <p:nvPicPr>
          <p:cNvPr id="8" name="Picture 7"/>
          <p:cNvPicPr>
            <a:picLocks noChangeAspect="1"/>
          </p:cNvPicPr>
          <p:nvPr/>
        </p:nvPicPr>
        <p:blipFill>
          <a:blip r:embed="rId5"/>
          <a:stretch>
            <a:fillRect/>
          </a:stretch>
        </p:blipFill>
        <p:spPr>
          <a:xfrm>
            <a:off x="600338" y="4185745"/>
            <a:ext cx="2538972" cy="1359599"/>
          </a:xfrm>
          <a:prstGeom prst="rect">
            <a:avLst/>
          </a:prstGeom>
        </p:spPr>
      </p:pic>
    </p:spTree>
    <p:extLst>
      <p:ext uri="{BB962C8B-B14F-4D97-AF65-F5344CB8AC3E}">
        <p14:creationId xmlns:p14="http://schemas.microsoft.com/office/powerpoint/2010/main" val="1182663225"/>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63909"/>
            <a:ext cx="9144000" cy="5143500"/>
          </a:xfrm>
          <a:prstGeom prst="rect">
            <a:avLst/>
          </a:prstGeom>
        </p:spPr>
      </p:pic>
      <p:sp>
        <p:nvSpPr>
          <p:cNvPr id="11" name="Rectángulo 10"/>
          <p:cNvSpPr/>
          <p:nvPr/>
        </p:nvSpPr>
        <p:spPr>
          <a:xfrm>
            <a:off x="3543300" y="2655972"/>
            <a:ext cx="4114800" cy="2585323"/>
          </a:xfrm>
          <a:prstGeom prst="rect">
            <a:avLst/>
          </a:prstGeom>
        </p:spPr>
        <p:txBody>
          <a:bodyPr wrap="square">
            <a:spAutoFit/>
          </a:bodyPr>
          <a:lstStyle/>
          <a:p>
            <a:r>
              <a:rPr lang="es-CO" b="1" dirty="0"/>
              <a:t> </a:t>
            </a:r>
            <a:endParaRPr lang="es-CO" dirty="0"/>
          </a:p>
          <a:p>
            <a:r>
              <a:rPr lang="es-CO" b="1" dirty="0"/>
              <a:t>SANCIONES POR INFRACCIONES DE TRANSITO</a:t>
            </a:r>
            <a:endParaRPr lang="es-CO" dirty="0"/>
          </a:p>
          <a:p>
            <a:r>
              <a:rPr lang="es-CO" b="1" dirty="0"/>
              <a:t> </a:t>
            </a:r>
            <a:endParaRPr lang="es-CO" dirty="0"/>
          </a:p>
          <a:p>
            <a:r>
              <a:rPr lang="es-CO" dirty="0"/>
              <a:t>Los Guardas de Transito vienen imponiendo las multas y sanciones a los infractores de las normas de Tránsito y Transporte. </a:t>
            </a:r>
          </a:p>
          <a:p>
            <a:pPr algn="ct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3" name="Picture 2"/>
          <p:cNvPicPr>
            <a:picLocks noChangeAspect="1"/>
          </p:cNvPicPr>
          <p:nvPr/>
        </p:nvPicPr>
        <p:blipFill>
          <a:blip r:embed="rId4"/>
          <a:stretch>
            <a:fillRect/>
          </a:stretch>
        </p:blipFill>
        <p:spPr>
          <a:xfrm>
            <a:off x="423834" y="2374460"/>
            <a:ext cx="2715476" cy="1508350"/>
          </a:xfrm>
          <a:prstGeom prst="rect">
            <a:avLst/>
          </a:prstGeom>
        </p:spPr>
      </p:pic>
      <p:pic>
        <p:nvPicPr>
          <p:cNvPr id="9" name="Picture 8"/>
          <p:cNvPicPr>
            <a:picLocks noChangeAspect="1"/>
          </p:cNvPicPr>
          <p:nvPr/>
        </p:nvPicPr>
        <p:blipFill>
          <a:blip r:embed="rId5"/>
          <a:stretch>
            <a:fillRect/>
          </a:stretch>
        </p:blipFill>
        <p:spPr>
          <a:xfrm>
            <a:off x="423835" y="4023697"/>
            <a:ext cx="2715476" cy="1567124"/>
          </a:xfrm>
          <a:prstGeom prst="rect">
            <a:avLst/>
          </a:prstGeom>
        </p:spPr>
      </p:pic>
    </p:spTree>
    <p:extLst>
      <p:ext uri="{BB962C8B-B14F-4D97-AF65-F5344CB8AC3E}">
        <p14:creationId xmlns:p14="http://schemas.microsoft.com/office/powerpoint/2010/main" val="2059669590"/>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63909"/>
            <a:ext cx="9144000" cy="5143500"/>
          </a:xfrm>
          <a:prstGeom prst="rect">
            <a:avLst/>
          </a:prstGeom>
        </p:spPr>
      </p:pic>
      <p:sp>
        <p:nvSpPr>
          <p:cNvPr id="11" name="Rectángulo 10"/>
          <p:cNvSpPr/>
          <p:nvPr/>
        </p:nvSpPr>
        <p:spPr>
          <a:xfrm>
            <a:off x="3543300" y="2655971"/>
            <a:ext cx="4114800" cy="2862322"/>
          </a:xfrm>
          <a:prstGeom prst="rect">
            <a:avLst/>
          </a:prstGeom>
        </p:spPr>
        <p:txBody>
          <a:bodyPr wrap="square">
            <a:spAutoFit/>
          </a:bodyPr>
          <a:lstStyle/>
          <a:p>
            <a:r>
              <a:rPr lang="es-CO" b="1" dirty="0"/>
              <a:t> </a:t>
            </a:r>
            <a:endParaRPr lang="es-CO" dirty="0"/>
          </a:p>
          <a:p>
            <a:pPr algn="ctr"/>
            <a:r>
              <a:rPr lang="es-CO" b="1" dirty="0"/>
              <a:t>CURSO DE TRANSITO A INFRACTORES DE TRANSITO</a:t>
            </a:r>
          </a:p>
          <a:p>
            <a:pPr algn="ctr"/>
            <a:endParaRPr lang="es-CO" b="1" dirty="0"/>
          </a:p>
          <a:p>
            <a:pPr algn="just"/>
            <a:r>
              <a:rPr lang="es-CO" dirty="0"/>
              <a:t>La Secretaria de Movilidad desarrolla semanalmente cursos para los  infractores de las normas de Tránsito y Transporte. </a:t>
            </a:r>
          </a:p>
          <a:p>
            <a:pPr algn="just"/>
            <a:endParaRPr lang="es-CO" dirty="0"/>
          </a:p>
          <a:p>
            <a:pPr algn="ct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4" name="Picture 3"/>
          <p:cNvPicPr>
            <a:picLocks noChangeAspect="1"/>
          </p:cNvPicPr>
          <p:nvPr/>
        </p:nvPicPr>
        <p:blipFill>
          <a:blip r:embed="rId4"/>
          <a:stretch>
            <a:fillRect/>
          </a:stretch>
        </p:blipFill>
        <p:spPr>
          <a:xfrm>
            <a:off x="423835" y="2249328"/>
            <a:ext cx="2715476" cy="1541910"/>
          </a:xfrm>
          <a:prstGeom prst="rect">
            <a:avLst/>
          </a:prstGeom>
        </p:spPr>
      </p:pic>
      <p:pic>
        <p:nvPicPr>
          <p:cNvPr id="8" name="Picture 7"/>
          <p:cNvPicPr>
            <a:picLocks noChangeAspect="1"/>
          </p:cNvPicPr>
          <p:nvPr/>
        </p:nvPicPr>
        <p:blipFill>
          <a:blip r:embed="rId5"/>
          <a:stretch>
            <a:fillRect/>
          </a:stretch>
        </p:blipFill>
        <p:spPr>
          <a:xfrm>
            <a:off x="428963" y="4007614"/>
            <a:ext cx="2710347" cy="1393061"/>
          </a:xfrm>
          <a:prstGeom prst="rect">
            <a:avLst/>
          </a:prstGeom>
        </p:spPr>
      </p:pic>
    </p:spTree>
    <p:extLst>
      <p:ext uri="{BB962C8B-B14F-4D97-AF65-F5344CB8AC3E}">
        <p14:creationId xmlns:p14="http://schemas.microsoft.com/office/powerpoint/2010/main" val="1577893137"/>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63909"/>
            <a:ext cx="9144000" cy="5143500"/>
          </a:xfrm>
          <a:prstGeom prst="rect">
            <a:avLst/>
          </a:prstGeom>
        </p:spPr>
      </p:pic>
      <p:sp>
        <p:nvSpPr>
          <p:cNvPr id="11" name="Rectángulo 10"/>
          <p:cNvSpPr/>
          <p:nvPr/>
        </p:nvSpPr>
        <p:spPr>
          <a:xfrm>
            <a:off x="3801460" y="2655972"/>
            <a:ext cx="4199540" cy="3693319"/>
          </a:xfrm>
          <a:prstGeom prst="rect">
            <a:avLst/>
          </a:prstGeom>
        </p:spPr>
        <p:txBody>
          <a:bodyPr wrap="square">
            <a:spAutoFit/>
          </a:bodyPr>
          <a:lstStyle/>
          <a:p>
            <a:r>
              <a:rPr lang="es-CO" b="1" dirty="0"/>
              <a:t> </a:t>
            </a:r>
            <a:endParaRPr lang="es-CO" dirty="0"/>
          </a:p>
          <a:p>
            <a:r>
              <a:rPr lang="es-CO" b="1" dirty="0"/>
              <a:t> </a:t>
            </a:r>
            <a:endParaRPr lang="es-CO" dirty="0"/>
          </a:p>
          <a:p>
            <a:pPr algn="ctr"/>
            <a:r>
              <a:rPr lang="es-CO" b="1" dirty="0"/>
              <a:t>CENSO VEHICULAR</a:t>
            </a:r>
            <a:endParaRPr lang="es-CO" dirty="0"/>
          </a:p>
          <a:p>
            <a:pPr algn="ctr"/>
            <a:r>
              <a:rPr lang="es-CO" b="1" dirty="0"/>
              <a:t> </a:t>
            </a:r>
            <a:endParaRPr lang="es-CO" dirty="0"/>
          </a:p>
          <a:p>
            <a:pPr algn="just"/>
            <a:r>
              <a:rPr lang="es-CO" dirty="0"/>
              <a:t>La Gobernación del Departamento Archipiélago a través de la Secretaria de Movilidad viene adelantando el Censo Vehicular para establecer la dimensión del Parque Automotor que circula en las vías del Departamento.  </a:t>
            </a:r>
          </a:p>
          <a:p>
            <a:pPr algn="just"/>
            <a:r>
              <a:rPr lang="es-CO" b="1" dirty="0"/>
              <a:t> </a:t>
            </a:r>
            <a:endParaRPr lang="es-CO" dirty="0"/>
          </a:p>
          <a:p>
            <a:pPr algn="just"/>
            <a:endParaRPr lang="es-CO" dirty="0"/>
          </a:p>
          <a:p>
            <a:pPr algn="ct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3" name="Picture 2"/>
          <p:cNvPicPr>
            <a:picLocks noChangeAspect="1"/>
          </p:cNvPicPr>
          <p:nvPr/>
        </p:nvPicPr>
        <p:blipFill>
          <a:blip r:embed="rId4"/>
          <a:stretch>
            <a:fillRect/>
          </a:stretch>
        </p:blipFill>
        <p:spPr>
          <a:xfrm>
            <a:off x="174130" y="2448895"/>
            <a:ext cx="3348905" cy="2351705"/>
          </a:xfrm>
          <a:prstGeom prst="rect">
            <a:avLst/>
          </a:prstGeom>
        </p:spPr>
      </p:pic>
    </p:spTree>
    <p:extLst>
      <p:ext uri="{BB962C8B-B14F-4D97-AF65-F5344CB8AC3E}">
        <p14:creationId xmlns:p14="http://schemas.microsoft.com/office/powerpoint/2010/main" val="374396756"/>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63909"/>
            <a:ext cx="9144000" cy="5143500"/>
          </a:xfrm>
          <a:prstGeom prst="rect">
            <a:avLst/>
          </a:prstGeom>
        </p:spPr>
      </p:pic>
      <p:sp>
        <p:nvSpPr>
          <p:cNvPr id="11" name="Rectángulo 10"/>
          <p:cNvSpPr/>
          <p:nvPr/>
        </p:nvSpPr>
        <p:spPr>
          <a:xfrm>
            <a:off x="3801460" y="2655972"/>
            <a:ext cx="4199540" cy="4247317"/>
          </a:xfrm>
          <a:prstGeom prst="rect">
            <a:avLst/>
          </a:prstGeom>
        </p:spPr>
        <p:txBody>
          <a:bodyPr wrap="square">
            <a:spAutoFit/>
          </a:bodyPr>
          <a:lstStyle/>
          <a:p>
            <a:r>
              <a:rPr lang="es-CO" b="1" dirty="0"/>
              <a:t> </a:t>
            </a:r>
            <a:endParaRPr lang="es-CO" dirty="0"/>
          </a:p>
          <a:p>
            <a:r>
              <a:rPr lang="es-CO" b="1" dirty="0"/>
              <a:t> </a:t>
            </a:r>
            <a:endParaRPr lang="es-CO" dirty="0"/>
          </a:p>
          <a:p>
            <a:r>
              <a:rPr lang="es-CO" b="1" dirty="0"/>
              <a:t>ORGANIZACIÓN DEL DESPACHO AEROPORTUARIO</a:t>
            </a:r>
            <a:endParaRPr lang="es-CO" dirty="0"/>
          </a:p>
          <a:p>
            <a:r>
              <a:rPr lang="es-CO" b="1" dirty="0"/>
              <a:t> </a:t>
            </a:r>
            <a:endParaRPr lang="es-CO" dirty="0"/>
          </a:p>
          <a:p>
            <a:pPr algn="just"/>
            <a:r>
              <a:rPr lang="es-CO" dirty="0"/>
              <a:t>Mediante la expedición de los Decretos No.  0150 de 2017 y No. 0639 de 2017 se viene organizando la operación del Despacho de los Taxis en el Aeropuerto Internacional con el objetivo de mejorar el servicio que ofrecen a los Turistas, Visitantes y Residentes. </a:t>
            </a:r>
          </a:p>
          <a:p>
            <a:pPr algn="just"/>
            <a:endParaRPr lang="es-CO" dirty="0"/>
          </a:p>
          <a:p>
            <a:pPr algn="ct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4" name="Picture 3"/>
          <p:cNvPicPr>
            <a:picLocks noChangeAspect="1"/>
          </p:cNvPicPr>
          <p:nvPr/>
        </p:nvPicPr>
        <p:blipFill>
          <a:blip r:embed="rId4"/>
          <a:stretch>
            <a:fillRect/>
          </a:stretch>
        </p:blipFill>
        <p:spPr>
          <a:xfrm>
            <a:off x="221989" y="2843705"/>
            <a:ext cx="3550850" cy="2091540"/>
          </a:xfrm>
          <a:prstGeom prst="rect">
            <a:avLst/>
          </a:prstGeom>
        </p:spPr>
      </p:pic>
    </p:spTree>
    <p:extLst>
      <p:ext uri="{BB962C8B-B14F-4D97-AF65-F5344CB8AC3E}">
        <p14:creationId xmlns:p14="http://schemas.microsoft.com/office/powerpoint/2010/main" val="359192382"/>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97" y="917972"/>
            <a:ext cx="9144000" cy="5143500"/>
          </a:xfrm>
          <a:prstGeom prst="rect">
            <a:avLst/>
          </a:prstGeom>
        </p:spPr>
      </p:pic>
      <p:sp>
        <p:nvSpPr>
          <p:cNvPr id="11" name="Rectángulo 10"/>
          <p:cNvSpPr/>
          <p:nvPr/>
        </p:nvSpPr>
        <p:spPr>
          <a:xfrm>
            <a:off x="3994827" y="2655972"/>
            <a:ext cx="4382575" cy="5909310"/>
          </a:xfrm>
          <a:prstGeom prst="rect">
            <a:avLst/>
          </a:prstGeom>
        </p:spPr>
        <p:txBody>
          <a:bodyPr wrap="square">
            <a:spAutoFit/>
          </a:bodyPr>
          <a:lstStyle/>
          <a:p>
            <a:endParaRPr lang="es-CO" dirty="0"/>
          </a:p>
          <a:p>
            <a:pPr algn="ctr"/>
            <a:r>
              <a:rPr lang="es-CO" b="1" dirty="0"/>
              <a:t>PROGRAMA BICILETAS PÚBLICAS Y CICLOVIA</a:t>
            </a:r>
          </a:p>
          <a:p>
            <a:pPr algn="just"/>
            <a:endParaRPr lang="es-CO" dirty="0"/>
          </a:p>
          <a:p>
            <a:pPr algn="just"/>
            <a:r>
              <a:rPr lang="es-CO" dirty="0"/>
              <a:t>El Programa de Bicicletas Públicas tiene a la disposición Ciento Cuarenta y Seis (146)  de manera gratuita para que los usuarios las usen dentro del perímetro urbano, se accede a ellos a través de Cuatro (4) puntos Nuevo Hospital Departamental, Gobernación Departamental, Secretaria de Turismo e </a:t>
            </a:r>
            <a:r>
              <a:rPr lang="es-CO" dirty="0" err="1"/>
              <a:t>Infotep</a:t>
            </a:r>
            <a:r>
              <a:rPr lang="es-CO" dirty="0"/>
              <a:t>. </a:t>
            </a:r>
          </a:p>
          <a:p>
            <a:pPr algn="just"/>
            <a:r>
              <a:rPr lang="es-CO" dirty="0"/>
              <a:t>Así mismo, se viene trabajando en los Programa Jueves de Pedal y el de  </a:t>
            </a:r>
            <a:r>
              <a:rPr lang="es-CO" dirty="0" err="1"/>
              <a:t>Ciclovía</a:t>
            </a:r>
            <a:r>
              <a:rPr lang="es-CO" dirty="0"/>
              <a:t> los días domingos para un sano esparcimiento de los asistentes y búsqueda de toma de conciencia de los conductores de automotores y bicicletas sobre el respeto a los ciclistas</a:t>
            </a:r>
          </a:p>
          <a:p>
            <a:pPr algn="just"/>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3" name="Picture 2"/>
          <p:cNvPicPr>
            <a:picLocks noChangeAspect="1"/>
          </p:cNvPicPr>
          <p:nvPr/>
        </p:nvPicPr>
        <p:blipFill>
          <a:blip r:embed="rId4"/>
          <a:stretch>
            <a:fillRect/>
          </a:stretch>
        </p:blipFill>
        <p:spPr>
          <a:xfrm>
            <a:off x="299173" y="2319136"/>
            <a:ext cx="3521525" cy="1674551"/>
          </a:xfrm>
          <a:prstGeom prst="rect">
            <a:avLst/>
          </a:prstGeom>
        </p:spPr>
      </p:pic>
      <p:pic>
        <p:nvPicPr>
          <p:cNvPr id="8" name="Picture 7"/>
          <p:cNvPicPr>
            <a:picLocks noChangeAspect="1"/>
          </p:cNvPicPr>
          <p:nvPr/>
        </p:nvPicPr>
        <p:blipFill>
          <a:blip r:embed="rId5"/>
          <a:stretch>
            <a:fillRect/>
          </a:stretch>
        </p:blipFill>
        <p:spPr>
          <a:xfrm>
            <a:off x="274030" y="4118788"/>
            <a:ext cx="3546668" cy="1666164"/>
          </a:xfrm>
          <a:prstGeom prst="rect">
            <a:avLst/>
          </a:prstGeom>
        </p:spPr>
      </p:pic>
    </p:spTree>
    <p:extLst>
      <p:ext uri="{BB962C8B-B14F-4D97-AF65-F5344CB8AC3E}">
        <p14:creationId xmlns:p14="http://schemas.microsoft.com/office/powerpoint/2010/main" val="369832557"/>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97" y="917972"/>
            <a:ext cx="9144000" cy="5143500"/>
          </a:xfrm>
          <a:prstGeom prst="rect">
            <a:avLst/>
          </a:prstGeom>
        </p:spPr>
      </p:pic>
      <p:sp>
        <p:nvSpPr>
          <p:cNvPr id="11" name="Rectángulo 10"/>
          <p:cNvSpPr/>
          <p:nvPr/>
        </p:nvSpPr>
        <p:spPr>
          <a:xfrm>
            <a:off x="3994827" y="2655972"/>
            <a:ext cx="4382575" cy="5355312"/>
          </a:xfrm>
          <a:prstGeom prst="rect">
            <a:avLst/>
          </a:prstGeom>
        </p:spPr>
        <p:txBody>
          <a:bodyPr wrap="square">
            <a:spAutoFit/>
          </a:bodyPr>
          <a:lstStyle/>
          <a:p>
            <a:endParaRPr lang="es-CO" dirty="0"/>
          </a:p>
          <a:p>
            <a:pPr algn="ctr"/>
            <a:r>
              <a:rPr lang="es-ES" b="1" dirty="0"/>
              <a:t>SEMANA NACIONAL POR LA MOVILIDAD SALUDABLE, SEGURA Y SOSTENIBLE</a:t>
            </a:r>
            <a:endParaRPr lang="es-CO" dirty="0"/>
          </a:p>
          <a:p>
            <a:endParaRPr lang="es-CO" dirty="0" smtClean="0"/>
          </a:p>
          <a:p>
            <a:r>
              <a:rPr lang="es-CO" dirty="0" smtClean="0"/>
              <a:t>Del </a:t>
            </a:r>
            <a:r>
              <a:rPr lang="es-CO" dirty="0"/>
              <a:t>18 al 24 de septiembre celebramos la Semana Nacional por la Movilidad Saludable, Segura y Sostenible;  en el marco del cual  realizamos un día de ‘no moto, no carro’; Charlas de Sensibilización a Peatones y Conductores; culminando con una </a:t>
            </a:r>
            <a:r>
              <a:rPr lang="es-CO" dirty="0" err="1"/>
              <a:t>Ciclovía</a:t>
            </a:r>
            <a:r>
              <a:rPr lang="es-CO" dirty="0"/>
              <a:t> Nocturna y otras actividades.</a:t>
            </a:r>
          </a:p>
          <a:p>
            <a:r>
              <a:rPr lang="es-CO" dirty="0"/>
              <a:t>Esta misma conmemoración se llevó a cabo de manera simultánea en más de diez ciudades colombianas y paralelamente con una semana universal de movilidad. </a:t>
            </a:r>
          </a:p>
          <a:p>
            <a:pPr algn="just"/>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4" name="Picture 3"/>
          <p:cNvPicPr>
            <a:picLocks noChangeAspect="1"/>
          </p:cNvPicPr>
          <p:nvPr/>
        </p:nvPicPr>
        <p:blipFill>
          <a:blip r:embed="rId4"/>
          <a:stretch>
            <a:fillRect/>
          </a:stretch>
        </p:blipFill>
        <p:spPr>
          <a:xfrm>
            <a:off x="274030" y="2362404"/>
            <a:ext cx="3491957" cy="1540586"/>
          </a:xfrm>
          <a:prstGeom prst="rect">
            <a:avLst/>
          </a:prstGeom>
        </p:spPr>
      </p:pic>
      <p:pic>
        <p:nvPicPr>
          <p:cNvPr id="9" name="Picture 8"/>
          <p:cNvPicPr>
            <a:picLocks noChangeAspect="1"/>
          </p:cNvPicPr>
          <p:nvPr/>
        </p:nvPicPr>
        <p:blipFill>
          <a:blip r:embed="rId5"/>
          <a:stretch>
            <a:fillRect/>
          </a:stretch>
        </p:blipFill>
        <p:spPr>
          <a:xfrm>
            <a:off x="264175" y="4153104"/>
            <a:ext cx="3501812" cy="1639097"/>
          </a:xfrm>
          <a:prstGeom prst="rect">
            <a:avLst/>
          </a:prstGeom>
        </p:spPr>
      </p:pic>
    </p:spTree>
    <p:extLst>
      <p:ext uri="{BB962C8B-B14F-4D97-AF65-F5344CB8AC3E}">
        <p14:creationId xmlns:p14="http://schemas.microsoft.com/office/powerpoint/2010/main" val="958111081"/>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97" y="917972"/>
            <a:ext cx="9144000" cy="5143500"/>
          </a:xfrm>
          <a:prstGeom prst="rect">
            <a:avLst/>
          </a:prstGeom>
        </p:spPr>
      </p:pic>
      <p:sp>
        <p:nvSpPr>
          <p:cNvPr id="11" name="Rectángulo 10"/>
          <p:cNvSpPr/>
          <p:nvPr/>
        </p:nvSpPr>
        <p:spPr>
          <a:xfrm>
            <a:off x="3994827" y="2655972"/>
            <a:ext cx="4382575" cy="3970318"/>
          </a:xfrm>
          <a:prstGeom prst="rect">
            <a:avLst/>
          </a:prstGeom>
        </p:spPr>
        <p:txBody>
          <a:bodyPr wrap="square">
            <a:spAutoFit/>
          </a:bodyPr>
          <a:lstStyle/>
          <a:p>
            <a:endParaRPr lang="es-CO" dirty="0"/>
          </a:p>
          <a:p>
            <a:r>
              <a:rPr lang="es-ES" b="1" dirty="0"/>
              <a:t> </a:t>
            </a:r>
            <a:endParaRPr lang="es-CO" dirty="0"/>
          </a:p>
          <a:p>
            <a:r>
              <a:rPr lang="es-ES" b="1" dirty="0"/>
              <a:t> </a:t>
            </a:r>
            <a:endParaRPr lang="es-CO" dirty="0"/>
          </a:p>
          <a:p>
            <a:pPr algn="ctr"/>
            <a:r>
              <a:rPr lang="es-ES" b="1" dirty="0"/>
              <a:t>OPERACIÓN COSO MUNICIPAL</a:t>
            </a:r>
            <a:endParaRPr lang="es-CO" dirty="0"/>
          </a:p>
          <a:p>
            <a:pPr algn="ctr"/>
            <a:r>
              <a:rPr lang="es-ES" dirty="0"/>
              <a:t> </a:t>
            </a:r>
            <a:endParaRPr lang="es-CO" dirty="0"/>
          </a:p>
          <a:p>
            <a:r>
              <a:rPr lang="es-ES" dirty="0"/>
              <a:t>Mediante la operación del Coso Municipal la Secretaria de Movilidad da cumplimiento a la Ley 769 de 2002 y mejora la Seguridad Vial en las vías tanto departamentales como nacionales al retirar de las vías públicas a los animales que deambulan en ellas.  Se ha contado con el apoyo de la Policía Nacional. </a:t>
            </a: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3" name="Picture 2"/>
          <p:cNvPicPr>
            <a:picLocks noChangeAspect="1"/>
          </p:cNvPicPr>
          <p:nvPr/>
        </p:nvPicPr>
        <p:blipFill>
          <a:blip r:embed="rId4"/>
          <a:stretch>
            <a:fillRect/>
          </a:stretch>
        </p:blipFill>
        <p:spPr>
          <a:xfrm>
            <a:off x="236821" y="2443901"/>
            <a:ext cx="3583877" cy="1452153"/>
          </a:xfrm>
          <a:prstGeom prst="rect">
            <a:avLst/>
          </a:prstGeom>
        </p:spPr>
      </p:pic>
      <p:pic>
        <p:nvPicPr>
          <p:cNvPr id="8" name="Picture 7"/>
          <p:cNvPicPr>
            <a:picLocks noChangeAspect="1"/>
          </p:cNvPicPr>
          <p:nvPr/>
        </p:nvPicPr>
        <p:blipFill>
          <a:blip r:embed="rId5"/>
          <a:stretch>
            <a:fillRect/>
          </a:stretch>
        </p:blipFill>
        <p:spPr>
          <a:xfrm>
            <a:off x="236821" y="4154053"/>
            <a:ext cx="3583877" cy="1671663"/>
          </a:xfrm>
          <a:prstGeom prst="rect">
            <a:avLst/>
          </a:prstGeom>
        </p:spPr>
      </p:pic>
    </p:spTree>
    <p:extLst>
      <p:ext uri="{BB962C8B-B14F-4D97-AF65-F5344CB8AC3E}">
        <p14:creationId xmlns:p14="http://schemas.microsoft.com/office/powerpoint/2010/main" val="1140553161"/>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5" name="Título 1"/>
          <p:cNvSpPr txBox="1">
            <a:spLocks/>
          </p:cNvSpPr>
          <p:nvPr/>
        </p:nvSpPr>
        <p:spPr>
          <a:xfrm>
            <a:off x="1143000" y="1699022"/>
            <a:ext cx="6858000" cy="1790700"/>
          </a:xfrm>
          <a:prstGeom prst="rect">
            <a:avLst/>
          </a:prstGeom>
        </p:spPr>
        <p:txBody>
          <a:bodyPr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s-ES_tradnl" sz="4500" b="1" dirty="0">
                <a:latin typeface="Gill Sans MT" charset="0"/>
                <a:ea typeface="Gill Sans MT" charset="0"/>
                <a:cs typeface="Gill Sans MT" charset="0"/>
              </a:rPr>
              <a:t>Texto encabezado aquí</a:t>
            </a:r>
          </a:p>
        </p:txBody>
      </p:sp>
      <p:sp>
        <p:nvSpPr>
          <p:cNvPr id="6" name="Subtítulo 2"/>
          <p:cNvSpPr txBox="1">
            <a:spLocks/>
          </p:cNvSpPr>
          <p:nvPr/>
        </p:nvSpPr>
        <p:spPr>
          <a:xfrm>
            <a:off x="1143000" y="3558778"/>
            <a:ext cx="6858000" cy="124182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s-ES_tradnl" sz="2100" dirty="0">
                <a:latin typeface="Gill Sans MT" charset="0"/>
                <a:ea typeface="Gill Sans MT" charset="0"/>
                <a:cs typeface="Gill Sans MT" charset="0"/>
              </a:rPr>
              <a:t>Textos textos textos textos frases demás aquí</a:t>
            </a:r>
          </a:p>
        </p:txBody>
      </p:sp>
      <p:pic>
        <p:nvPicPr>
          <p:cNvPr id="7" name="Imagen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97" y="917972"/>
            <a:ext cx="9144000" cy="5143500"/>
          </a:xfrm>
          <a:prstGeom prst="rect">
            <a:avLst/>
          </a:prstGeom>
        </p:spPr>
      </p:pic>
      <p:sp>
        <p:nvSpPr>
          <p:cNvPr id="11" name="Rectángulo 10"/>
          <p:cNvSpPr/>
          <p:nvPr/>
        </p:nvSpPr>
        <p:spPr>
          <a:xfrm>
            <a:off x="3994827" y="2655971"/>
            <a:ext cx="4382575" cy="5078313"/>
          </a:xfrm>
          <a:prstGeom prst="rect">
            <a:avLst/>
          </a:prstGeom>
        </p:spPr>
        <p:txBody>
          <a:bodyPr wrap="square">
            <a:spAutoFit/>
          </a:bodyPr>
          <a:lstStyle/>
          <a:p>
            <a:endParaRPr lang="es-CO" dirty="0"/>
          </a:p>
          <a:p>
            <a:pPr algn="ctr"/>
            <a:r>
              <a:rPr lang="es-ES" b="1" dirty="0"/>
              <a:t>MEDIDAS DE PREVENCION DE TRÁFICO </a:t>
            </a:r>
            <a:endParaRPr lang="es-CO" dirty="0"/>
          </a:p>
          <a:p>
            <a:pPr algn="just"/>
            <a:r>
              <a:rPr lang="es-ES" b="1" dirty="0"/>
              <a:t> </a:t>
            </a:r>
            <a:endParaRPr lang="es-CO" dirty="0"/>
          </a:p>
          <a:p>
            <a:pPr algn="just"/>
            <a:r>
              <a:rPr lang="es-ES" dirty="0"/>
              <a:t>En cumplimiento de su objetivo misional la Secretaria de movilidad viene instalando reductores de velocidad en las zonas más críticas como por ejemplo hospitales, escuelas y colegios, supermercados, zonas de alta velocidad y accidentalidad con lo cual buscamos proteger la vida de todos los ciudadanos en especial de los niños, adultos mayores y ciclistas.  Estaremos instalando   aprox. 430 </a:t>
            </a:r>
            <a:r>
              <a:rPr lang="es-ES" dirty="0" err="1"/>
              <a:t>mts</a:t>
            </a:r>
            <a:r>
              <a:rPr lang="es-ES" dirty="0"/>
              <a:t>   nuevos  en las zonas detectadas por nuestros Guardas de Transito o reportadas por la comunidad. </a:t>
            </a:r>
            <a:endParaRPr lang="es-CO" dirty="0"/>
          </a:p>
        </p:txBody>
      </p:sp>
      <p:pic>
        <p:nvPicPr>
          <p:cNvPr id="16" name="Imagen 15"/>
          <p:cNvPicPr/>
          <p:nvPr/>
        </p:nvPicPr>
        <p:blipFill>
          <a:blip/>
          <a:stretch>
            <a:fillRect/>
          </a:stretch>
        </p:blipFill>
        <p:spPr>
          <a:xfrm rot="20741670">
            <a:off x="7349346" y="3764785"/>
            <a:ext cx="1465016" cy="1442555"/>
          </a:xfrm>
          <a:prstGeom prst="ellipse">
            <a:avLst/>
          </a:prstGeom>
          <a:ln>
            <a:noFill/>
          </a:ln>
          <a:effectLst>
            <a:softEdge rad="112500"/>
          </a:effectLst>
        </p:spPr>
      </p:pic>
      <p:pic>
        <p:nvPicPr>
          <p:cNvPr id="17" name="Imagen 16"/>
          <p:cNvPicPr/>
          <p:nvPr/>
        </p:nvPicPr>
        <p:blipFill>
          <a:blip/>
          <a:stretch>
            <a:fillRect/>
          </a:stretch>
        </p:blipFill>
        <p:spPr>
          <a:xfrm rot="677790">
            <a:off x="6805584" y="3037993"/>
            <a:ext cx="1047412" cy="1322483"/>
          </a:xfrm>
          <a:prstGeom prst="ellipse">
            <a:avLst/>
          </a:prstGeom>
          <a:ln>
            <a:noFill/>
          </a:ln>
          <a:effectLst>
            <a:softEdge rad="112500"/>
          </a:effectLst>
        </p:spPr>
      </p:pic>
      <p:pic>
        <p:nvPicPr>
          <p:cNvPr id="4" name="Picture 3"/>
          <p:cNvPicPr>
            <a:picLocks noChangeAspect="1"/>
          </p:cNvPicPr>
          <p:nvPr/>
        </p:nvPicPr>
        <p:blipFill>
          <a:blip r:embed="rId4"/>
          <a:stretch>
            <a:fillRect/>
          </a:stretch>
        </p:blipFill>
        <p:spPr>
          <a:xfrm>
            <a:off x="377111" y="2725669"/>
            <a:ext cx="3241315" cy="2004646"/>
          </a:xfrm>
          <a:prstGeom prst="rect">
            <a:avLst/>
          </a:prstGeom>
        </p:spPr>
      </p:pic>
    </p:spTree>
    <p:extLst>
      <p:ext uri="{BB962C8B-B14F-4D97-AF65-F5344CB8AC3E}">
        <p14:creationId xmlns:p14="http://schemas.microsoft.com/office/powerpoint/2010/main" val="837943805"/>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MODERNIZACIÓN INSTITUCIONAL </a:t>
            </a:r>
          </a:p>
        </p:txBody>
      </p:sp>
      <p:sp>
        <p:nvSpPr>
          <p:cNvPr id="29699" name="Rectángulo 2"/>
          <p:cNvSpPr>
            <a:spLocks noChangeArrowheads="1"/>
          </p:cNvSpPr>
          <p:nvPr/>
        </p:nvSpPr>
        <p:spPr bwMode="auto">
          <a:xfrm>
            <a:off x="163513" y="1814513"/>
            <a:ext cx="81534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b="1"/>
              <a:t>DESARROLLO INTEGRAL DEL TALENTO HUMANO </a:t>
            </a:r>
            <a:r>
              <a:rPr lang="es-CO" altLang="es-CO" sz="2400" b="1">
                <a:solidFill>
                  <a:srgbClr val="000000"/>
                </a:solidFill>
              </a:rPr>
              <a:t> </a:t>
            </a:r>
          </a:p>
        </p:txBody>
      </p:sp>
      <p:sp>
        <p:nvSpPr>
          <p:cNvPr id="29700" name="Rectángulo 2"/>
          <p:cNvSpPr>
            <a:spLocks noChangeArrowheads="1"/>
          </p:cNvSpPr>
          <p:nvPr/>
        </p:nvSpPr>
        <p:spPr bwMode="auto">
          <a:xfrm>
            <a:off x="250825" y="2474913"/>
            <a:ext cx="77771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PROYECTO: </a:t>
            </a:r>
            <a:r>
              <a:rPr lang="es-CO" altLang="es-CO" b="1"/>
              <a:t>SEGURIDAD Y SALUD EN EL TRABAJO</a:t>
            </a:r>
            <a:endParaRPr lang="es-CO" altLang="es-CO" sz="2400" b="1">
              <a:solidFill>
                <a:srgbClr val="000000"/>
              </a:solidFill>
            </a:endParaRPr>
          </a:p>
        </p:txBody>
      </p:sp>
      <p:pic>
        <p:nvPicPr>
          <p:cNvPr id="29703" name="Picture 7" descr="20161011_170242">
            <a:extLst>
              <a:ext uri="{FF2B5EF4-FFF2-40B4-BE49-F238E27FC236}">
                <a16:creationId xmlns:a16="http://schemas.microsoft.com/office/drawing/2014/main" xmlns="" id="{87A541D2-4BE7-40FD-87A8-E7FD99D4A8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275" y="4228434"/>
            <a:ext cx="3564015" cy="20023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TextBox 1"/>
          <p:cNvSpPr txBox="1">
            <a:spLocks noChangeArrowheads="1"/>
          </p:cNvSpPr>
          <p:nvPr/>
        </p:nvSpPr>
        <p:spPr bwMode="auto">
          <a:xfrm>
            <a:off x="4570413" y="4973638"/>
            <a:ext cx="187325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6000">
                <a:solidFill>
                  <a:schemeClr val="accent1"/>
                </a:solidFill>
              </a:rPr>
              <a:t>400</a:t>
            </a:r>
          </a:p>
        </p:txBody>
      </p:sp>
      <p:sp>
        <p:nvSpPr>
          <p:cNvPr id="2" name="TextBox 2"/>
          <p:cNvSpPr txBox="1">
            <a:spLocks noChangeArrowheads="1"/>
          </p:cNvSpPr>
          <p:nvPr/>
        </p:nvSpPr>
        <p:spPr bwMode="auto">
          <a:xfrm>
            <a:off x="6011863" y="5157788"/>
            <a:ext cx="2089150" cy="75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300"/>
              <a:t>EMPLEADOS</a:t>
            </a:r>
            <a:r>
              <a:rPr lang="es-ES" altLang="es-CO" sz="2200"/>
              <a:t> </a:t>
            </a:r>
          </a:p>
          <a:p>
            <a:r>
              <a:rPr lang="es-ES" altLang="es-CO" sz="2000" b="1"/>
              <a:t>CAPACITADOS</a:t>
            </a:r>
          </a:p>
        </p:txBody>
      </p:sp>
      <p:sp>
        <p:nvSpPr>
          <p:cNvPr id="29704" name="TextBox 9"/>
          <p:cNvSpPr txBox="1">
            <a:spLocks noChangeArrowheads="1"/>
          </p:cNvSpPr>
          <p:nvPr/>
        </p:nvSpPr>
        <p:spPr bwMode="auto">
          <a:xfrm>
            <a:off x="611188" y="3275013"/>
            <a:ext cx="3673475" cy="61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600"/>
              <a:t>POLITICA DE SEGURIDAD Y SALUD </a:t>
            </a:r>
          </a:p>
          <a:p>
            <a:r>
              <a:rPr lang="es-ES" altLang="es-CO" sz="1700"/>
              <a:t>EN EL TRABAJO IMPLEMENTADA </a:t>
            </a:r>
          </a:p>
        </p:txBody>
      </p:sp>
      <p:sp>
        <p:nvSpPr>
          <p:cNvPr id="29705" name="TextBox 3"/>
          <p:cNvSpPr txBox="1">
            <a:spLocks noChangeArrowheads="1"/>
          </p:cNvSpPr>
          <p:nvPr/>
        </p:nvSpPr>
        <p:spPr bwMode="auto">
          <a:xfrm>
            <a:off x="228600" y="3141663"/>
            <a:ext cx="5270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800">
                <a:solidFill>
                  <a:schemeClr val="accent1"/>
                </a:solidFill>
              </a:rPr>
              <a:t>1</a:t>
            </a:r>
          </a:p>
        </p:txBody>
      </p:sp>
      <p:sp>
        <p:nvSpPr>
          <p:cNvPr id="29706" name="TextBox 11"/>
          <p:cNvSpPr txBox="1">
            <a:spLocks noChangeArrowheads="1"/>
          </p:cNvSpPr>
          <p:nvPr/>
        </p:nvSpPr>
        <p:spPr bwMode="auto">
          <a:xfrm>
            <a:off x="5795963" y="3273425"/>
            <a:ext cx="2447925" cy="893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600"/>
              <a:t>PROCEDIMIENTO </a:t>
            </a:r>
          </a:p>
          <a:p>
            <a:r>
              <a:rPr lang="es-ES" altLang="es-CO"/>
              <a:t>DE INDUCCION </a:t>
            </a:r>
          </a:p>
          <a:p>
            <a:r>
              <a:rPr lang="es-ES" altLang="es-CO" sz="1700"/>
              <a:t>Y REINDUCCION</a:t>
            </a:r>
          </a:p>
        </p:txBody>
      </p:sp>
      <p:pic>
        <p:nvPicPr>
          <p:cNvPr id="29707" name="Picture 11" descr="Resultado de imagen para che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9338" y="3273425"/>
            <a:ext cx="806450"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6184222"/>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MODERNIZACIÓN INSTITUCIONAL </a:t>
            </a:r>
          </a:p>
        </p:txBody>
      </p:sp>
      <p:sp>
        <p:nvSpPr>
          <p:cNvPr id="31747" name="Rectángulo 2"/>
          <p:cNvSpPr>
            <a:spLocks noChangeArrowheads="1"/>
          </p:cNvSpPr>
          <p:nvPr/>
        </p:nvSpPr>
        <p:spPr bwMode="auto">
          <a:xfrm>
            <a:off x="163513" y="1814513"/>
            <a:ext cx="89804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sz="1400" b="1"/>
              <a:t>OPTIMIZACIÓN DE LA GESTIÓN DOCUMENTAL Y SERVICIO AL CIUDADANO</a:t>
            </a:r>
            <a:endParaRPr lang="es-CO" altLang="es-CO" sz="1400" b="1">
              <a:solidFill>
                <a:srgbClr val="000000"/>
              </a:solidFill>
            </a:endParaRPr>
          </a:p>
        </p:txBody>
      </p:sp>
      <p:pic>
        <p:nvPicPr>
          <p:cNvPr id="31749" name="Imagen 3">
            <a:extLst>
              <a:ext uri="{FF2B5EF4-FFF2-40B4-BE49-F238E27FC236}">
                <a16:creationId xmlns:a16="http://schemas.microsoft.com/office/drawing/2014/main" xmlns="" id="{54DCF7D5-B109-4D25-B1FA-4646FC431E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805" y="4978066"/>
            <a:ext cx="3528107" cy="169017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pic>
        <p:nvPicPr>
          <p:cNvPr id="31750" name="Imagen 1">
            <a:extLst>
              <a:ext uri="{FF2B5EF4-FFF2-40B4-BE49-F238E27FC236}">
                <a16:creationId xmlns:a16="http://schemas.microsoft.com/office/drawing/2014/main" xmlns="" id="{3A03C994-24B2-4934-B5A8-D9D8DD5854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5936" y="4978065"/>
            <a:ext cx="2292736" cy="168870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pic>
        <p:nvPicPr>
          <p:cNvPr id="31751" name="Imagen 2">
            <a:extLst>
              <a:ext uri="{FF2B5EF4-FFF2-40B4-BE49-F238E27FC236}">
                <a16:creationId xmlns:a16="http://schemas.microsoft.com/office/drawing/2014/main" xmlns="" id="{0DA099DD-A9F3-46FC-840E-10C87CBA6B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7983" y="4978065"/>
            <a:ext cx="2392489" cy="168870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2" name="TextBox 7"/>
          <p:cNvSpPr txBox="1">
            <a:spLocks noChangeArrowheads="1"/>
          </p:cNvSpPr>
          <p:nvPr/>
        </p:nvSpPr>
        <p:spPr bwMode="auto">
          <a:xfrm>
            <a:off x="1536700" y="3143250"/>
            <a:ext cx="24733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900"/>
              <a:t>METROS LINEALES</a:t>
            </a:r>
          </a:p>
          <a:p>
            <a:r>
              <a:rPr lang="es-ES" altLang="es-CO" sz="2400"/>
              <a:t>ORGANIZADOS</a:t>
            </a:r>
          </a:p>
        </p:txBody>
      </p:sp>
      <p:sp>
        <p:nvSpPr>
          <p:cNvPr id="31752" name="TextBox 8"/>
          <p:cNvSpPr txBox="1">
            <a:spLocks noChangeArrowheads="1"/>
          </p:cNvSpPr>
          <p:nvPr/>
        </p:nvSpPr>
        <p:spPr bwMode="auto">
          <a:xfrm>
            <a:off x="153988" y="3009900"/>
            <a:ext cx="1468437"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6000">
                <a:solidFill>
                  <a:schemeClr val="accent1"/>
                </a:solidFill>
              </a:rPr>
              <a:t>350</a:t>
            </a:r>
          </a:p>
        </p:txBody>
      </p:sp>
      <p:sp>
        <p:nvSpPr>
          <p:cNvPr id="31753" name="TextBox 1"/>
          <p:cNvSpPr txBox="1">
            <a:spLocks noChangeArrowheads="1"/>
          </p:cNvSpPr>
          <p:nvPr/>
        </p:nvSpPr>
        <p:spPr bwMode="auto">
          <a:xfrm>
            <a:off x="292100" y="4010025"/>
            <a:ext cx="3744913"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500" b="1"/>
              <a:t>EXPEDIENTES DE MOTOS Y CARROS</a:t>
            </a:r>
          </a:p>
        </p:txBody>
      </p:sp>
      <p:cxnSp>
        <p:nvCxnSpPr>
          <p:cNvPr id="4" name="Straight Connector 3">
            <a:extLst>
              <a:ext uri="{FF2B5EF4-FFF2-40B4-BE49-F238E27FC236}">
                <a16:creationId xmlns:a16="http://schemas.microsoft.com/office/drawing/2014/main" xmlns="" id="{46BF569A-96D8-45B4-BC67-CFDA3C541CCB}"/>
              </a:ext>
            </a:extLst>
          </p:cNvPr>
          <p:cNvCxnSpPr/>
          <p:nvPr/>
        </p:nvCxnSpPr>
        <p:spPr>
          <a:xfrm>
            <a:off x="266700" y="3913188"/>
            <a:ext cx="3671888" cy="0"/>
          </a:xfrm>
          <a:prstGeom prst="line">
            <a:avLst/>
          </a:prstGeom>
        </p:spPr>
        <p:style>
          <a:lnRef idx="1">
            <a:schemeClr val="accent1"/>
          </a:lnRef>
          <a:fillRef idx="0">
            <a:schemeClr val="accent1"/>
          </a:fillRef>
          <a:effectRef idx="0">
            <a:schemeClr val="accent1"/>
          </a:effectRef>
          <a:fontRef idx="minor">
            <a:schemeClr val="tx1"/>
          </a:fontRef>
        </p:style>
      </p:cxnSp>
      <p:sp>
        <p:nvSpPr>
          <p:cNvPr id="31755" name="TextBox 12"/>
          <p:cNvSpPr txBox="1">
            <a:spLocks noChangeArrowheads="1"/>
          </p:cNvSpPr>
          <p:nvPr/>
        </p:nvSpPr>
        <p:spPr bwMode="auto">
          <a:xfrm>
            <a:off x="6288088" y="3094038"/>
            <a:ext cx="2473325"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900"/>
              <a:t>METROS LINEALES</a:t>
            </a:r>
          </a:p>
          <a:p>
            <a:r>
              <a:rPr lang="es-ES" altLang="es-CO" sz="2400"/>
              <a:t>ORGANIZADOS</a:t>
            </a:r>
          </a:p>
        </p:txBody>
      </p:sp>
      <p:sp>
        <p:nvSpPr>
          <p:cNvPr id="31756" name="TextBox 13"/>
          <p:cNvSpPr txBox="1">
            <a:spLocks noChangeArrowheads="1"/>
          </p:cNvSpPr>
          <p:nvPr/>
        </p:nvSpPr>
        <p:spPr bwMode="auto">
          <a:xfrm>
            <a:off x="4905375" y="2960688"/>
            <a:ext cx="1468438"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6000">
                <a:solidFill>
                  <a:schemeClr val="accent1"/>
                </a:solidFill>
              </a:rPr>
              <a:t>180</a:t>
            </a:r>
          </a:p>
        </p:txBody>
      </p:sp>
      <p:sp>
        <p:nvSpPr>
          <p:cNvPr id="31757" name="TextBox 14"/>
          <p:cNvSpPr txBox="1">
            <a:spLocks noChangeArrowheads="1"/>
          </p:cNvSpPr>
          <p:nvPr/>
        </p:nvSpPr>
        <p:spPr bwMode="auto">
          <a:xfrm>
            <a:off x="5043488" y="3960813"/>
            <a:ext cx="3744912"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500" b="1"/>
              <a:t>CONTRATOS, TUTELAS Y DEMANDAS</a:t>
            </a:r>
          </a:p>
        </p:txBody>
      </p:sp>
      <p:cxnSp>
        <p:nvCxnSpPr>
          <p:cNvPr id="16" name="Straight Connector 15">
            <a:extLst>
              <a:ext uri="{FF2B5EF4-FFF2-40B4-BE49-F238E27FC236}">
                <a16:creationId xmlns:a16="http://schemas.microsoft.com/office/drawing/2014/main" xmlns="" id="{8468E52D-769E-4675-A04F-489A53C68347}"/>
              </a:ext>
            </a:extLst>
          </p:cNvPr>
          <p:cNvCxnSpPr/>
          <p:nvPr/>
        </p:nvCxnSpPr>
        <p:spPr>
          <a:xfrm>
            <a:off x="5018088" y="3863975"/>
            <a:ext cx="3671887" cy="0"/>
          </a:xfrm>
          <a:prstGeom prst="line">
            <a:avLst/>
          </a:prstGeom>
        </p:spPr>
        <p:style>
          <a:lnRef idx="1">
            <a:schemeClr val="accent1"/>
          </a:lnRef>
          <a:fillRef idx="0">
            <a:schemeClr val="accent1"/>
          </a:fillRef>
          <a:effectRef idx="0">
            <a:schemeClr val="accent1"/>
          </a:effectRef>
          <a:fontRef idx="minor">
            <a:schemeClr val="tx1"/>
          </a:fontRef>
        </p:style>
      </p:cxnSp>
      <p:sp>
        <p:nvSpPr>
          <p:cNvPr id="31759" name="Rectangle 4"/>
          <p:cNvSpPr>
            <a:spLocks noChangeArrowheads="1"/>
          </p:cNvSpPr>
          <p:nvPr/>
        </p:nvSpPr>
        <p:spPr bwMode="auto">
          <a:xfrm>
            <a:off x="171450" y="2295525"/>
            <a:ext cx="36083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Valor del </a:t>
            </a:r>
            <a:r>
              <a:rPr lang="es-CO" altLang="es-CO" b="1"/>
              <a:t>proyecto: $900.00.000</a:t>
            </a:r>
          </a:p>
        </p:txBody>
      </p:sp>
    </p:spTree>
    <p:extLst>
      <p:ext uri="{BB962C8B-B14F-4D97-AF65-F5344CB8AC3E}">
        <p14:creationId xmlns:p14="http://schemas.microsoft.com/office/powerpoint/2010/main" val="2036080476"/>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MODERNIZACIÓN INSTITUCIONAL </a:t>
            </a:r>
          </a:p>
        </p:txBody>
      </p:sp>
      <p:sp>
        <p:nvSpPr>
          <p:cNvPr id="33795" name="Rectángulo 2"/>
          <p:cNvSpPr>
            <a:spLocks noChangeArrowheads="1"/>
          </p:cNvSpPr>
          <p:nvPr/>
        </p:nvSpPr>
        <p:spPr bwMode="auto">
          <a:xfrm>
            <a:off x="163513" y="1814513"/>
            <a:ext cx="89804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sz="1700" b="1"/>
              <a:t>ADECUACIÓN DE LA INFRAESTRUCTURA ADMINISTRATIVA</a:t>
            </a:r>
            <a:endParaRPr lang="es-CO" altLang="es-CO" sz="1700" b="1">
              <a:solidFill>
                <a:srgbClr val="000000"/>
              </a:solidFill>
            </a:endParaRPr>
          </a:p>
        </p:txBody>
      </p:sp>
      <p:pic>
        <p:nvPicPr>
          <p:cNvPr id="33796" name="Imagen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8" y="4621213"/>
            <a:ext cx="4559300" cy="199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Imagen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038" y="2749550"/>
            <a:ext cx="2917825" cy="189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TextBox 7"/>
          <p:cNvSpPr txBox="1">
            <a:spLocks noChangeArrowheads="1"/>
          </p:cNvSpPr>
          <p:nvPr/>
        </p:nvSpPr>
        <p:spPr bwMode="auto">
          <a:xfrm>
            <a:off x="5545138" y="5289550"/>
            <a:ext cx="3336925"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500"/>
              <a:t>SITIOS DE INTERES TURISTICO</a:t>
            </a:r>
          </a:p>
          <a:p>
            <a:r>
              <a:rPr lang="es-ES" altLang="es-CO" sz="3600"/>
              <a:t>ADECUADOS</a:t>
            </a:r>
          </a:p>
        </p:txBody>
      </p:sp>
      <p:sp>
        <p:nvSpPr>
          <p:cNvPr id="33799" name="TextBox 8"/>
          <p:cNvSpPr txBox="1">
            <a:spLocks noChangeArrowheads="1"/>
          </p:cNvSpPr>
          <p:nvPr/>
        </p:nvSpPr>
        <p:spPr bwMode="auto">
          <a:xfrm>
            <a:off x="4932363" y="5127625"/>
            <a:ext cx="6969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7200">
                <a:solidFill>
                  <a:schemeClr val="accent1"/>
                </a:solidFill>
              </a:rPr>
              <a:t>6</a:t>
            </a:r>
          </a:p>
        </p:txBody>
      </p:sp>
      <p:sp>
        <p:nvSpPr>
          <p:cNvPr id="33800" name="TextBox 9"/>
          <p:cNvSpPr txBox="1">
            <a:spLocks noChangeArrowheads="1"/>
          </p:cNvSpPr>
          <p:nvPr/>
        </p:nvSpPr>
        <p:spPr bwMode="auto">
          <a:xfrm>
            <a:off x="5148263" y="3698875"/>
            <a:ext cx="3095625"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200"/>
              <a:t>CONSTRUCCION DEL</a:t>
            </a:r>
          </a:p>
          <a:p>
            <a:r>
              <a:rPr lang="es-ES" altLang="es-CO" sz="2400"/>
              <a:t>CENTRO DE DATOS</a:t>
            </a:r>
          </a:p>
        </p:txBody>
      </p:sp>
      <p:sp>
        <p:nvSpPr>
          <p:cNvPr id="33801" name="TextBox 12"/>
          <p:cNvSpPr txBox="1">
            <a:spLocks noChangeArrowheads="1"/>
          </p:cNvSpPr>
          <p:nvPr/>
        </p:nvSpPr>
        <p:spPr bwMode="auto">
          <a:xfrm>
            <a:off x="3863975" y="2668588"/>
            <a:ext cx="2833688" cy="86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600"/>
              <a:t>OFICINAS PUBLICAS</a:t>
            </a:r>
            <a:r>
              <a:rPr lang="es-ES" altLang="es-CO" sz="2400"/>
              <a:t> </a:t>
            </a:r>
            <a:r>
              <a:rPr lang="es-ES" altLang="es-CO" sz="2600"/>
              <a:t>ADECUADAS</a:t>
            </a:r>
          </a:p>
        </p:txBody>
      </p:sp>
      <p:sp>
        <p:nvSpPr>
          <p:cNvPr id="33802" name="TextBox 13"/>
          <p:cNvSpPr txBox="1">
            <a:spLocks noChangeArrowheads="1"/>
          </p:cNvSpPr>
          <p:nvPr/>
        </p:nvSpPr>
        <p:spPr bwMode="auto">
          <a:xfrm>
            <a:off x="3348038" y="2628900"/>
            <a:ext cx="6127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6000">
                <a:solidFill>
                  <a:schemeClr val="accent1"/>
                </a:solidFill>
              </a:rPr>
              <a:t>7</a:t>
            </a:r>
          </a:p>
        </p:txBody>
      </p:sp>
      <p:sp>
        <p:nvSpPr>
          <p:cNvPr id="33803" name="Rectangle 3"/>
          <p:cNvSpPr>
            <a:spLocks noChangeArrowheads="1"/>
          </p:cNvSpPr>
          <p:nvPr/>
        </p:nvSpPr>
        <p:spPr bwMode="auto">
          <a:xfrm>
            <a:off x="158750" y="2203450"/>
            <a:ext cx="39290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Valor del proyecto: $3.669.194.622</a:t>
            </a:r>
          </a:p>
        </p:txBody>
      </p:sp>
      <p:cxnSp>
        <p:nvCxnSpPr>
          <p:cNvPr id="6" name="Straight Connector 5">
            <a:extLst>
              <a:ext uri="{FF2B5EF4-FFF2-40B4-BE49-F238E27FC236}">
                <a16:creationId xmlns:a16="http://schemas.microsoft.com/office/drawing/2014/main" xmlns="" id="{308723F2-C7FC-4716-9C14-746A50391095}"/>
              </a:ext>
            </a:extLst>
          </p:cNvPr>
          <p:cNvCxnSpPr/>
          <p:nvPr/>
        </p:nvCxnSpPr>
        <p:spPr>
          <a:xfrm>
            <a:off x="5045075" y="3698875"/>
            <a:ext cx="0" cy="800100"/>
          </a:xfrm>
          <a:prstGeom prst="line">
            <a:avLst/>
          </a:prstGeom>
        </p:spPr>
        <p:style>
          <a:lnRef idx="1">
            <a:schemeClr val="accent1"/>
          </a:lnRef>
          <a:fillRef idx="0">
            <a:schemeClr val="accent1"/>
          </a:fillRef>
          <a:effectRef idx="0">
            <a:schemeClr val="accent1"/>
          </a:effectRef>
          <a:fontRef idx="minor">
            <a:schemeClr val="tx1"/>
          </a:fontRef>
        </p:style>
      </p:cxnSp>
      <p:pic>
        <p:nvPicPr>
          <p:cNvPr id="33805" name="Picture 9" descr="Resultado de imagen para DATO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63975" y="3770313"/>
            <a:ext cx="995363"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32487790"/>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a:t>
            </a:r>
            <a:r>
              <a:rPr lang="es-CO" altLang="es-CO" sz="2000" b="1">
                <a:solidFill>
                  <a:srgbClr val="000000"/>
                </a:solidFill>
              </a:rPr>
              <a:t>MODERNIZACIÓN INSTITUCIONAL </a:t>
            </a:r>
            <a:endParaRPr lang="es-CO" altLang="es-CO" sz="2400" b="1">
              <a:solidFill>
                <a:srgbClr val="000000"/>
              </a:solidFill>
            </a:endParaRPr>
          </a:p>
        </p:txBody>
      </p:sp>
      <p:sp>
        <p:nvSpPr>
          <p:cNvPr id="35843" name="Rectángulo 2"/>
          <p:cNvSpPr>
            <a:spLocks noChangeArrowheads="1"/>
          </p:cNvSpPr>
          <p:nvPr/>
        </p:nvSpPr>
        <p:spPr bwMode="auto">
          <a:xfrm>
            <a:off x="163513" y="1814513"/>
            <a:ext cx="89804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sz="1700" b="1"/>
              <a:t>IMPLEMENTACIÓN DEL SISTEMA DE GESTIÓN DE LA CALIDAD </a:t>
            </a:r>
            <a:endParaRPr lang="es-CO" altLang="es-CO" sz="1700" b="1">
              <a:solidFill>
                <a:srgbClr val="000000"/>
              </a:solidFill>
            </a:endParaRPr>
          </a:p>
        </p:txBody>
      </p:sp>
      <p:sp>
        <p:nvSpPr>
          <p:cNvPr id="35844" name="Rectangle 1"/>
          <p:cNvSpPr>
            <a:spLocks noChangeArrowheads="1"/>
          </p:cNvSpPr>
          <p:nvPr/>
        </p:nvSpPr>
        <p:spPr bwMode="auto">
          <a:xfrm>
            <a:off x="179388" y="2292350"/>
            <a:ext cx="36083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Valor del proyecto: $91.250.000</a:t>
            </a:r>
          </a:p>
        </p:txBody>
      </p:sp>
      <p:pic>
        <p:nvPicPr>
          <p:cNvPr id="35846" name="Imagen 1">
            <a:extLst>
              <a:ext uri="{FF2B5EF4-FFF2-40B4-BE49-F238E27FC236}">
                <a16:creationId xmlns:a16="http://schemas.microsoft.com/office/drawing/2014/main" xmlns="" id="{9ACC803F-9CAF-435E-98DA-E6481E0974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996904"/>
            <a:ext cx="2722546" cy="176632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4"/>
          <p:cNvGrpSpPr>
            <a:grpSpLocks/>
          </p:cNvGrpSpPr>
          <p:nvPr/>
        </p:nvGrpSpPr>
        <p:grpSpPr bwMode="auto">
          <a:xfrm>
            <a:off x="1116013" y="5422900"/>
            <a:ext cx="2519362" cy="1030288"/>
            <a:chOff x="179388" y="4789133"/>
            <a:chExt cx="3240360" cy="1568377"/>
          </a:xfrm>
        </p:grpSpPr>
        <p:pic>
          <p:nvPicPr>
            <p:cNvPr id="35854" name="Picture 12" descr="Resultado de imagen para BUREAu veritas GP1000"/>
            <p:cNvPicPr>
              <a:picLocks noChangeAspect="1" noChangeArrowheads="1"/>
            </p:cNvPicPr>
            <p:nvPr/>
          </p:nvPicPr>
          <p:blipFill>
            <a:blip r:embed="rId4">
              <a:extLst>
                <a:ext uri="{28A0092B-C50C-407E-A947-70E740481C1C}">
                  <a14:useLocalDpi xmlns:a14="http://schemas.microsoft.com/office/drawing/2010/main" val="0"/>
                </a:ext>
              </a:extLst>
            </a:blip>
            <a:srcRect l="9209" t="42267" r="38997" b="24307"/>
            <a:stretch>
              <a:fillRect/>
            </a:stretch>
          </p:blipFill>
          <p:spPr bwMode="auto">
            <a:xfrm>
              <a:off x="179388" y="4789133"/>
              <a:ext cx="3240360" cy="1568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xmlns="" id="{13B87AA2-800D-442C-953E-2E19FFCF3B9F}"/>
                </a:ext>
              </a:extLst>
            </p:cNvPr>
            <p:cNvSpPr/>
            <p:nvPr/>
          </p:nvSpPr>
          <p:spPr>
            <a:xfrm>
              <a:off x="250851" y="6094099"/>
              <a:ext cx="1512986" cy="2537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s-ES"/>
            </a:p>
          </p:txBody>
        </p:sp>
      </p:grpSp>
      <p:pic>
        <p:nvPicPr>
          <p:cNvPr id="35847" name="Picture 14" descr="Escudo del Archipiélag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87775" y="5583238"/>
            <a:ext cx="67310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8" name="TextBox 14"/>
          <p:cNvSpPr txBox="1">
            <a:spLocks noChangeArrowheads="1"/>
          </p:cNvSpPr>
          <p:nvPr/>
        </p:nvSpPr>
        <p:spPr bwMode="auto">
          <a:xfrm>
            <a:off x="4724400" y="5516563"/>
            <a:ext cx="272732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a:t>SOMOS UNA ENTIDAD</a:t>
            </a:r>
          </a:p>
          <a:p>
            <a:r>
              <a:rPr lang="es-ES" altLang="es-CO" sz="2900"/>
              <a:t>CERTIFICADA</a:t>
            </a:r>
          </a:p>
        </p:txBody>
      </p:sp>
      <p:cxnSp>
        <p:nvCxnSpPr>
          <p:cNvPr id="7" name="Straight Connector 6">
            <a:extLst>
              <a:ext uri="{FF2B5EF4-FFF2-40B4-BE49-F238E27FC236}">
                <a16:creationId xmlns:a16="http://schemas.microsoft.com/office/drawing/2014/main" xmlns="" id="{E458F067-29A2-4E2B-A00D-228C36BAF986}"/>
              </a:ext>
            </a:extLst>
          </p:cNvPr>
          <p:cNvCxnSpPr>
            <a:cxnSpLocks/>
          </p:cNvCxnSpPr>
          <p:nvPr/>
        </p:nvCxnSpPr>
        <p:spPr>
          <a:xfrm>
            <a:off x="4652963" y="5583238"/>
            <a:ext cx="0" cy="631825"/>
          </a:xfrm>
          <a:prstGeom prst="line">
            <a:avLst/>
          </a:prstGeom>
        </p:spPr>
        <p:style>
          <a:lnRef idx="1">
            <a:schemeClr val="accent1"/>
          </a:lnRef>
          <a:fillRef idx="0">
            <a:schemeClr val="accent1"/>
          </a:fillRef>
          <a:effectRef idx="0">
            <a:schemeClr val="accent1"/>
          </a:effectRef>
          <a:fontRef idx="minor">
            <a:schemeClr val="tx1"/>
          </a:fontRef>
        </p:style>
      </p:cxnSp>
      <p:sp>
        <p:nvSpPr>
          <p:cNvPr id="35850" name="TextBox 21"/>
          <p:cNvSpPr txBox="1">
            <a:spLocks noChangeArrowheads="1"/>
          </p:cNvSpPr>
          <p:nvPr/>
        </p:nvSpPr>
        <p:spPr bwMode="auto">
          <a:xfrm>
            <a:off x="4059238" y="4132263"/>
            <a:ext cx="4721225" cy="63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300"/>
              <a:t>SERVIDORES Y CONTRATISTAS</a:t>
            </a:r>
          </a:p>
          <a:p>
            <a:r>
              <a:rPr lang="es-ES" altLang="es-CO" sz="1200"/>
              <a:t>SENSIBILIZADOS CON EL SISTEMA DE GESTIÓN DE CALIDAD</a:t>
            </a:r>
          </a:p>
        </p:txBody>
      </p:sp>
      <p:sp>
        <p:nvSpPr>
          <p:cNvPr id="35851" name="TextBox 22"/>
          <p:cNvSpPr txBox="1">
            <a:spLocks noChangeArrowheads="1"/>
          </p:cNvSpPr>
          <p:nvPr/>
        </p:nvSpPr>
        <p:spPr bwMode="auto">
          <a:xfrm>
            <a:off x="2987675" y="4041775"/>
            <a:ext cx="11271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159</a:t>
            </a:r>
          </a:p>
        </p:txBody>
      </p:sp>
      <p:sp>
        <p:nvSpPr>
          <p:cNvPr id="35852" name="TextBox 23"/>
          <p:cNvSpPr txBox="1">
            <a:spLocks noChangeArrowheads="1"/>
          </p:cNvSpPr>
          <p:nvPr/>
        </p:nvSpPr>
        <p:spPr bwMode="auto">
          <a:xfrm>
            <a:off x="4059238" y="3127375"/>
            <a:ext cx="283210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600"/>
              <a:t>PROCEDIMIENTOS</a:t>
            </a:r>
          </a:p>
          <a:p>
            <a:r>
              <a:rPr lang="es-ES" altLang="es-CO" sz="1700"/>
              <a:t>DOCUMENTADOS</a:t>
            </a:r>
          </a:p>
        </p:txBody>
      </p:sp>
      <p:sp>
        <p:nvSpPr>
          <p:cNvPr id="35853" name="TextBox 24"/>
          <p:cNvSpPr txBox="1">
            <a:spLocks noChangeArrowheads="1"/>
          </p:cNvSpPr>
          <p:nvPr/>
        </p:nvSpPr>
        <p:spPr bwMode="auto">
          <a:xfrm>
            <a:off x="2940050" y="3041650"/>
            <a:ext cx="11271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129</a:t>
            </a:r>
          </a:p>
        </p:txBody>
      </p:sp>
    </p:spTree>
    <p:extLst>
      <p:ext uri="{BB962C8B-B14F-4D97-AF65-F5344CB8AC3E}">
        <p14:creationId xmlns:p14="http://schemas.microsoft.com/office/powerpoint/2010/main" val="1984617242"/>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a:t>
            </a:r>
            <a:r>
              <a:rPr lang="es-CO" altLang="es-CO" sz="2000" b="1">
                <a:solidFill>
                  <a:srgbClr val="000000"/>
                </a:solidFill>
              </a:rPr>
              <a:t>PROGRAMA INFRAESTRUCTURA DIGITAL</a:t>
            </a:r>
            <a:endParaRPr lang="es-CO" altLang="es-CO" sz="2400" b="1">
              <a:solidFill>
                <a:srgbClr val="000000"/>
              </a:solidFill>
            </a:endParaRPr>
          </a:p>
        </p:txBody>
      </p:sp>
      <p:sp>
        <p:nvSpPr>
          <p:cNvPr id="37891" name="Rectángulo 2"/>
          <p:cNvSpPr>
            <a:spLocks noChangeArrowheads="1"/>
          </p:cNvSpPr>
          <p:nvPr/>
        </p:nvSpPr>
        <p:spPr bwMode="auto">
          <a:xfrm>
            <a:off x="163513" y="1814513"/>
            <a:ext cx="2608262"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b="1"/>
              <a:t>MASIFICACIÓN DEL ACCESO A INTERNET </a:t>
            </a:r>
            <a:endParaRPr lang="es-CO" altLang="es-CO" sz="1700" b="1">
              <a:solidFill>
                <a:srgbClr val="000000"/>
              </a:solidFill>
            </a:endParaRPr>
          </a:p>
        </p:txBody>
      </p:sp>
      <p:sp>
        <p:nvSpPr>
          <p:cNvPr id="37892" name="Rectángulo 2"/>
          <p:cNvSpPr>
            <a:spLocks noChangeArrowheads="1"/>
          </p:cNvSpPr>
          <p:nvPr/>
        </p:nvSpPr>
        <p:spPr bwMode="auto">
          <a:xfrm>
            <a:off x="5724525" y="2901950"/>
            <a:ext cx="272732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b="1"/>
              <a:t>IMPLEMENTACIÓN DE CORREDORES WIFI</a:t>
            </a:r>
            <a:endParaRPr lang="es-CO" altLang="es-CO" sz="1700" b="1">
              <a:solidFill>
                <a:srgbClr val="000000"/>
              </a:solidFill>
            </a:endParaRPr>
          </a:p>
        </p:txBody>
      </p:sp>
      <p:pic>
        <p:nvPicPr>
          <p:cNvPr id="37893" name="Picture 8" descr="Resultado de imagen para INTERN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238" y="2949575"/>
            <a:ext cx="172878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10" descr="Resultado de imagen para zonas wif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97788" y="4198938"/>
            <a:ext cx="1023937"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5" name="TextBox 8"/>
          <p:cNvSpPr txBox="1">
            <a:spLocks noChangeArrowheads="1"/>
          </p:cNvSpPr>
          <p:nvPr/>
        </p:nvSpPr>
        <p:spPr bwMode="auto">
          <a:xfrm>
            <a:off x="5053013" y="4186238"/>
            <a:ext cx="26765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700"/>
              <a:t>NUEVAS ZONAS WIFI</a:t>
            </a:r>
          </a:p>
          <a:p>
            <a:r>
              <a:rPr lang="es-ES" altLang="es-CO" sz="2200"/>
              <a:t>SE INSTALARAN</a:t>
            </a:r>
          </a:p>
        </p:txBody>
      </p:sp>
      <p:sp>
        <p:nvSpPr>
          <p:cNvPr id="37896" name="TextBox 9"/>
          <p:cNvSpPr txBox="1">
            <a:spLocks noChangeArrowheads="1"/>
          </p:cNvSpPr>
          <p:nvPr/>
        </p:nvSpPr>
        <p:spPr bwMode="auto">
          <a:xfrm>
            <a:off x="4256088" y="4095750"/>
            <a:ext cx="896937"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5000">
                <a:solidFill>
                  <a:schemeClr val="accent1"/>
                </a:solidFill>
              </a:rPr>
              <a:t>10</a:t>
            </a:r>
          </a:p>
        </p:txBody>
      </p:sp>
      <p:cxnSp>
        <p:nvCxnSpPr>
          <p:cNvPr id="3" name="Straight Connector 2">
            <a:extLst>
              <a:ext uri="{FF2B5EF4-FFF2-40B4-BE49-F238E27FC236}">
                <a16:creationId xmlns:a16="http://schemas.microsoft.com/office/drawing/2014/main" xmlns="" id="{5562C556-7094-4136-8826-671A7A6FC8B5}"/>
              </a:ext>
            </a:extLst>
          </p:cNvPr>
          <p:cNvCxnSpPr>
            <a:cxnSpLocks/>
          </p:cNvCxnSpPr>
          <p:nvPr/>
        </p:nvCxnSpPr>
        <p:spPr>
          <a:xfrm flipV="1">
            <a:off x="1619250" y="1971675"/>
            <a:ext cx="4610100" cy="4610100"/>
          </a:xfrm>
          <a:prstGeom prst="line">
            <a:avLst/>
          </a:prstGeom>
        </p:spPr>
        <p:style>
          <a:lnRef idx="1">
            <a:schemeClr val="accent1"/>
          </a:lnRef>
          <a:fillRef idx="0">
            <a:schemeClr val="accent1"/>
          </a:fillRef>
          <a:effectRef idx="0">
            <a:schemeClr val="accent1"/>
          </a:effectRef>
          <a:fontRef idx="minor">
            <a:schemeClr val="tx1"/>
          </a:fontRef>
        </p:style>
      </p:cxnSp>
      <p:sp>
        <p:nvSpPr>
          <p:cNvPr id="37898" name="TextBox 13"/>
          <p:cNvSpPr txBox="1">
            <a:spLocks noChangeArrowheads="1"/>
          </p:cNvSpPr>
          <p:nvPr/>
        </p:nvSpPr>
        <p:spPr bwMode="auto">
          <a:xfrm>
            <a:off x="935038" y="4500563"/>
            <a:ext cx="2071687"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400"/>
              <a:t>MBPS ADICIONALES</a:t>
            </a:r>
          </a:p>
          <a:p>
            <a:r>
              <a:rPr lang="es-ES" altLang="es-CO" sz="1200"/>
              <a:t>SUBSIDIO DE INTERNET</a:t>
            </a:r>
          </a:p>
        </p:txBody>
      </p:sp>
      <p:sp>
        <p:nvSpPr>
          <p:cNvPr id="37899" name="TextBox 14"/>
          <p:cNvSpPr txBox="1">
            <a:spLocks noChangeArrowheads="1"/>
          </p:cNvSpPr>
          <p:nvPr/>
        </p:nvSpPr>
        <p:spPr bwMode="auto">
          <a:xfrm>
            <a:off x="128588" y="4422775"/>
            <a:ext cx="9540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3600">
                <a:solidFill>
                  <a:schemeClr val="accent1"/>
                </a:solidFill>
              </a:rPr>
              <a:t>130</a:t>
            </a:r>
          </a:p>
        </p:txBody>
      </p:sp>
      <p:sp>
        <p:nvSpPr>
          <p:cNvPr id="37900" name="TextBox 4"/>
          <p:cNvSpPr txBox="1">
            <a:spLocks noChangeArrowheads="1"/>
          </p:cNvSpPr>
          <p:nvPr/>
        </p:nvSpPr>
        <p:spPr bwMode="auto">
          <a:xfrm>
            <a:off x="3044825" y="5145088"/>
            <a:ext cx="32226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1450" indent="-17145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r>
              <a:rPr lang="es-ES" altLang="es-CO" sz="1200"/>
              <a:t>Plazoleta Cultural Banco de la República</a:t>
            </a:r>
          </a:p>
          <a:p>
            <a:pPr>
              <a:buFont typeface="Arial" charset="0"/>
              <a:buChar char="•"/>
            </a:pPr>
            <a:r>
              <a:rPr lang="es-ES" altLang="es-CO" sz="1200"/>
              <a:t>Polideportivo del Barrio Back Road</a:t>
            </a:r>
          </a:p>
          <a:p>
            <a:pPr>
              <a:buFont typeface="Arial" charset="0"/>
              <a:buChar char="•"/>
            </a:pPr>
            <a:r>
              <a:rPr lang="es-ES" altLang="es-CO" sz="1200"/>
              <a:t>Parque Barrio Sagrada Familia</a:t>
            </a:r>
          </a:p>
          <a:p>
            <a:pPr>
              <a:buFont typeface="Arial" charset="0"/>
              <a:buChar char="•"/>
            </a:pPr>
            <a:r>
              <a:rPr lang="es-ES" altLang="es-CO" sz="1200"/>
              <a:t>Cancha de Basketball y Centro de Eventos Big Gough</a:t>
            </a:r>
          </a:p>
          <a:p>
            <a:pPr>
              <a:buFont typeface="Arial" charset="0"/>
              <a:buChar char="•"/>
            </a:pPr>
            <a:r>
              <a:rPr lang="es-ES" altLang="es-CO" sz="1200"/>
              <a:t>Iglesia Barrio Morris Landing</a:t>
            </a:r>
          </a:p>
        </p:txBody>
      </p:sp>
      <p:sp>
        <p:nvSpPr>
          <p:cNvPr id="37901" name="Rectangle 5"/>
          <p:cNvSpPr>
            <a:spLocks noChangeArrowheads="1"/>
          </p:cNvSpPr>
          <p:nvPr/>
        </p:nvSpPr>
        <p:spPr bwMode="auto">
          <a:xfrm>
            <a:off x="6391275" y="5145088"/>
            <a:ext cx="2587625"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1450" indent="-171450">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r>
              <a:rPr lang="es-ES" altLang="es-CO" sz="1200"/>
              <a:t>Cancha Colegio Brooks Hill</a:t>
            </a:r>
          </a:p>
          <a:p>
            <a:pPr>
              <a:buFont typeface="Arial" charset="0"/>
              <a:buChar char="•"/>
            </a:pPr>
            <a:r>
              <a:rPr lang="es-ES" altLang="es-CO" sz="1200"/>
              <a:t>Cancha Barrio Little Hill</a:t>
            </a:r>
          </a:p>
          <a:p>
            <a:pPr>
              <a:buFont typeface="Arial" charset="0"/>
              <a:buChar char="•"/>
            </a:pPr>
            <a:r>
              <a:rPr lang="es-ES" altLang="es-CO" sz="1200"/>
              <a:t>Canchal Ludoteca Linval / Cove</a:t>
            </a:r>
          </a:p>
          <a:p>
            <a:pPr>
              <a:buFont typeface="Arial" charset="0"/>
              <a:buChar char="•"/>
            </a:pPr>
            <a:r>
              <a:rPr lang="es-ES" altLang="es-CO" sz="1200"/>
              <a:t>Afueras del Estadio Erwin O´neill</a:t>
            </a:r>
          </a:p>
          <a:p>
            <a:pPr>
              <a:buFont typeface="Arial" charset="0"/>
              <a:buChar char="•"/>
            </a:pPr>
            <a:r>
              <a:rPr lang="es-ES" altLang="es-CO" sz="1200"/>
              <a:t>Parque Entrada Loma Peper Hill</a:t>
            </a:r>
          </a:p>
        </p:txBody>
      </p:sp>
    </p:spTree>
    <p:extLst>
      <p:ext uri="{BB962C8B-B14F-4D97-AF65-F5344CB8AC3E}">
        <p14:creationId xmlns:p14="http://schemas.microsoft.com/office/powerpoint/2010/main" val="694648444"/>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a:t>
            </a:r>
            <a:r>
              <a:rPr lang="es-CO" altLang="es-CO" sz="2000" b="1">
                <a:solidFill>
                  <a:srgbClr val="000000"/>
                </a:solidFill>
              </a:rPr>
              <a:t>PROGRAMA INFRAESTRUCTURA DIGITAL</a:t>
            </a:r>
            <a:endParaRPr lang="es-CO" altLang="es-CO" sz="2400" b="1">
              <a:solidFill>
                <a:srgbClr val="000000"/>
              </a:solidFill>
            </a:endParaRPr>
          </a:p>
        </p:txBody>
      </p:sp>
      <p:sp>
        <p:nvSpPr>
          <p:cNvPr id="39939" name="Rectángulo 2"/>
          <p:cNvSpPr>
            <a:spLocks noChangeArrowheads="1"/>
          </p:cNvSpPr>
          <p:nvPr/>
        </p:nvSpPr>
        <p:spPr bwMode="auto">
          <a:xfrm>
            <a:off x="163513" y="1814513"/>
            <a:ext cx="89804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b="1"/>
              <a:t>DESARROLLO DE LA ESTRATEGIA GOBIERNO EN LÍNEA </a:t>
            </a:r>
            <a:endParaRPr lang="es-CO" altLang="es-CO" sz="1700" b="1">
              <a:solidFill>
                <a:srgbClr val="000000"/>
              </a:solidFill>
            </a:endParaRPr>
          </a:p>
        </p:txBody>
      </p:sp>
      <p:sp>
        <p:nvSpPr>
          <p:cNvPr id="39940" name="Rectangle 3"/>
          <p:cNvSpPr>
            <a:spLocks noChangeArrowheads="1"/>
          </p:cNvSpPr>
          <p:nvPr/>
        </p:nvSpPr>
        <p:spPr bwMode="auto">
          <a:xfrm>
            <a:off x="179388" y="2457450"/>
            <a:ext cx="36083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Valor del proyecto: $39.000.000</a:t>
            </a:r>
          </a:p>
        </p:txBody>
      </p:sp>
      <p:sp>
        <p:nvSpPr>
          <p:cNvPr id="39941" name="TextBox 8"/>
          <p:cNvSpPr txBox="1">
            <a:spLocks noChangeArrowheads="1"/>
          </p:cNvSpPr>
          <p:nvPr/>
        </p:nvSpPr>
        <p:spPr bwMode="auto">
          <a:xfrm>
            <a:off x="163513" y="5029200"/>
            <a:ext cx="589438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000">
                <a:solidFill>
                  <a:schemeClr val="accent1"/>
                </a:solidFill>
              </a:rPr>
              <a:t>157 </a:t>
            </a:r>
            <a:r>
              <a:rPr lang="es-ES" altLang="es-CO" sz="4000"/>
              <a:t>TRAMITES </a:t>
            </a:r>
            <a:r>
              <a:rPr lang="es-ES" altLang="es-CO" sz="1600"/>
              <a:t>INSCRITOS</a:t>
            </a:r>
            <a:r>
              <a:rPr lang="es-ES" altLang="es-CO" sz="4000"/>
              <a:t> </a:t>
            </a:r>
          </a:p>
        </p:txBody>
      </p:sp>
      <p:pic>
        <p:nvPicPr>
          <p:cNvPr id="39942" name="Picture 4" descr="Resultado de imagen para segurid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7763" y="4581525"/>
            <a:ext cx="1912937" cy="191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3" name="TextBox 16"/>
          <p:cNvSpPr txBox="1">
            <a:spLocks noChangeArrowheads="1"/>
          </p:cNvSpPr>
          <p:nvPr/>
        </p:nvSpPr>
        <p:spPr bwMode="auto">
          <a:xfrm>
            <a:off x="5621338" y="3305175"/>
            <a:ext cx="3273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a:t>SEGURIDAD INFORMATICA</a:t>
            </a:r>
          </a:p>
        </p:txBody>
      </p:sp>
      <p:sp>
        <p:nvSpPr>
          <p:cNvPr id="39944" name="TextBox 17"/>
          <p:cNvSpPr txBox="1">
            <a:spLocks noChangeArrowheads="1"/>
          </p:cNvSpPr>
          <p:nvPr/>
        </p:nvSpPr>
        <p:spPr bwMode="auto">
          <a:xfrm>
            <a:off x="5626100" y="3675063"/>
            <a:ext cx="3348038" cy="61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3400"/>
              <a:t>FORTALECIDA</a:t>
            </a:r>
          </a:p>
        </p:txBody>
      </p:sp>
      <p:sp>
        <p:nvSpPr>
          <p:cNvPr id="39945" name="TextBox 18"/>
          <p:cNvSpPr txBox="1">
            <a:spLocks noChangeArrowheads="1"/>
          </p:cNvSpPr>
          <p:nvPr/>
        </p:nvSpPr>
        <p:spPr bwMode="auto">
          <a:xfrm>
            <a:off x="1384300" y="3351213"/>
            <a:ext cx="2833688"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a:t>ESTRATEGIA GEL </a:t>
            </a:r>
            <a:r>
              <a:rPr lang="es-ES" altLang="es-CO" sz="2000"/>
              <a:t>IMPLEMENTADA</a:t>
            </a:r>
          </a:p>
        </p:txBody>
      </p:sp>
      <p:sp>
        <p:nvSpPr>
          <p:cNvPr id="39946" name="TextBox 19"/>
          <p:cNvSpPr txBox="1">
            <a:spLocks noChangeArrowheads="1"/>
          </p:cNvSpPr>
          <p:nvPr/>
        </p:nvSpPr>
        <p:spPr bwMode="auto">
          <a:xfrm>
            <a:off x="177800" y="3305175"/>
            <a:ext cx="131603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85%</a:t>
            </a:r>
          </a:p>
        </p:txBody>
      </p:sp>
    </p:spTree>
    <p:extLst>
      <p:ext uri="{BB962C8B-B14F-4D97-AF65-F5344CB8AC3E}">
        <p14:creationId xmlns:p14="http://schemas.microsoft.com/office/powerpoint/2010/main" val="1848665763"/>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a:t>
            </a:r>
            <a:r>
              <a:rPr lang="es-CO" altLang="es-CO" b="1"/>
              <a:t>USUARIOS DIGITALES </a:t>
            </a:r>
            <a:endParaRPr lang="es-CO" altLang="es-CO" sz="2400" b="1">
              <a:solidFill>
                <a:srgbClr val="000000"/>
              </a:solidFill>
            </a:endParaRPr>
          </a:p>
        </p:txBody>
      </p:sp>
      <p:sp>
        <p:nvSpPr>
          <p:cNvPr id="41987" name="Rectángulo 2"/>
          <p:cNvSpPr>
            <a:spLocks noChangeArrowheads="1"/>
          </p:cNvSpPr>
          <p:nvPr/>
        </p:nvSpPr>
        <p:spPr bwMode="auto">
          <a:xfrm>
            <a:off x="112713" y="1909763"/>
            <a:ext cx="3832225"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sz="1700" b="1"/>
              <a:t>PROMOCIÓN DEL USO Y APROPIACIÓN SOCIAL DE LAS TIC </a:t>
            </a:r>
            <a:endParaRPr lang="es-CO" altLang="es-CO" sz="1700" b="1">
              <a:solidFill>
                <a:srgbClr val="000000"/>
              </a:solidFill>
            </a:endParaRPr>
          </a:p>
        </p:txBody>
      </p:sp>
      <p:sp>
        <p:nvSpPr>
          <p:cNvPr id="41988" name="Rectángulo 2"/>
          <p:cNvSpPr>
            <a:spLocks noChangeArrowheads="1"/>
          </p:cNvSpPr>
          <p:nvPr/>
        </p:nvSpPr>
        <p:spPr bwMode="auto">
          <a:xfrm>
            <a:off x="4778375" y="1992313"/>
            <a:ext cx="3970338" cy="66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sz="1700" b="1"/>
              <a:t>FORMACIÓN DE TALENTO HUMANO DIGITAL</a:t>
            </a:r>
            <a:endParaRPr lang="es-CO" altLang="es-CO" sz="1700" b="1">
              <a:solidFill>
                <a:srgbClr val="000000"/>
              </a:solidFill>
            </a:endParaRPr>
          </a:p>
        </p:txBody>
      </p:sp>
      <p:sp>
        <p:nvSpPr>
          <p:cNvPr id="41989" name="Rectangle 1"/>
          <p:cNvSpPr>
            <a:spLocks noChangeArrowheads="1"/>
          </p:cNvSpPr>
          <p:nvPr/>
        </p:nvSpPr>
        <p:spPr bwMode="auto">
          <a:xfrm>
            <a:off x="144463" y="2968625"/>
            <a:ext cx="36083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Valor del proyecto: </a:t>
            </a:r>
            <a:r>
              <a:rPr lang="es-CO" altLang="es-CO" b="1">
                <a:solidFill>
                  <a:srgbClr val="FF0000"/>
                </a:solidFill>
              </a:rPr>
              <a:t>$44.288.540</a:t>
            </a:r>
          </a:p>
        </p:txBody>
      </p:sp>
      <p:sp>
        <p:nvSpPr>
          <p:cNvPr id="41990" name="Rectangle 2"/>
          <p:cNvSpPr>
            <a:spLocks noChangeArrowheads="1"/>
          </p:cNvSpPr>
          <p:nvPr/>
        </p:nvSpPr>
        <p:spPr bwMode="auto">
          <a:xfrm>
            <a:off x="4786313" y="2968625"/>
            <a:ext cx="36083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Valor del proyecto: $12.555.000</a:t>
            </a:r>
          </a:p>
        </p:txBody>
      </p:sp>
      <p:sp>
        <p:nvSpPr>
          <p:cNvPr id="41991" name="TextBox 10"/>
          <p:cNvSpPr txBox="1">
            <a:spLocks noChangeArrowheads="1"/>
          </p:cNvSpPr>
          <p:nvPr/>
        </p:nvSpPr>
        <p:spPr bwMode="auto">
          <a:xfrm>
            <a:off x="1385888" y="3617913"/>
            <a:ext cx="1754187" cy="66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600"/>
              <a:t>BARRIOS</a:t>
            </a:r>
            <a:r>
              <a:rPr lang="es-ES" altLang="es-CO" sz="2400"/>
              <a:t> </a:t>
            </a:r>
          </a:p>
          <a:p>
            <a:r>
              <a:rPr lang="es-ES" altLang="es-CO" sz="1000"/>
              <a:t>VISITADOS CON EL BUS</a:t>
            </a:r>
          </a:p>
        </p:txBody>
      </p:sp>
      <p:sp>
        <p:nvSpPr>
          <p:cNvPr id="41992" name="TextBox 11"/>
          <p:cNvSpPr txBox="1">
            <a:spLocks noChangeArrowheads="1"/>
          </p:cNvSpPr>
          <p:nvPr/>
        </p:nvSpPr>
        <p:spPr bwMode="auto">
          <a:xfrm>
            <a:off x="587375" y="3546475"/>
            <a:ext cx="86995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800">
                <a:solidFill>
                  <a:schemeClr val="accent1"/>
                </a:solidFill>
              </a:rPr>
              <a:t>14</a:t>
            </a:r>
          </a:p>
        </p:txBody>
      </p:sp>
      <p:sp>
        <p:nvSpPr>
          <p:cNvPr id="41993" name="TextBox 12"/>
          <p:cNvSpPr txBox="1">
            <a:spLocks noChangeArrowheads="1"/>
          </p:cNvSpPr>
          <p:nvPr/>
        </p:nvSpPr>
        <p:spPr bwMode="auto">
          <a:xfrm>
            <a:off x="1435100" y="5859463"/>
            <a:ext cx="21034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100"/>
              <a:t>CIUDADANOS </a:t>
            </a:r>
          </a:p>
          <a:p>
            <a:r>
              <a:rPr lang="es-ES" altLang="es-CO" sz="1100"/>
              <a:t>CAPACITADOS EN EL BUS</a:t>
            </a:r>
          </a:p>
        </p:txBody>
      </p:sp>
      <p:sp>
        <p:nvSpPr>
          <p:cNvPr id="41994" name="TextBox 13"/>
          <p:cNvSpPr txBox="1">
            <a:spLocks noChangeArrowheads="1"/>
          </p:cNvSpPr>
          <p:nvPr/>
        </p:nvSpPr>
        <p:spPr bwMode="auto">
          <a:xfrm>
            <a:off x="427038" y="5789613"/>
            <a:ext cx="1127125"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514</a:t>
            </a:r>
          </a:p>
        </p:txBody>
      </p:sp>
      <p:sp>
        <p:nvSpPr>
          <p:cNvPr id="41995" name="TextBox 14"/>
          <p:cNvSpPr txBox="1">
            <a:spLocks noChangeArrowheads="1"/>
          </p:cNvSpPr>
          <p:nvPr/>
        </p:nvSpPr>
        <p:spPr bwMode="auto">
          <a:xfrm>
            <a:off x="1435100" y="4687888"/>
            <a:ext cx="2016125"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1700"/>
              <a:t>BENEFICIARIOS</a:t>
            </a:r>
            <a:r>
              <a:rPr lang="es-ES" altLang="es-CO" sz="2400"/>
              <a:t> </a:t>
            </a:r>
          </a:p>
          <a:p>
            <a:r>
              <a:rPr lang="es-ES" altLang="es-CO" sz="1100"/>
              <a:t>DE INTERNET EN EL BUS</a:t>
            </a:r>
          </a:p>
        </p:txBody>
      </p:sp>
      <p:sp>
        <p:nvSpPr>
          <p:cNvPr id="41996" name="TextBox 15"/>
          <p:cNvSpPr txBox="1">
            <a:spLocks noChangeArrowheads="1"/>
          </p:cNvSpPr>
          <p:nvPr/>
        </p:nvSpPr>
        <p:spPr bwMode="auto">
          <a:xfrm>
            <a:off x="377825" y="4633913"/>
            <a:ext cx="1127125"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210</a:t>
            </a:r>
          </a:p>
        </p:txBody>
      </p:sp>
      <p:sp>
        <p:nvSpPr>
          <p:cNvPr id="41997" name="TextBox 19"/>
          <p:cNvSpPr txBox="1">
            <a:spLocks noChangeArrowheads="1"/>
          </p:cNvSpPr>
          <p:nvPr/>
        </p:nvSpPr>
        <p:spPr bwMode="auto">
          <a:xfrm>
            <a:off x="6084888" y="5229225"/>
            <a:ext cx="2103437"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200"/>
              <a:t>CIUDADANOS</a:t>
            </a:r>
            <a:r>
              <a:rPr lang="es-ES" altLang="es-CO" sz="2800"/>
              <a:t> </a:t>
            </a:r>
          </a:p>
          <a:p>
            <a:r>
              <a:rPr lang="es-ES" altLang="es-CO" sz="1400"/>
              <a:t>CAPACITADOS EN HERRAMIENTAS TIC</a:t>
            </a:r>
          </a:p>
        </p:txBody>
      </p:sp>
      <p:sp>
        <p:nvSpPr>
          <p:cNvPr id="41998" name="TextBox 20"/>
          <p:cNvSpPr txBox="1">
            <a:spLocks noChangeArrowheads="1"/>
          </p:cNvSpPr>
          <p:nvPr/>
        </p:nvSpPr>
        <p:spPr bwMode="auto">
          <a:xfrm>
            <a:off x="5222875" y="5229225"/>
            <a:ext cx="8715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800">
                <a:solidFill>
                  <a:srgbClr val="FF0000"/>
                </a:solidFill>
              </a:rPr>
              <a:t>20</a:t>
            </a:r>
          </a:p>
        </p:txBody>
      </p:sp>
      <p:cxnSp>
        <p:nvCxnSpPr>
          <p:cNvPr id="17" name="Straight Connector 16">
            <a:extLst>
              <a:ext uri="{FF2B5EF4-FFF2-40B4-BE49-F238E27FC236}">
                <a16:creationId xmlns:a16="http://schemas.microsoft.com/office/drawing/2014/main" xmlns="" id="{0B8B0679-58F2-4227-85F2-90123A2CE1C0}"/>
              </a:ext>
            </a:extLst>
          </p:cNvPr>
          <p:cNvCxnSpPr/>
          <p:nvPr/>
        </p:nvCxnSpPr>
        <p:spPr>
          <a:xfrm>
            <a:off x="4535488" y="1992313"/>
            <a:ext cx="0" cy="4425950"/>
          </a:xfrm>
          <a:prstGeom prst="line">
            <a:avLst/>
          </a:prstGeom>
        </p:spPr>
        <p:style>
          <a:lnRef idx="1">
            <a:schemeClr val="accent1"/>
          </a:lnRef>
          <a:fillRef idx="0">
            <a:schemeClr val="accent1"/>
          </a:fillRef>
          <a:effectRef idx="0">
            <a:schemeClr val="accent1"/>
          </a:effectRef>
          <a:fontRef idx="minor">
            <a:schemeClr val="tx1"/>
          </a:fontRef>
        </p:style>
      </p:cxnSp>
      <p:pic>
        <p:nvPicPr>
          <p:cNvPr id="42000" name="Imagen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4313" y="3543300"/>
            <a:ext cx="2819400" cy="156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2979952"/>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ángulo 2"/>
          <p:cNvSpPr>
            <a:spLocks noChangeArrowheads="1"/>
          </p:cNvSpPr>
          <p:nvPr/>
        </p:nvSpPr>
        <p:spPr bwMode="auto">
          <a:xfrm>
            <a:off x="179388" y="1268413"/>
            <a:ext cx="8569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400" b="1">
                <a:solidFill>
                  <a:srgbClr val="000000"/>
                </a:solidFill>
              </a:rPr>
              <a:t>PROGRAMA: </a:t>
            </a:r>
            <a:r>
              <a:rPr lang="es-CO" altLang="es-CO" b="1"/>
              <a:t>APLICACIONES DIGITALES </a:t>
            </a:r>
            <a:endParaRPr lang="es-CO" altLang="es-CO" sz="2400" b="1">
              <a:solidFill>
                <a:srgbClr val="000000"/>
              </a:solidFill>
            </a:endParaRPr>
          </a:p>
        </p:txBody>
      </p:sp>
      <p:sp>
        <p:nvSpPr>
          <p:cNvPr id="44035" name="Rectángulo 2"/>
          <p:cNvSpPr>
            <a:spLocks noChangeArrowheads="1"/>
          </p:cNvSpPr>
          <p:nvPr/>
        </p:nvSpPr>
        <p:spPr bwMode="auto">
          <a:xfrm>
            <a:off x="163513" y="1814513"/>
            <a:ext cx="89804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sz="2000" b="1">
                <a:solidFill>
                  <a:srgbClr val="000000"/>
                </a:solidFill>
              </a:rPr>
              <a:t>SUBPROGRAMA: </a:t>
            </a:r>
            <a:r>
              <a:rPr lang="es-CO" altLang="es-CO" b="1"/>
              <a:t>Fomento de la economía digital y la innovación </a:t>
            </a:r>
            <a:endParaRPr lang="es-CO" altLang="es-CO" sz="1700" b="1">
              <a:solidFill>
                <a:srgbClr val="000000"/>
              </a:solidFill>
            </a:endParaRPr>
          </a:p>
        </p:txBody>
      </p:sp>
      <p:sp>
        <p:nvSpPr>
          <p:cNvPr id="44036" name="Rectángulo 2"/>
          <p:cNvSpPr>
            <a:spLocks noChangeArrowheads="1"/>
          </p:cNvSpPr>
          <p:nvPr/>
        </p:nvSpPr>
        <p:spPr bwMode="auto">
          <a:xfrm>
            <a:off x="163513" y="2355850"/>
            <a:ext cx="8870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CO" altLang="es-CO" b="1">
                <a:solidFill>
                  <a:srgbClr val="000000"/>
                </a:solidFill>
              </a:rPr>
              <a:t>Valor del proyecto: $467.567.786 – Gobernación en Convenio con FONADE</a:t>
            </a:r>
          </a:p>
        </p:txBody>
      </p:sp>
      <p:pic>
        <p:nvPicPr>
          <p:cNvPr id="44037" name="Imagen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25" y="3186113"/>
            <a:ext cx="3251200" cy="2319337"/>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8" name="TextBox 6"/>
          <p:cNvSpPr txBox="1">
            <a:spLocks noChangeArrowheads="1"/>
          </p:cNvSpPr>
          <p:nvPr/>
        </p:nvSpPr>
        <p:spPr bwMode="auto">
          <a:xfrm>
            <a:off x="1019175" y="5876925"/>
            <a:ext cx="2105025"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200"/>
              <a:t>CIUDADANOS</a:t>
            </a:r>
          </a:p>
          <a:p>
            <a:r>
              <a:rPr lang="es-ES" altLang="es-CO" sz="1100"/>
              <a:t>CON CERTIFICADO DIGITAL</a:t>
            </a:r>
          </a:p>
        </p:txBody>
      </p:sp>
      <p:sp>
        <p:nvSpPr>
          <p:cNvPr id="44039" name="TextBox 7"/>
          <p:cNvSpPr txBox="1">
            <a:spLocks noChangeArrowheads="1"/>
          </p:cNvSpPr>
          <p:nvPr/>
        </p:nvSpPr>
        <p:spPr bwMode="auto">
          <a:xfrm>
            <a:off x="323850" y="5810250"/>
            <a:ext cx="812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90</a:t>
            </a:r>
          </a:p>
        </p:txBody>
      </p:sp>
      <p:sp>
        <p:nvSpPr>
          <p:cNvPr id="44040" name="TextBox 9"/>
          <p:cNvSpPr txBox="1">
            <a:spLocks noChangeArrowheads="1"/>
          </p:cNvSpPr>
          <p:nvPr/>
        </p:nvSpPr>
        <p:spPr bwMode="auto">
          <a:xfrm>
            <a:off x="4652963" y="3813175"/>
            <a:ext cx="3470275"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3100"/>
              <a:t>PUNTO VIVELAB</a:t>
            </a:r>
          </a:p>
          <a:p>
            <a:r>
              <a:rPr lang="es-ES" altLang="es-CO" sz="2000"/>
              <a:t>CONSTRUIDO Y DOTADO</a:t>
            </a:r>
          </a:p>
        </p:txBody>
      </p:sp>
      <p:sp>
        <p:nvSpPr>
          <p:cNvPr id="44041" name="TextBox 11"/>
          <p:cNvSpPr txBox="1">
            <a:spLocks noChangeArrowheads="1"/>
          </p:cNvSpPr>
          <p:nvPr/>
        </p:nvSpPr>
        <p:spPr bwMode="auto">
          <a:xfrm>
            <a:off x="4097338" y="3670300"/>
            <a:ext cx="682625"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7000">
                <a:solidFill>
                  <a:schemeClr val="accent1"/>
                </a:solidFill>
              </a:rPr>
              <a:t>1</a:t>
            </a:r>
          </a:p>
        </p:txBody>
      </p:sp>
      <p:sp>
        <p:nvSpPr>
          <p:cNvPr id="44042" name="TextBox 12"/>
          <p:cNvSpPr txBox="1">
            <a:spLocks noChangeArrowheads="1"/>
          </p:cNvSpPr>
          <p:nvPr/>
        </p:nvSpPr>
        <p:spPr bwMode="auto">
          <a:xfrm>
            <a:off x="7043738" y="5862638"/>
            <a:ext cx="1885950" cy="63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200"/>
              <a:t>WORKSHOP</a:t>
            </a:r>
            <a:r>
              <a:rPr lang="es-ES" altLang="es-CO" sz="2400"/>
              <a:t> </a:t>
            </a:r>
          </a:p>
          <a:p>
            <a:r>
              <a:rPr lang="es-ES" altLang="es-CO" sz="1100"/>
              <a:t>EN ANIMACION 2D Y 3D</a:t>
            </a:r>
          </a:p>
        </p:txBody>
      </p:sp>
      <p:sp>
        <p:nvSpPr>
          <p:cNvPr id="44043" name="TextBox 13"/>
          <p:cNvSpPr txBox="1">
            <a:spLocks noChangeArrowheads="1"/>
          </p:cNvSpPr>
          <p:nvPr/>
        </p:nvSpPr>
        <p:spPr bwMode="auto">
          <a:xfrm>
            <a:off x="6659563" y="5827713"/>
            <a:ext cx="500062"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2</a:t>
            </a:r>
          </a:p>
        </p:txBody>
      </p:sp>
      <p:sp>
        <p:nvSpPr>
          <p:cNvPr id="44044" name="TextBox 14"/>
          <p:cNvSpPr txBox="1">
            <a:spLocks noChangeArrowheads="1"/>
          </p:cNvSpPr>
          <p:nvPr/>
        </p:nvSpPr>
        <p:spPr bwMode="auto">
          <a:xfrm>
            <a:off x="3825875" y="5810250"/>
            <a:ext cx="2608263"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2200"/>
              <a:t>FORMACIONES</a:t>
            </a:r>
            <a:r>
              <a:rPr lang="es-ES" altLang="es-CO" sz="2800"/>
              <a:t> </a:t>
            </a:r>
          </a:p>
          <a:p>
            <a:r>
              <a:rPr lang="es-ES" altLang="es-CO" sz="1100"/>
              <a:t>EN PRODUCCION AUDIOVISUAL</a:t>
            </a:r>
          </a:p>
        </p:txBody>
      </p:sp>
      <p:sp>
        <p:nvSpPr>
          <p:cNvPr id="44045" name="TextBox 15"/>
          <p:cNvSpPr txBox="1">
            <a:spLocks noChangeArrowheads="1"/>
          </p:cNvSpPr>
          <p:nvPr/>
        </p:nvSpPr>
        <p:spPr bwMode="auto">
          <a:xfrm>
            <a:off x="3419475" y="5810250"/>
            <a:ext cx="49847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s-ES" altLang="es-CO" sz="4400">
                <a:solidFill>
                  <a:schemeClr val="accent1"/>
                </a:solidFill>
              </a:rPr>
              <a:t>2</a:t>
            </a:r>
          </a:p>
        </p:txBody>
      </p:sp>
    </p:spTree>
    <p:extLst>
      <p:ext uri="{BB962C8B-B14F-4D97-AF65-F5344CB8AC3E}">
        <p14:creationId xmlns:p14="http://schemas.microsoft.com/office/powerpoint/2010/main" val="176768042"/>
      </p:ext>
    </p:extLst>
  </p:cSld>
  <p:clrMapOvr>
    <a:masterClrMapping/>
  </p:clrMapOvr>
  <p:timing>
    <p:tnLst>
      <p:par>
        <p:cTn id="1" dur="indefinite" restart="never" nodeType="tmRoot"/>
      </p:par>
    </p:tn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5173</TotalTime>
  <Words>8708</Words>
  <Application>Microsoft Macintosh PowerPoint</Application>
  <PresentationFormat>Presentación en pantalla (4:3)</PresentationFormat>
  <Paragraphs>1680</Paragraphs>
  <Slides>159</Slides>
  <Notes>103</Notes>
  <HiddenSlides>0</HiddenSlides>
  <MMClips>0</MMClips>
  <ScaleCrop>false</ScaleCrop>
  <HeadingPairs>
    <vt:vector size="6" baseType="variant">
      <vt:variant>
        <vt:lpstr>Fuentes usadas</vt:lpstr>
      </vt:variant>
      <vt:variant>
        <vt:i4>11</vt:i4>
      </vt:variant>
      <vt:variant>
        <vt:lpstr>Tema</vt:lpstr>
      </vt:variant>
      <vt:variant>
        <vt:i4>1</vt:i4>
      </vt:variant>
      <vt:variant>
        <vt:lpstr>Títulos de diapositiva</vt:lpstr>
      </vt:variant>
      <vt:variant>
        <vt:i4>159</vt:i4>
      </vt:variant>
    </vt:vector>
  </HeadingPairs>
  <TitlesOfParts>
    <vt:vector size="171" baseType="lpstr">
      <vt:lpstr>Arial Narrow</vt:lpstr>
      <vt:lpstr>Browallia New</vt:lpstr>
      <vt:lpstr>Comic Sans MS</vt:lpstr>
      <vt:lpstr>Gill Sans MT</vt:lpstr>
      <vt:lpstr>Times New Roman</vt:lpstr>
      <vt:lpstr>Verdana</vt:lpstr>
      <vt:lpstr>Wingdings</vt:lpstr>
      <vt:lpstr>Arial</vt:lpstr>
      <vt:lpstr>Calibri</vt:lpstr>
      <vt:lpstr>Calibri Light</vt:lpstr>
      <vt:lpstr>Helvetica Light</vt:lpstr>
      <vt:lpstr>Tema de Office</vt:lpstr>
      <vt:lpstr>INFORME DE GESTIÓN 2017</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jmejia</dc:creator>
  <cp:lastModifiedBy>Rawad Khaddaj</cp:lastModifiedBy>
  <cp:revision>295</cp:revision>
  <dcterms:created xsi:type="dcterms:W3CDTF">2012-09-17T22:24:29Z</dcterms:created>
  <dcterms:modified xsi:type="dcterms:W3CDTF">2018-01-31T22:10:08Z</dcterms:modified>
</cp:coreProperties>
</file>